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59"/>
  </p:notesMasterIdLst>
  <p:sldIdLst>
    <p:sldId id="380" r:id="rId4"/>
    <p:sldId id="448" r:id="rId5"/>
    <p:sldId id="553" r:id="rId6"/>
    <p:sldId id="537" r:id="rId7"/>
    <p:sldId id="538" r:id="rId8"/>
    <p:sldId id="539" r:id="rId9"/>
    <p:sldId id="540" r:id="rId10"/>
    <p:sldId id="542" r:id="rId11"/>
    <p:sldId id="544" r:id="rId12"/>
    <p:sldId id="545" r:id="rId13"/>
    <p:sldId id="549" r:id="rId14"/>
    <p:sldId id="550" r:id="rId15"/>
    <p:sldId id="551" r:id="rId16"/>
    <p:sldId id="552" r:id="rId17"/>
    <p:sldId id="546" r:id="rId18"/>
    <p:sldId id="547" r:id="rId19"/>
    <p:sldId id="548" r:id="rId20"/>
    <p:sldId id="494" r:id="rId21"/>
    <p:sldId id="473" r:id="rId22"/>
    <p:sldId id="530" r:id="rId23"/>
    <p:sldId id="534" r:id="rId24"/>
    <p:sldId id="573" r:id="rId25"/>
    <p:sldId id="569" r:id="rId26"/>
    <p:sldId id="570" r:id="rId27"/>
    <p:sldId id="571" r:id="rId28"/>
    <p:sldId id="476" r:id="rId29"/>
    <p:sldId id="532" r:id="rId30"/>
    <p:sldId id="527" r:id="rId31"/>
    <p:sldId id="560" r:id="rId32"/>
    <p:sldId id="554" r:id="rId33"/>
    <p:sldId id="488" r:id="rId34"/>
    <p:sldId id="487" r:id="rId35"/>
    <p:sldId id="475" r:id="rId36"/>
    <p:sldId id="567" r:id="rId37"/>
    <p:sldId id="500" r:id="rId38"/>
    <p:sldId id="472" r:id="rId39"/>
    <p:sldId id="533" r:id="rId40"/>
    <p:sldId id="499" r:id="rId41"/>
    <p:sldId id="468" r:id="rId42"/>
    <p:sldId id="463" r:id="rId43"/>
    <p:sldId id="515" r:id="rId44"/>
    <p:sldId id="520" r:id="rId45"/>
    <p:sldId id="521" r:id="rId46"/>
    <p:sldId id="522" r:id="rId47"/>
    <p:sldId id="535" r:id="rId48"/>
    <p:sldId id="555" r:id="rId49"/>
    <p:sldId id="556" r:id="rId50"/>
    <p:sldId id="572" r:id="rId51"/>
    <p:sldId id="483" r:id="rId52"/>
    <p:sldId id="489" r:id="rId53"/>
    <p:sldId id="484" r:id="rId54"/>
    <p:sldId id="492" r:id="rId55"/>
    <p:sldId id="496" r:id="rId56"/>
    <p:sldId id="486" r:id="rId57"/>
    <p:sldId id="458" r:id="rId5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児太郎" initials="松本" lastIdx="1" clrIdx="0">
    <p:extLst>
      <p:ext uri="{19B8F6BF-5375-455C-9EA6-DF929625EA0E}">
        <p15:presenceInfo xmlns:p15="http://schemas.microsoft.com/office/powerpoint/2012/main" userId="松本 児太郎" providerId="None"/>
      </p:ext>
    </p:extLst>
  </p:cmAuthor>
  <p:cmAuthor id="2" name="池袋ほんちょうの郷" initials="池袋ほんちょうの郷" lastIdx="1" clrIdx="1">
    <p:extLst>
      <p:ext uri="{19B8F6BF-5375-455C-9EA6-DF929625EA0E}">
        <p15:presenceInfo xmlns:p15="http://schemas.microsoft.com/office/powerpoint/2012/main" userId="S::honchou@frontier5997.onmicrosoft.com::942baec4-d9c2-4f7a-9bfc-00048f9abb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7E9E8"/>
    <a:srgbClr val="FFCCCC"/>
    <a:srgbClr val="94D4CC"/>
    <a:srgbClr val="FFFF99"/>
    <a:srgbClr val="FFFFCC"/>
    <a:srgbClr val="CCECFF"/>
    <a:srgbClr val="FFFFFF"/>
    <a:srgbClr val="FFCCFF"/>
    <a:srgbClr val="94D4D2"/>
    <a:srgbClr val="FDE4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59" autoAdjust="0"/>
    <p:restoredTop sz="94660"/>
  </p:normalViewPr>
  <p:slideViewPr>
    <p:cSldViewPr snapToGrid="0">
      <p:cViewPr varScale="1">
        <p:scale>
          <a:sx n="73" d="100"/>
          <a:sy n="73" d="100"/>
        </p:scale>
        <p:origin x="7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joho.tsm.local\root\F006002\&#20196;&#21644;5&#24180;&#24230;\G01%20&#20445;&#20581;&#31119;&#31049;&#37096;\08%20&#32207;&#21512;&#20107;&#26989;&#65319;\16%20&#20107;&#26989;&#25152;&#25351;&#23450;\8%20&#12381;&#12398;&#20182;%20(3&#24180;)\&#25351;&#23450;&#26356;&#26032;\&#35500;&#26126;&#20250;\&#36890;&#25152;\&#36039;&#26009;\&#26908;&#35342;&#20250;&#12487;&#12540;&#12479;&#12414;&#12392;&#1241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E8A0-4C2B-B86C-BE279624E617}"/>
              </c:ext>
            </c:extLst>
          </c:dPt>
          <c:dPt>
            <c:idx val="1"/>
            <c:invertIfNegative val="0"/>
            <c:bubble3D val="0"/>
            <c:spPr>
              <a:solidFill>
                <a:schemeClr val="bg1">
                  <a:lumMod val="85000"/>
                </a:schemeClr>
              </a:solidFill>
              <a:ln>
                <a:noFill/>
              </a:ln>
              <a:effectLst/>
            </c:spPr>
            <c:extLst>
              <c:ext xmlns:c16="http://schemas.microsoft.com/office/drawing/2014/chart" uri="{C3380CC4-5D6E-409C-BE32-E72D297353CC}">
                <c16:uniqueId val="{00000005-E8A0-4C2B-B86C-BE279624E617}"/>
              </c:ext>
            </c:extLst>
          </c:dPt>
          <c:dPt>
            <c:idx val="2"/>
            <c:invertIfNegative val="0"/>
            <c:bubble3D val="0"/>
            <c:spPr>
              <a:solidFill>
                <a:schemeClr val="bg1">
                  <a:lumMod val="85000"/>
                </a:schemeClr>
              </a:solidFill>
              <a:ln>
                <a:noFill/>
              </a:ln>
              <a:effectLst/>
            </c:spPr>
            <c:extLst>
              <c:ext xmlns:c16="http://schemas.microsoft.com/office/drawing/2014/chart" uri="{C3380CC4-5D6E-409C-BE32-E72D297353CC}">
                <c16:uniqueId val="{00000004-E8A0-4C2B-B86C-BE279624E617}"/>
              </c:ext>
            </c:extLst>
          </c:dPt>
          <c:dPt>
            <c:idx val="3"/>
            <c:invertIfNegative val="0"/>
            <c:bubble3D val="0"/>
            <c:spPr>
              <a:solidFill>
                <a:schemeClr val="bg1">
                  <a:lumMod val="85000"/>
                </a:schemeClr>
              </a:solidFill>
              <a:ln>
                <a:noFill/>
              </a:ln>
              <a:effectLst/>
            </c:spPr>
            <c:extLst>
              <c:ext xmlns:c16="http://schemas.microsoft.com/office/drawing/2014/chart" uri="{C3380CC4-5D6E-409C-BE32-E72D297353CC}">
                <c16:uniqueId val="{00000003-E8A0-4C2B-B86C-BE279624E617}"/>
              </c:ext>
            </c:extLst>
          </c:dPt>
          <c:dPt>
            <c:idx val="4"/>
            <c:invertIfNegative val="0"/>
            <c:bubble3D val="0"/>
            <c:spPr>
              <a:solidFill>
                <a:schemeClr val="bg1">
                  <a:lumMod val="85000"/>
                </a:schemeClr>
              </a:solidFill>
              <a:ln>
                <a:noFill/>
              </a:ln>
              <a:effectLst/>
            </c:spPr>
            <c:extLst>
              <c:ext xmlns:c16="http://schemas.microsoft.com/office/drawing/2014/chart" uri="{C3380CC4-5D6E-409C-BE32-E72D297353CC}">
                <c16:uniqueId val="{00000002-E8A0-4C2B-B86C-BE279624E617}"/>
              </c:ext>
            </c:extLst>
          </c:dPt>
          <c:cat>
            <c:strRef>
              <c:f>チェックリスト!$B$6:$B$10</c:f>
              <c:strCache>
                <c:ptCount val="5"/>
                <c:pt idx="0">
                  <c:v>運動機能の低下</c:v>
                </c:pt>
                <c:pt idx="1">
                  <c:v>低栄養</c:v>
                </c:pt>
                <c:pt idx="2">
                  <c:v>口腔機能の低下</c:v>
                </c:pt>
                <c:pt idx="3">
                  <c:v>認知機能</c:v>
                </c:pt>
                <c:pt idx="4">
                  <c:v>閉じこもり</c:v>
                </c:pt>
              </c:strCache>
            </c:strRef>
          </c:cat>
          <c:val>
            <c:numRef>
              <c:f>チェックリスト!$E$6:$E$10</c:f>
              <c:numCache>
                <c:formatCode>0%</c:formatCode>
                <c:ptCount val="5"/>
                <c:pt idx="0">
                  <c:v>0.91</c:v>
                </c:pt>
                <c:pt idx="1">
                  <c:v>0.18</c:v>
                </c:pt>
                <c:pt idx="2">
                  <c:v>0.61</c:v>
                </c:pt>
                <c:pt idx="3">
                  <c:v>0.49</c:v>
                </c:pt>
                <c:pt idx="4">
                  <c:v>0.6</c:v>
                </c:pt>
              </c:numCache>
            </c:numRef>
          </c:val>
          <c:extLst>
            <c:ext xmlns:c16="http://schemas.microsoft.com/office/drawing/2014/chart" uri="{C3380CC4-5D6E-409C-BE32-E72D297353CC}">
              <c16:uniqueId val="{00000000-E8A0-4C2B-B86C-BE279624E617}"/>
            </c:ext>
          </c:extLst>
        </c:ser>
        <c:dLbls>
          <c:showLegendKey val="0"/>
          <c:showVal val="0"/>
          <c:showCatName val="0"/>
          <c:showSerName val="0"/>
          <c:showPercent val="0"/>
          <c:showBubbleSize val="0"/>
        </c:dLbls>
        <c:gapWidth val="182"/>
        <c:axId val="622523528"/>
        <c:axId val="622515984"/>
      </c:barChart>
      <c:catAx>
        <c:axId val="6225235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22515984"/>
        <c:crosses val="autoZero"/>
        <c:auto val="1"/>
        <c:lblAlgn val="ctr"/>
        <c:lblOffset val="100"/>
        <c:noMultiLvlLbl val="0"/>
      </c:catAx>
      <c:valAx>
        <c:axId val="6225159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22523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bg1">
                <a:lumMod val="85000"/>
              </a:schemeClr>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E251-417C-A1FC-9B79E1C9D339}"/>
              </c:ext>
            </c:extLst>
          </c:dPt>
          <c:cat>
            <c:strRef>
              <c:f>検討会結果集計!$B$4:$B$10</c:f>
              <c:strCache>
                <c:ptCount val="7"/>
                <c:pt idx="0">
                  <c:v>リハビリ・運動で元気になりたい</c:v>
                </c:pt>
                <c:pt idx="1">
                  <c:v>きちんとした食事を摂りたい</c:v>
                </c:pt>
                <c:pt idx="2">
                  <c:v>他の人との交流がしたい</c:v>
                </c:pt>
                <c:pt idx="3">
                  <c:v>外出する機会と場所が欲しい</c:v>
                </c:pt>
                <c:pt idx="4">
                  <c:v>友人や家族と一緒に通いたい</c:v>
                </c:pt>
                <c:pt idx="5">
                  <c:v>入浴介助・浴室や銭湯がないため</c:v>
                </c:pt>
                <c:pt idx="6">
                  <c:v>医師や友人に勧められ</c:v>
                </c:pt>
              </c:strCache>
            </c:strRef>
          </c:cat>
          <c:val>
            <c:numRef>
              <c:f>検討会結果集計!$E$4:$E$10</c:f>
              <c:numCache>
                <c:formatCode>0%</c:formatCode>
                <c:ptCount val="7"/>
                <c:pt idx="0">
                  <c:v>0.76</c:v>
                </c:pt>
                <c:pt idx="1">
                  <c:v>0.47</c:v>
                </c:pt>
                <c:pt idx="2">
                  <c:v>0.36</c:v>
                </c:pt>
                <c:pt idx="3">
                  <c:v>0.48</c:v>
                </c:pt>
                <c:pt idx="4">
                  <c:v>0.5</c:v>
                </c:pt>
                <c:pt idx="5">
                  <c:v>0.16</c:v>
                </c:pt>
                <c:pt idx="6">
                  <c:v>0.41</c:v>
                </c:pt>
              </c:numCache>
            </c:numRef>
          </c:val>
          <c:extLst>
            <c:ext xmlns:c16="http://schemas.microsoft.com/office/drawing/2014/chart" uri="{C3380CC4-5D6E-409C-BE32-E72D297353CC}">
              <c16:uniqueId val="{00000000-E251-417C-A1FC-9B79E1C9D339}"/>
            </c:ext>
          </c:extLst>
        </c:ser>
        <c:dLbls>
          <c:showLegendKey val="0"/>
          <c:showVal val="0"/>
          <c:showCatName val="0"/>
          <c:showSerName val="0"/>
          <c:showPercent val="0"/>
          <c:showBubbleSize val="0"/>
        </c:dLbls>
        <c:gapWidth val="182"/>
        <c:axId val="520323816"/>
        <c:axId val="520324472"/>
      </c:barChart>
      <c:catAx>
        <c:axId val="5203238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20324472"/>
        <c:crosses val="autoZero"/>
        <c:auto val="1"/>
        <c:lblAlgn val="ctr"/>
        <c:lblOffset val="100"/>
        <c:noMultiLvlLbl val="0"/>
      </c:catAx>
      <c:valAx>
        <c:axId val="52032447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203238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0673D91-C0BE-4F56-9FE5-3E43DDA7D6D5}" type="datetimeFigureOut">
              <a:rPr kumimoji="1" lang="ja-JP" altLang="en-US" smtClean="0"/>
              <a:t>2023/10/2</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EED0F70-ADB4-44B0-BA26-6A88D78BC4F6}" type="slidenum">
              <a:rPr kumimoji="1" lang="ja-JP" altLang="en-US" smtClean="0"/>
              <a:t>‹#›</a:t>
            </a:fld>
            <a:endParaRPr kumimoji="1" lang="ja-JP" altLang="en-US" dirty="0"/>
          </a:p>
        </p:txBody>
      </p:sp>
    </p:spTree>
    <p:extLst>
      <p:ext uri="{BB962C8B-B14F-4D97-AF65-F5344CB8AC3E}">
        <p14:creationId xmlns:p14="http://schemas.microsoft.com/office/powerpoint/2010/main" val="10949672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自分でできることと介護サービスの量は反比例の関係。</a:t>
            </a:r>
            <a:endParaRPr kumimoji="1" lang="en-US" altLang="ja-JP" dirty="0" smtClean="0"/>
          </a:p>
          <a:p>
            <a:r>
              <a:rPr kumimoji="1" lang="ja-JP" altLang="en-US" dirty="0" smtClean="0"/>
              <a:t>介護サービスに頼りすぎてしまうと、自分でできることが極端に少なくなってしまい、自立した生活を送るのも難しくなってしまう。</a:t>
            </a:r>
            <a:endParaRPr kumimoji="1" lang="en-US" altLang="ja-JP" dirty="0" smtClean="0"/>
          </a:p>
          <a:p>
            <a:r>
              <a:rPr kumimoji="1" lang="ja-JP" altLang="en-US" dirty="0" smtClean="0"/>
              <a:t>総合事業ではそうならないように、徐々に自分でできることを増やし、それに合わせて介護サービスの提供量も減らすことで、</a:t>
            </a:r>
            <a:endParaRPr kumimoji="1" lang="en-US" altLang="ja-JP" dirty="0" smtClean="0"/>
          </a:p>
          <a:p>
            <a:r>
              <a:rPr kumimoji="1" lang="ja-JP" altLang="en-US" dirty="0" smtClean="0"/>
              <a:t>最終的に、介護サービスに頼らない自立した生活を取り戻していただくことを目指している。</a:t>
            </a:r>
            <a:endParaRPr kumimoji="1" lang="en-US" altLang="ja-JP" dirty="0" smtClean="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C3122-4DFC-4AB3-9340-013B3BE1D92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43569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97">
              <a:defRPr/>
            </a:pPr>
            <a:r>
              <a:rPr kumimoji="1" lang="ja-JP" altLang="en-US" dirty="0" smtClean="0">
                <a:sym typeface="Wingdings" panose="05000000000000000000" pitchFamily="2" charset="2"/>
              </a:rPr>
              <a:t>（木・金・土は介護職員</a:t>
            </a:r>
            <a:r>
              <a:rPr kumimoji="1" lang="en-US" altLang="ja-JP" dirty="0" smtClean="0">
                <a:sym typeface="Wingdings" panose="05000000000000000000" pitchFamily="2" charset="2"/>
              </a:rPr>
              <a:t>3</a:t>
            </a:r>
            <a:r>
              <a:rPr kumimoji="1" lang="ja-JP" altLang="en-US" dirty="0" smtClean="0">
                <a:sym typeface="Wingdings" panose="05000000000000000000" pitchFamily="2" charset="2"/>
              </a:rPr>
              <a:t>人体制。定員</a:t>
            </a:r>
            <a:r>
              <a:rPr kumimoji="1" lang="en-US" altLang="ja-JP" dirty="0" smtClean="0">
                <a:sym typeface="Wingdings" panose="05000000000000000000" pitchFamily="2" charset="2"/>
              </a:rPr>
              <a:t>20</a:t>
            </a:r>
            <a:r>
              <a:rPr kumimoji="1" lang="ja-JP" altLang="en-US" dirty="0" smtClean="0">
                <a:sym typeface="Wingdings" panose="05000000000000000000" pitchFamily="2" charset="2"/>
              </a:rPr>
              <a:t>名のため</a:t>
            </a:r>
            <a:r>
              <a:rPr kumimoji="1" lang="en-US" altLang="ja-JP" dirty="0" smtClean="0">
                <a:sym typeface="Wingdings" panose="05000000000000000000" pitchFamily="2" charset="2"/>
              </a:rPr>
              <a:t>1</a:t>
            </a:r>
            <a:r>
              <a:rPr kumimoji="1" lang="ja-JP" altLang="en-US" dirty="0" smtClean="0">
                <a:sym typeface="Wingdings" panose="05000000000000000000" pitchFamily="2" charset="2"/>
              </a:rPr>
              <a:t>人</a:t>
            </a:r>
            <a:r>
              <a:rPr kumimoji="1" lang="en-US" altLang="ja-JP" dirty="0" smtClean="0">
                <a:sym typeface="Wingdings" panose="05000000000000000000" pitchFamily="2" charset="2"/>
              </a:rPr>
              <a:t>A8</a:t>
            </a:r>
            <a:r>
              <a:rPr kumimoji="1" lang="ja-JP" altLang="en-US" dirty="0" smtClean="0">
                <a:sym typeface="Wingdings" panose="05000000000000000000" pitchFamily="2" charset="2"/>
              </a:rPr>
              <a:t>でも</a:t>
            </a:r>
            <a:r>
              <a:rPr kumimoji="1" lang="en-US" altLang="ja-JP" dirty="0" smtClean="0">
                <a:sym typeface="Wingdings" panose="05000000000000000000" pitchFamily="2" charset="2"/>
              </a:rPr>
              <a:t>OK</a:t>
            </a:r>
            <a:r>
              <a:rPr kumimoji="1" lang="ja-JP" altLang="en-US" dirty="0" smtClean="0">
                <a:sym typeface="Wingdings" panose="05000000000000000000" pitchFamily="2" charset="2"/>
              </a:rPr>
              <a:t>）</a:t>
            </a:r>
            <a:endParaRPr kumimoji="1" lang="en-US" altLang="ja-JP" dirty="0" smtClean="0">
              <a:sym typeface="Wingdings" panose="05000000000000000000" pitchFamily="2" charset="2"/>
            </a:endParaRPr>
          </a:p>
          <a:p>
            <a:pPr defTabSz="914297">
              <a:defRPr/>
            </a:pPr>
            <a:r>
              <a:rPr kumimoji="1" lang="en-US" altLang="ja-JP" dirty="0" smtClean="0">
                <a:sym typeface="Wingdings" panose="05000000000000000000" pitchFamily="2" charset="2"/>
              </a:rPr>
              <a:t>123</a:t>
            </a:r>
            <a:r>
              <a:rPr kumimoji="1" lang="ja-JP" altLang="en-US" dirty="0" smtClean="0">
                <a:sym typeface="Wingdings" panose="05000000000000000000" pitchFamily="2" charset="2"/>
              </a:rPr>
              <a:t>㎡　定員</a:t>
            </a:r>
            <a:r>
              <a:rPr kumimoji="1" lang="en-US" altLang="ja-JP" dirty="0" smtClean="0">
                <a:sym typeface="Wingdings" panose="05000000000000000000" pitchFamily="2" charset="2"/>
              </a:rPr>
              <a:t>20</a:t>
            </a:r>
            <a:r>
              <a:rPr kumimoji="1" lang="ja-JP" altLang="en-US" dirty="0" smtClean="0">
                <a:sym typeface="Wingdings" panose="05000000000000000000" pitchFamily="2" charset="2"/>
              </a:rPr>
              <a:t>人→定員に関しては問題ない</a:t>
            </a:r>
            <a:endParaRPr kumimoji="1" lang="en-US" altLang="ja-JP" dirty="0" smtClean="0">
              <a:sym typeface="Wingdings" panose="05000000000000000000" pitchFamily="2" charset="2"/>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429331-DDD5-4904-84A6-3B63D45FA6A2}"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317275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97">
              <a:defRPr/>
            </a:pPr>
            <a:r>
              <a:rPr kumimoji="1" lang="ja-JP" altLang="en-US" dirty="0" smtClean="0">
                <a:sym typeface="Wingdings" panose="05000000000000000000" pitchFamily="2" charset="2"/>
              </a:rPr>
              <a:t>（木・金・土は介護職員</a:t>
            </a:r>
            <a:r>
              <a:rPr kumimoji="1" lang="en-US" altLang="ja-JP" dirty="0" smtClean="0">
                <a:sym typeface="Wingdings" panose="05000000000000000000" pitchFamily="2" charset="2"/>
              </a:rPr>
              <a:t>3</a:t>
            </a:r>
            <a:r>
              <a:rPr kumimoji="1" lang="ja-JP" altLang="en-US" dirty="0" smtClean="0">
                <a:sym typeface="Wingdings" panose="05000000000000000000" pitchFamily="2" charset="2"/>
              </a:rPr>
              <a:t>人体制。定員</a:t>
            </a:r>
            <a:r>
              <a:rPr kumimoji="1" lang="en-US" altLang="ja-JP" dirty="0" smtClean="0">
                <a:sym typeface="Wingdings" panose="05000000000000000000" pitchFamily="2" charset="2"/>
              </a:rPr>
              <a:t>20</a:t>
            </a:r>
            <a:r>
              <a:rPr kumimoji="1" lang="ja-JP" altLang="en-US" dirty="0" smtClean="0">
                <a:sym typeface="Wingdings" panose="05000000000000000000" pitchFamily="2" charset="2"/>
              </a:rPr>
              <a:t>名のため</a:t>
            </a:r>
            <a:r>
              <a:rPr kumimoji="1" lang="en-US" altLang="ja-JP" dirty="0" smtClean="0">
                <a:sym typeface="Wingdings" panose="05000000000000000000" pitchFamily="2" charset="2"/>
              </a:rPr>
              <a:t>1</a:t>
            </a:r>
            <a:r>
              <a:rPr kumimoji="1" lang="ja-JP" altLang="en-US" dirty="0" smtClean="0">
                <a:sym typeface="Wingdings" panose="05000000000000000000" pitchFamily="2" charset="2"/>
              </a:rPr>
              <a:t>人</a:t>
            </a:r>
            <a:r>
              <a:rPr kumimoji="1" lang="en-US" altLang="ja-JP" dirty="0" smtClean="0">
                <a:sym typeface="Wingdings" panose="05000000000000000000" pitchFamily="2" charset="2"/>
              </a:rPr>
              <a:t>A8</a:t>
            </a:r>
            <a:r>
              <a:rPr kumimoji="1" lang="ja-JP" altLang="en-US" dirty="0" smtClean="0">
                <a:sym typeface="Wingdings" panose="05000000000000000000" pitchFamily="2" charset="2"/>
              </a:rPr>
              <a:t>でも</a:t>
            </a:r>
            <a:r>
              <a:rPr kumimoji="1" lang="en-US" altLang="ja-JP" dirty="0" smtClean="0">
                <a:sym typeface="Wingdings" panose="05000000000000000000" pitchFamily="2" charset="2"/>
              </a:rPr>
              <a:t>OK</a:t>
            </a:r>
            <a:r>
              <a:rPr kumimoji="1" lang="ja-JP" altLang="en-US" dirty="0" smtClean="0">
                <a:sym typeface="Wingdings" panose="05000000000000000000" pitchFamily="2" charset="2"/>
              </a:rPr>
              <a:t>）</a:t>
            </a:r>
            <a:endParaRPr kumimoji="1" lang="en-US" altLang="ja-JP" dirty="0" smtClean="0">
              <a:sym typeface="Wingdings" panose="05000000000000000000" pitchFamily="2" charset="2"/>
            </a:endParaRPr>
          </a:p>
          <a:p>
            <a:pPr defTabSz="914297">
              <a:defRPr/>
            </a:pPr>
            <a:r>
              <a:rPr kumimoji="1" lang="en-US" altLang="ja-JP" dirty="0" smtClean="0">
                <a:sym typeface="Wingdings" panose="05000000000000000000" pitchFamily="2" charset="2"/>
              </a:rPr>
              <a:t>123</a:t>
            </a:r>
            <a:r>
              <a:rPr kumimoji="1" lang="ja-JP" altLang="en-US" dirty="0" smtClean="0">
                <a:sym typeface="Wingdings" panose="05000000000000000000" pitchFamily="2" charset="2"/>
              </a:rPr>
              <a:t>㎡　定員</a:t>
            </a:r>
            <a:r>
              <a:rPr kumimoji="1" lang="en-US" altLang="ja-JP" dirty="0" smtClean="0">
                <a:sym typeface="Wingdings" panose="05000000000000000000" pitchFamily="2" charset="2"/>
              </a:rPr>
              <a:t>20</a:t>
            </a:r>
            <a:r>
              <a:rPr kumimoji="1" lang="ja-JP" altLang="en-US" dirty="0" smtClean="0">
                <a:sym typeface="Wingdings" panose="05000000000000000000" pitchFamily="2" charset="2"/>
              </a:rPr>
              <a:t>人→定員に関しては問題ない</a:t>
            </a:r>
            <a:endParaRPr kumimoji="1" lang="en-US" altLang="ja-JP" dirty="0" smtClean="0">
              <a:sym typeface="Wingdings" panose="05000000000000000000" pitchFamily="2" charset="2"/>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429331-DDD5-4904-84A6-3B63D45FA6A2}"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853333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smtClean="0"/>
              <a:t>つづいて、みなし指定の有効期限が３０年３月末で切れることについてです。</a:t>
            </a:r>
            <a:endParaRPr kumimoji="1" lang="en-US" altLang="ja-JP" sz="1600" dirty="0" smtClean="0"/>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総合事業を実施する事業所の指定について、平成３０年３月末で「みなし指定」の有効期限が切れます。</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みなし指定を受けていた事業所で引き続き総合事業対象者を受け入れる場合は、豊島区へ新規指定届が必要です。</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82296"/>
            <a:endParaRPr kumimoji="1" lang="en-US" altLang="ja-JP" sz="1600" dirty="0" smtClean="0"/>
          </a:p>
          <a:p>
            <a:r>
              <a:rPr kumimoji="1" lang="ja-JP" altLang="en-US" sz="1600" dirty="0" smtClean="0"/>
              <a:t>現時点で詳細をお伝えできなくて恐縮ですが、別途ご連絡いたしますのでお待ちください。</a:t>
            </a:r>
            <a:endParaRPr kumimoji="1" lang="en-US" altLang="ja-JP" sz="1600" dirty="0" smtClean="0"/>
          </a:p>
          <a:p>
            <a:r>
              <a:rPr kumimoji="1" lang="ja-JP" altLang="en-US" sz="1600" dirty="0" smtClean="0"/>
              <a:t>豊島区独自の指定基準や、豊島区外の事業所指定の方向性なども、次回以降お伝えいたします。</a:t>
            </a:r>
            <a:endParaRPr kumimoji="1" lang="en-US" altLang="ja-JP" sz="1600" dirty="0" smtClean="0"/>
          </a:p>
          <a:p>
            <a:endParaRPr kumimoji="1" lang="ja-JP" altLang="en-US" sz="1600" dirty="0"/>
          </a:p>
        </p:txBody>
      </p:sp>
      <p:sp>
        <p:nvSpPr>
          <p:cNvPr id="4" name="スライド番号プレースホルダー 3"/>
          <p:cNvSpPr>
            <a:spLocks noGrp="1"/>
          </p:cNvSpPr>
          <p:nvPr>
            <p:ph type="sldNum" sz="quarter" idx="10"/>
          </p:nvPr>
        </p:nvSpPr>
        <p:spPr/>
        <p:txBody>
          <a:bodyPr/>
          <a:lstStyle/>
          <a:p>
            <a:fld id="{EB20CF74-C907-4871-B4FF-4735471EB014}" type="slidenum">
              <a:rPr kumimoji="1" lang="ja-JP" altLang="en-US" smtClean="0"/>
              <a:t>33</a:t>
            </a:fld>
            <a:endParaRPr kumimoji="1" lang="ja-JP" altLang="en-US"/>
          </a:p>
        </p:txBody>
      </p:sp>
    </p:spTree>
    <p:extLst>
      <p:ext uri="{BB962C8B-B14F-4D97-AF65-F5344CB8AC3E}">
        <p14:creationId xmlns:p14="http://schemas.microsoft.com/office/powerpoint/2010/main" val="261144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1EB749F-186B-4C05-8500-AA69A16A52F7}" type="slidenum">
              <a:rPr kumimoji="1" lang="ja-JP" altLang="en-US" smtClean="0"/>
              <a:t>55</a:t>
            </a:fld>
            <a:endParaRPr kumimoji="1" lang="ja-JP" altLang="en-US"/>
          </a:p>
        </p:txBody>
      </p:sp>
    </p:spTree>
    <p:extLst>
      <p:ext uri="{BB962C8B-B14F-4D97-AF65-F5344CB8AC3E}">
        <p14:creationId xmlns:p14="http://schemas.microsoft.com/office/powerpoint/2010/main" val="652523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（国民の努力及び義務）</a:t>
            </a:r>
          </a:p>
          <a:p>
            <a:r>
              <a:rPr kumimoji="1" lang="ja-JP" altLang="en-US" dirty="0" smtClean="0"/>
              <a:t>第四条　国民は、自ら要介護状態となることを予防するため、加齢に伴って生ずる心身の変化を自覚して常に健康の保持増進に努めるとともに、要介護状態となった場合においても、進んでリハビリテーションその他の適切な保健医療サービス及び福祉サービスを利用することにより、その有する能力の維持向上に努めるものとする。</a:t>
            </a:r>
          </a:p>
          <a:p>
            <a:r>
              <a:rPr kumimoji="1" lang="ja-JP" altLang="en-US" dirty="0" smtClean="0"/>
              <a:t>２　国民は、共同連帯の理念に基づき、介護保険事業に要する費用を公平に負担するものとする。</a:t>
            </a: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C3122-4DFC-4AB3-9340-013B3BE1D92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05435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A8</a:t>
            </a:r>
            <a:r>
              <a:rPr kumimoji="1" lang="ja-JP" altLang="en-US" dirty="0" smtClean="0"/>
              <a:t>定員</a:t>
            </a:r>
            <a:r>
              <a:rPr kumimoji="1" lang="en-US" altLang="ja-JP" dirty="0" smtClean="0"/>
              <a:t>10</a:t>
            </a:r>
            <a:r>
              <a:rPr kumimoji="1" lang="ja-JP" altLang="en-US" dirty="0" smtClean="0"/>
              <a:t>人（要支援</a:t>
            </a:r>
            <a:r>
              <a:rPr kumimoji="1" lang="en-US" altLang="ja-JP" dirty="0" smtClean="0"/>
              <a:t>1</a:t>
            </a:r>
            <a:r>
              <a:rPr kumimoji="1" lang="ja-JP" altLang="en-US" dirty="0" smtClean="0"/>
              <a:t>）週</a:t>
            </a:r>
            <a:r>
              <a:rPr kumimoji="1" lang="en-US" altLang="ja-JP" dirty="0" smtClean="0"/>
              <a:t>2</a:t>
            </a:r>
            <a:r>
              <a:rPr kumimoji="1" lang="ja-JP" altLang="en-US" dirty="0" smtClean="0"/>
              <a:t>回提供の場合</a:t>
            </a:r>
            <a:endParaRPr kumimoji="1" lang="en-US" altLang="ja-JP" dirty="0" smtClean="0"/>
          </a:p>
          <a:p>
            <a:endParaRPr kumimoji="1" lang="en-US" altLang="ja-JP" dirty="0" smtClean="0"/>
          </a:p>
          <a:p>
            <a:r>
              <a:rPr kumimoji="1" lang="ja-JP" altLang="en-US" dirty="0" smtClean="0"/>
              <a:t>＜従前＞</a:t>
            </a:r>
            <a:r>
              <a:rPr kumimoji="1" lang="en-US" altLang="ja-JP" dirty="0" smtClean="0"/>
              <a:t>1</a:t>
            </a:r>
            <a:r>
              <a:rPr kumimoji="1" lang="ja-JP" altLang="en-US" dirty="0" smtClean="0"/>
              <a:t>月あたり</a:t>
            </a:r>
            <a:endParaRPr kumimoji="1" lang="en-US" altLang="ja-JP" dirty="0" smtClean="0"/>
          </a:p>
          <a:p>
            <a:r>
              <a:rPr kumimoji="1" lang="en-US" altLang="ja-JP" dirty="0" smtClean="0"/>
              <a:t>384</a:t>
            </a:r>
            <a:r>
              <a:rPr kumimoji="1" lang="ja-JP" altLang="en-US" dirty="0" smtClean="0"/>
              <a:t>単位</a:t>
            </a:r>
            <a:r>
              <a:rPr kumimoji="1" lang="en-US" altLang="ja-JP" dirty="0" smtClean="0"/>
              <a:t>×20</a:t>
            </a:r>
            <a:r>
              <a:rPr kumimoji="1" lang="ja-JP" altLang="en-US" dirty="0" smtClean="0"/>
              <a:t>人</a:t>
            </a:r>
            <a:r>
              <a:rPr kumimoji="1" lang="en-US" altLang="ja-JP" dirty="0" smtClean="0"/>
              <a:t>×4</a:t>
            </a:r>
            <a:r>
              <a:rPr kumimoji="1" lang="ja-JP" altLang="en-US" dirty="0" smtClean="0"/>
              <a:t>回</a:t>
            </a:r>
            <a:r>
              <a:rPr kumimoji="1" lang="en-US" altLang="ja-JP" dirty="0" smtClean="0"/>
              <a:t>×10</a:t>
            </a:r>
            <a:r>
              <a:rPr kumimoji="1" lang="ja-JP" altLang="en-US" dirty="0" err="1" smtClean="0"/>
              <a:t>．</a:t>
            </a:r>
            <a:r>
              <a:rPr kumimoji="1" lang="en-US" altLang="ja-JP" dirty="0" smtClean="0"/>
              <a:t>9</a:t>
            </a:r>
            <a:r>
              <a:rPr kumimoji="1" lang="ja-JP" altLang="en-US" dirty="0" smtClean="0"/>
              <a:t>円＝</a:t>
            </a:r>
            <a:r>
              <a:rPr kumimoji="1" lang="en-US" altLang="ja-JP" dirty="0" smtClean="0"/>
              <a:t>334,848</a:t>
            </a:r>
            <a:r>
              <a:rPr kumimoji="1" lang="ja-JP" altLang="en-US" dirty="0" smtClean="0"/>
              <a:t>円</a:t>
            </a:r>
            <a:endParaRPr kumimoji="1" lang="en-US" altLang="ja-JP" dirty="0" smtClean="0"/>
          </a:p>
          <a:p>
            <a:r>
              <a:rPr kumimoji="1" lang="en-US" altLang="ja-JP" dirty="0" smtClean="0"/>
              <a:t>225</a:t>
            </a:r>
            <a:r>
              <a:rPr kumimoji="1" lang="ja-JP" altLang="en-US" dirty="0" smtClean="0"/>
              <a:t>単位</a:t>
            </a:r>
            <a:r>
              <a:rPr kumimoji="1" lang="en-US" altLang="ja-JP" dirty="0" smtClean="0"/>
              <a:t>×20</a:t>
            </a:r>
            <a:r>
              <a:rPr kumimoji="1" lang="ja-JP" altLang="en-US" dirty="0" smtClean="0"/>
              <a:t>人</a:t>
            </a:r>
            <a:r>
              <a:rPr kumimoji="1" lang="en-US" altLang="ja-JP" dirty="0" smtClean="0"/>
              <a:t>×10</a:t>
            </a:r>
            <a:r>
              <a:rPr kumimoji="1" lang="ja-JP" altLang="en-US" dirty="0" err="1" smtClean="0"/>
              <a:t>．</a:t>
            </a:r>
            <a:r>
              <a:rPr kumimoji="1" lang="en-US" altLang="ja-JP" dirty="0" smtClean="0"/>
              <a:t>9</a:t>
            </a:r>
            <a:r>
              <a:rPr kumimoji="1" lang="ja-JP" altLang="en-US" dirty="0" smtClean="0"/>
              <a:t>円＝</a:t>
            </a:r>
            <a:r>
              <a:rPr kumimoji="1" lang="en-US" altLang="ja-JP" dirty="0" smtClean="0"/>
              <a:t>49,050</a:t>
            </a:r>
            <a:r>
              <a:rPr kumimoji="1" lang="ja-JP" altLang="en-US" dirty="0" smtClean="0"/>
              <a:t>円</a:t>
            </a:r>
            <a:endParaRPr kumimoji="1" lang="en-US" altLang="ja-JP" dirty="0" smtClean="0"/>
          </a:p>
          <a:p>
            <a:r>
              <a:rPr kumimoji="1" lang="ja-JP" altLang="en-US" dirty="0" smtClean="0"/>
              <a:t>副都心加算</a:t>
            </a:r>
            <a:r>
              <a:rPr kumimoji="1" lang="en-US" altLang="ja-JP" dirty="0" smtClean="0"/>
              <a:t>50,000</a:t>
            </a:r>
            <a:r>
              <a:rPr kumimoji="1" lang="ja-JP" altLang="en-US" dirty="0" smtClean="0"/>
              <a:t>円</a:t>
            </a:r>
            <a:endParaRPr kumimoji="1" lang="en-US" altLang="ja-JP" dirty="0" smtClean="0"/>
          </a:p>
          <a:p>
            <a:endParaRPr kumimoji="1" lang="en-US" altLang="ja-JP" dirty="0" smtClean="0"/>
          </a:p>
          <a:p>
            <a:r>
              <a:rPr kumimoji="1" lang="ja-JP" altLang="en-US" dirty="0" smtClean="0"/>
              <a:t>合計</a:t>
            </a:r>
            <a:r>
              <a:rPr kumimoji="1" lang="en-US" altLang="ja-JP" dirty="0" smtClean="0"/>
              <a:t>433,898</a:t>
            </a:r>
            <a:r>
              <a:rPr kumimoji="1" lang="ja-JP" altLang="en-US" dirty="0" smtClean="0"/>
              <a:t>円・・・①</a:t>
            </a:r>
            <a:endParaRPr kumimoji="1" lang="en-US" altLang="ja-JP" dirty="0" smtClean="0"/>
          </a:p>
          <a:p>
            <a:endParaRPr kumimoji="1" lang="en-US" altLang="ja-JP" dirty="0" smtClean="0"/>
          </a:p>
          <a:p>
            <a:r>
              <a:rPr kumimoji="1" lang="ja-JP" altLang="en-US" dirty="0" smtClean="0"/>
              <a:t>＜変更後＞</a:t>
            </a:r>
            <a:r>
              <a:rPr kumimoji="1" lang="en-US" altLang="ja-JP" dirty="0" smtClean="0"/>
              <a:t>1</a:t>
            </a:r>
            <a:r>
              <a:rPr kumimoji="1" lang="ja-JP" altLang="en-US" dirty="0" smtClean="0"/>
              <a:t>月あたり</a:t>
            </a:r>
            <a:endParaRPr kumimoji="1" lang="en-US" altLang="ja-JP" dirty="0" smtClean="0"/>
          </a:p>
          <a:p>
            <a:r>
              <a:rPr kumimoji="1" lang="en-US" altLang="ja-JP" dirty="0" smtClean="0"/>
              <a:t>1920</a:t>
            </a:r>
            <a:r>
              <a:rPr kumimoji="1" lang="ja-JP" altLang="en-US" dirty="0" smtClean="0"/>
              <a:t>単位</a:t>
            </a:r>
            <a:r>
              <a:rPr kumimoji="1" lang="en-US" altLang="ja-JP" dirty="0" smtClean="0"/>
              <a:t>×20</a:t>
            </a:r>
            <a:r>
              <a:rPr kumimoji="1" lang="ja-JP" altLang="en-US" dirty="0" smtClean="0"/>
              <a:t>人</a:t>
            </a:r>
            <a:r>
              <a:rPr kumimoji="1" lang="en-US" altLang="ja-JP" dirty="0" smtClean="0"/>
              <a:t>×10</a:t>
            </a:r>
            <a:r>
              <a:rPr kumimoji="1" lang="ja-JP" altLang="en-US" dirty="0" err="1" smtClean="0"/>
              <a:t>．</a:t>
            </a:r>
            <a:r>
              <a:rPr kumimoji="1" lang="en-US" altLang="ja-JP" dirty="0" smtClean="0"/>
              <a:t>9</a:t>
            </a:r>
            <a:r>
              <a:rPr kumimoji="1" lang="ja-JP" altLang="en-US" dirty="0" smtClean="0"/>
              <a:t>円＝</a:t>
            </a:r>
            <a:r>
              <a:rPr kumimoji="1" lang="en-US" altLang="ja-JP" dirty="0" smtClean="0"/>
              <a:t>418,560</a:t>
            </a:r>
            <a:r>
              <a:rPr kumimoji="1" lang="ja-JP" altLang="en-US" dirty="0" smtClean="0"/>
              <a:t>円</a:t>
            </a:r>
            <a:endParaRPr kumimoji="1" lang="en-US" altLang="ja-JP" dirty="0" smtClean="0"/>
          </a:p>
          <a:p>
            <a:r>
              <a:rPr kumimoji="1" lang="en-US" altLang="ja-JP" dirty="0" smtClean="0"/>
              <a:t>338</a:t>
            </a:r>
            <a:r>
              <a:rPr kumimoji="1" lang="ja-JP" altLang="en-US" dirty="0" smtClean="0"/>
              <a:t>単位</a:t>
            </a:r>
            <a:r>
              <a:rPr kumimoji="1" lang="en-US" altLang="ja-JP" dirty="0" smtClean="0"/>
              <a:t>×20</a:t>
            </a:r>
            <a:r>
              <a:rPr kumimoji="1" lang="ja-JP" altLang="en-US" dirty="0" smtClean="0"/>
              <a:t>人</a:t>
            </a:r>
            <a:r>
              <a:rPr kumimoji="1" lang="en-US" altLang="ja-JP" dirty="0" smtClean="0"/>
              <a:t>×10</a:t>
            </a:r>
            <a:r>
              <a:rPr kumimoji="1" lang="ja-JP" altLang="en-US" dirty="0" err="1" smtClean="0"/>
              <a:t>．</a:t>
            </a:r>
            <a:r>
              <a:rPr kumimoji="1" lang="en-US" altLang="ja-JP" dirty="0" smtClean="0"/>
              <a:t>9</a:t>
            </a:r>
            <a:r>
              <a:rPr kumimoji="1" lang="ja-JP" altLang="en-US" dirty="0" smtClean="0"/>
              <a:t>円＝</a:t>
            </a:r>
            <a:r>
              <a:rPr kumimoji="1" lang="en-US" altLang="ja-JP" dirty="0" smtClean="0"/>
              <a:t>73,684</a:t>
            </a:r>
            <a:r>
              <a:rPr kumimoji="1" lang="ja-JP" altLang="en-US" dirty="0" smtClean="0"/>
              <a:t>円</a:t>
            </a:r>
            <a:endParaRPr kumimoji="1" lang="en-US" altLang="ja-JP" dirty="0" smtClean="0"/>
          </a:p>
          <a:p>
            <a:r>
              <a:rPr kumimoji="1" lang="ja-JP" altLang="en-US" dirty="0" smtClean="0"/>
              <a:t>副都心加算</a:t>
            </a:r>
            <a:r>
              <a:rPr kumimoji="1" lang="en-US" altLang="ja-JP" dirty="0" smtClean="0"/>
              <a:t>50,000</a:t>
            </a:r>
            <a:r>
              <a:rPr kumimoji="1" lang="ja-JP" altLang="en-US" dirty="0" smtClean="0"/>
              <a:t>円</a:t>
            </a:r>
            <a:endParaRPr kumimoji="1" lang="en-US" altLang="ja-JP" dirty="0" smtClean="0"/>
          </a:p>
          <a:p>
            <a:endParaRPr kumimoji="1" lang="en-US" altLang="ja-JP" dirty="0" smtClean="0"/>
          </a:p>
          <a:p>
            <a:r>
              <a:rPr kumimoji="1" lang="ja-JP" altLang="en-US" dirty="0" smtClean="0"/>
              <a:t>合計</a:t>
            </a:r>
            <a:r>
              <a:rPr kumimoji="1" lang="en-US" altLang="ja-JP" dirty="0" smtClean="0"/>
              <a:t>542,244</a:t>
            </a:r>
            <a:r>
              <a:rPr kumimoji="1" lang="ja-JP" altLang="en-US" dirty="0" smtClean="0"/>
              <a:t>円・・・②</a:t>
            </a:r>
            <a:endParaRPr kumimoji="1" lang="en-US" altLang="ja-JP" dirty="0" smtClean="0"/>
          </a:p>
          <a:p>
            <a:endParaRPr kumimoji="1" lang="en-US" altLang="ja-JP" dirty="0" smtClean="0"/>
          </a:p>
          <a:p>
            <a:r>
              <a:rPr kumimoji="1" lang="ja-JP" altLang="en-US" dirty="0" smtClean="0"/>
              <a:t>②</a:t>
            </a:r>
            <a:r>
              <a:rPr kumimoji="1" lang="en-US" altLang="ja-JP" dirty="0" smtClean="0"/>
              <a:t>-</a:t>
            </a:r>
            <a:r>
              <a:rPr kumimoji="1" lang="ja-JP" altLang="en-US" dirty="0" smtClean="0"/>
              <a:t>①＝</a:t>
            </a:r>
            <a:r>
              <a:rPr kumimoji="1" lang="en-US" altLang="ja-JP" dirty="0" smtClean="0"/>
              <a:t>108,346</a:t>
            </a:r>
            <a:r>
              <a:rPr kumimoji="1" lang="ja-JP" altLang="en-US" dirty="0" smtClean="0"/>
              <a:t>円</a:t>
            </a:r>
            <a:endParaRPr kumimoji="1" lang="en-US" altLang="ja-JP" dirty="0" smtClean="0"/>
          </a:p>
          <a:p>
            <a:endParaRPr kumimoji="1" lang="en-US" altLang="ja-JP" dirty="0" smtClean="0"/>
          </a:p>
          <a:p>
            <a:r>
              <a:rPr kumimoji="1" lang="en-US" altLang="ja-JP" dirty="0" smtClean="0"/>
              <a:t>A6</a:t>
            </a:r>
            <a:r>
              <a:rPr kumimoji="1" lang="ja-JP" altLang="en-US" dirty="0" smtClean="0"/>
              <a:t>ひとりあたり</a:t>
            </a:r>
            <a:r>
              <a:rPr kumimoji="1" lang="en-US" altLang="ja-JP" dirty="0" smtClean="0"/>
              <a:t>/1</a:t>
            </a:r>
            <a:r>
              <a:rPr kumimoji="1" lang="ja-JP" altLang="en-US" dirty="0" smtClean="0"/>
              <a:t>回　</a:t>
            </a:r>
            <a:r>
              <a:rPr kumimoji="1" lang="en-US" altLang="ja-JP" dirty="0" smtClean="0"/>
              <a:t>R5,7</a:t>
            </a:r>
            <a:r>
              <a:rPr kumimoji="1" lang="ja-JP" altLang="en-US" dirty="0" smtClean="0"/>
              <a:t>月審査平均</a:t>
            </a:r>
            <a:endParaRPr kumimoji="1" lang="en-US" altLang="ja-JP" dirty="0" smtClean="0"/>
          </a:p>
          <a:p>
            <a:r>
              <a:rPr kumimoji="1" lang="en-US" altLang="ja-JP" dirty="0" smtClean="0"/>
              <a:t>5,458</a:t>
            </a:r>
            <a:r>
              <a:rPr kumimoji="1" lang="ja-JP" altLang="en-US" dirty="0" smtClean="0"/>
              <a:t>円</a:t>
            </a:r>
            <a:r>
              <a:rPr kumimoji="1" lang="en-US" altLang="ja-JP" dirty="0" smtClean="0"/>
              <a:t>×20</a:t>
            </a:r>
            <a:r>
              <a:rPr kumimoji="1" lang="ja-JP" altLang="en-US" dirty="0" smtClean="0"/>
              <a:t>人</a:t>
            </a:r>
            <a:r>
              <a:rPr kumimoji="1" lang="en-US" altLang="ja-JP" dirty="0" smtClean="0"/>
              <a:t>×4</a:t>
            </a:r>
            <a:r>
              <a:rPr kumimoji="1" lang="ja-JP" altLang="en-US" dirty="0" smtClean="0"/>
              <a:t>回＝</a:t>
            </a:r>
            <a:r>
              <a:rPr kumimoji="1" lang="en-US" altLang="ja-JP" dirty="0" smtClean="0"/>
              <a:t>436,640</a:t>
            </a:r>
            <a:r>
              <a:rPr kumimoji="1" lang="ja-JP" altLang="en-US" dirty="0" smtClean="0"/>
              <a:t>円・・・③</a:t>
            </a:r>
            <a:endParaRPr kumimoji="1" lang="en-US" altLang="ja-JP" dirty="0" smtClean="0"/>
          </a:p>
          <a:p>
            <a:endParaRPr kumimoji="1" lang="en-US" altLang="ja-JP" dirty="0" smtClean="0"/>
          </a:p>
          <a:p>
            <a:r>
              <a:rPr kumimoji="1" lang="ja-JP" altLang="en-US" dirty="0" smtClean="0"/>
              <a:t>②</a:t>
            </a:r>
            <a:r>
              <a:rPr kumimoji="1" lang="en-US" altLang="ja-JP" dirty="0" smtClean="0"/>
              <a:t>-</a:t>
            </a:r>
            <a:r>
              <a:rPr kumimoji="1" lang="ja-JP" altLang="en-US" dirty="0" smtClean="0"/>
              <a:t>③＝</a:t>
            </a:r>
            <a:r>
              <a:rPr kumimoji="1" lang="en-US" altLang="ja-JP" dirty="0" smtClean="0"/>
              <a:t>105,604</a:t>
            </a:r>
            <a:r>
              <a:rPr kumimoji="1" lang="ja-JP" altLang="en-US" dirty="0" smtClean="0"/>
              <a:t>円</a:t>
            </a: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6DEA6C-26D5-4AEB-B015-1DA64266595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50851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429331-DDD5-4904-84A6-3B63D45FA6A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59907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138">
              <a:defRPr/>
            </a:pPr>
            <a:r>
              <a:rPr kumimoji="1" lang="en-US" altLang="ja-JP" dirty="0" smtClean="0"/>
              <a:t>A4</a:t>
            </a:r>
            <a:r>
              <a:rPr kumimoji="1" lang="ja-JP" altLang="en-US" dirty="0" smtClean="0"/>
              <a:t>と</a:t>
            </a:r>
            <a:r>
              <a:rPr kumimoji="1" lang="en-US" altLang="ja-JP" dirty="0" smtClean="0"/>
              <a:t>B</a:t>
            </a:r>
            <a:r>
              <a:rPr kumimoji="1" lang="ja-JP" altLang="en-US" dirty="0" smtClean="0"/>
              <a:t>は住民が支援</a:t>
            </a:r>
            <a:r>
              <a:rPr kumimoji="1" lang="en-US" altLang="ja-JP" dirty="0" smtClean="0"/>
              <a:t>…</a:t>
            </a:r>
            <a:r>
              <a:rPr kumimoji="1" lang="ja-JP" altLang="en-US" dirty="0" smtClean="0"/>
              <a:t>担い手の多様化</a:t>
            </a:r>
            <a:endParaRPr kumimoji="1" lang="en-US" altLang="ja-JP" dirty="0" smtClean="0"/>
          </a:p>
          <a:p>
            <a:pPr defTabSz="914138">
              <a:defRPr/>
            </a:pPr>
            <a:r>
              <a:rPr kumimoji="1" lang="en-US" altLang="ja-JP" dirty="0" smtClean="0"/>
              <a:t>C</a:t>
            </a:r>
            <a:r>
              <a:rPr kumimoji="1" lang="ja-JP" altLang="en-US" dirty="0" smtClean="0"/>
              <a:t>は本人の心身機能の増進</a:t>
            </a:r>
            <a:endParaRPr kumimoji="1" lang="en-US" altLang="ja-JP" dirty="0"/>
          </a:p>
        </p:txBody>
      </p:sp>
      <p:sp>
        <p:nvSpPr>
          <p:cNvPr id="4" name="スライド番号プレースホルダー 3"/>
          <p:cNvSpPr>
            <a:spLocks noGrp="1"/>
          </p:cNvSpPr>
          <p:nvPr>
            <p:ph type="sldNum" sz="quarter" idx="10"/>
          </p:nvPr>
        </p:nvSpPr>
        <p:spPr/>
        <p:txBody>
          <a:bodyPr/>
          <a:lstStyle/>
          <a:p>
            <a:fld id="{B20C3122-4DFC-4AB3-9340-013B3BE1D928}" type="slidenum">
              <a:rPr kumimoji="1" lang="ja-JP" altLang="en-US" smtClean="0"/>
              <a:t>19</a:t>
            </a:fld>
            <a:endParaRPr kumimoji="1" lang="ja-JP" altLang="en-US"/>
          </a:p>
        </p:txBody>
      </p:sp>
    </p:spTree>
    <p:extLst>
      <p:ext uri="{BB962C8B-B14F-4D97-AF65-F5344CB8AC3E}">
        <p14:creationId xmlns:p14="http://schemas.microsoft.com/office/powerpoint/2010/main" val="1807769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429331-DDD5-4904-84A6-3B63D45FA6A2}" type="slidenum">
              <a:rPr kumimoji="1" lang="ja-JP" altLang="en-US" smtClean="0"/>
              <a:t>20</a:t>
            </a:fld>
            <a:endParaRPr kumimoji="1" lang="ja-JP" altLang="en-US"/>
          </a:p>
        </p:txBody>
      </p:sp>
    </p:spTree>
    <p:extLst>
      <p:ext uri="{BB962C8B-B14F-4D97-AF65-F5344CB8AC3E}">
        <p14:creationId xmlns:p14="http://schemas.microsoft.com/office/powerpoint/2010/main" val="1381552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A6</a:t>
            </a:r>
            <a:r>
              <a:rPr kumimoji="1" lang="ja-JP" altLang="en-US" dirty="0" smtClean="0"/>
              <a:t>との違い</a:t>
            </a: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429331-DDD5-4904-84A6-3B63D45FA6A2}"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389118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429331-DDD5-4904-84A6-3B63D45FA6A2}"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092349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A429331-DDD5-4904-84A6-3B63D45FA6A2}"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609845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43A27B4-0220-44A0-B0CB-C437644B4DE8}" type="datetime1">
              <a:rPr kumimoji="1" lang="ja-JP" altLang="en-US" smtClean="0"/>
              <a:t>2023/10/2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4244902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27033C-8455-4999-8FD1-479BAA1483D6}" type="datetime1">
              <a:rPr kumimoji="1" lang="ja-JP" altLang="en-US" smtClean="0"/>
              <a:t>2023/10/2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225959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BDB96BB-DF5D-40B1-9167-EFF26CFE4F05}" type="datetime1">
              <a:rPr kumimoji="1" lang="ja-JP" altLang="en-US" smtClean="0"/>
              <a:t>2023/10/2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3644253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3453777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1362255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363752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3976283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8260642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38914882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23771829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354964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8992898-0ADB-4A6B-9712-7B86F1AEBEBB}" type="datetime1">
              <a:rPr kumimoji="1" lang="ja-JP" altLang="en-US" smtClean="0"/>
              <a:t>2023/10/2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400"/>
            </a:lvl1pPr>
          </a:lstStyle>
          <a:p>
            <a:fld id="{E7D0956B-76D7-48DB-97C7-73BA52619FB9}" type="slidenum">
              <a:rPr lang="ja-JP" altLang="en-US" smtClean="0"/>
              <a:pPr/>
              <a:t>‹#›</a:t>
            </a:fld>
            <a:endParaRPr lang="ja-JP" altLang="en-US" dirty="0"/>
          </a:p>
        </p:txBody>
      </p:sp>
    </p:spTree>
    <p:extLst>
      <p:ext uri="{BB962C8B-B14F-4D97-AF65-F5344CB8AC3E}">
        <p14:creationId xmlns:p14="http://schemas.microsoft.com/office/powerpoint/2010/main" val="120190371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776670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32307904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8A707F-3CE8-4B8F-83AE-82DD6B81C723}" type="datetimeFigureOut">
              <a:rPr kumimoji="1" lang="ja-JP" altLang="en-US" smtClean="0"/>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3088798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EFEEAF5-39FD-4AEB-8997-517EB0B82911}" type="datetime1">
              <a:rPr kumimoji="1" lang="ja-JP" altLang="en-US" smtClean="0"/>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36774217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E8BB97-46D0-47D7-AC71-A69ED9FE7A7F}" type="datetime1">
              <a:rPr kumimoji="1" lang="ja-JP" altLang="en-US" smtClean="0"/>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16083437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790A85-F41E-41C5-8967-EEADEFFAF907}" type="datetime1">
              <a:rPr kumimoji="1" lang="ja-JP" altLang="en-US" smtClean="0"/>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3292640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CD6548F-8386-4519-93E9-FEF2A97EC16D}" type="datetime1">
              <a:rPr kumimoji="1" lang="ja-JP" altLang="en-US" smtClean="0"/>
              <a:t>2023/10/2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32915178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F02D34-D42D-438B-BEDA-7882955CD693}" type="datetime1">
              <a:rPr kumimoji="1" lang="ja-JP" altLang="en-US" smtClean="0"/>
              <a:t>2023/10/2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1674556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C40A16A-2944-45DE-824B-1CDF44812B09}" type="datetime1">
              <a:rPr kumimoji="1" lang="ja-JP" altLang="en-US" smtClean="0"/>
              <a:t>2023/10/2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41825863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E9D667-48C5-4CE7-8BEF-7EF7446DF5AD}" type="datetime1">
              <a:rPr kumimoji="1" lang="ja-JP" altLang="en-US" smtClean="0"/>
              <a:t>2023/10/2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280304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012E0DC-6168-4D40-AFD2-4D794486D5B1}" type="datetime1">
              <a:rPr kumimoji="1" lang="ja-JP" altLang="en-US" smtClean="0"/>
              <a:t>2023/10/2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65006259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08DB7E9-9CD2-4BA2-A74A-AA94D1C3171A}" type="datetime1">
              <a:rPr kumimoji="1" lang="ja-JP" altLang="en-US" smtClean="0"/>
              <a:t>2023/10/2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27515072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758F11-D38A-49BD-8366-D8E1079D219D}" type="datetime1">
              <a:rPr kumimoji="1" lang="ja-JP" altLang="en-US" smtClean="0"/>
              <a:t>2023/10/2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3863770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C9F463-6E68-48EA-94FE-C301B156E7BB}" type="datetime1">
              <a:rPr kumimoji="1" lang="ja-JP" altLang="en-US" smtClean="0"/>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40914914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2D3524-AC9D-4007-A311-76FABE616D9F}" type="datetime1">
              <a:rPr kumimoji="1" lang="ja-JP" altLang="en-US" smtClean="0"/>
              <a:t>2023/10/2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212721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2098C1-C5C0-4C00-8D38-1949E40BA966}" type="datetime1">
              <a:rPr kumimoji="1" lang="ja-JP" altLang="en-US" smtClean="0"/>
              <a:t>2023/10/2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35761259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3C7D19-6E00-46E6-AD62-BA6D1A9C0447}" type="datetime1">
              <a:rPr kumimoji="1" lang="ja-JP" altLang="en-US" smtClean="0"/>
              <a:t>2023/10/2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807819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923430C-5628-4223-91F2-13CEA3E2A266}" type="datetime1">
              <a:rPr kumimoji="1" lang="ja-JP" altLang="en-US" smtClean="0"/>
              <a:t>2023/10/2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24167159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8A09033-4A7E-480B-ACF9-B107B7073F9F}" type="datetime1">
              <a:rPr kumimoji="1" lang="ja-JP" altLang="en-US" smtClean="0"/>
              <a:t>2023/10/2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lvl1pPr>
              <a:defRPr sz="1400"/>
            </a:lvl1pPr>
          </a:lstStyle>
          <a:p>
            <a:fld id="{E7D0956B-76D7-48DB-97C7-73BA52619FB9}" type="slidenum">
              <a:rPr lang="ja-JP" altLang="en-US" smtClean="0"/>
              <a:pPr/>
              <a:t>‹#›</a:t>
            </a:fld>
            <a:endParaRPr lang="ja-JP" altLang="en-US" dirty="0"/>
          </a:p>
        </p:txBody>
      </p:sp>
    </p:spTree>
    <p:extLst>
      <p:ext uri="{BB962C8B-B14F-4D97-AF65-F5344CB8AC3E}">
        <p14:creationId xmlns:p14="http://schemas.microsoft.com/office/powerpoint/2010/main" val="15651991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A7D0EA-F2D0-4B27-8090-7E76DBBF7711}" type="datetime1">
              <a:rPr kumimoji="1" lang="ja-JP" altLang="en-US" smtClean="0"/>
              <a:t>2023/10/2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304854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3D52A0-4D5C-40B1-AB17-ACE079C676BE}" type="datetime1">
              <a:rPr kumimoji="1" lang="ja-JP" altLang="en-US" smtClean="0"/>
              <a:t>2023/10/2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1934720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62E389-3DC5-4CC8-B3C3-F8A9334AB877}" type="datetime1">
              <a:rPr kumimoji="1" lang="ja-JP" altLang="en-US" smtClean="0"/>
              <a:t>2023/10/2</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D0956B-76D7-48DB-97C7-73BA52619FB9}" type="slidenum">
              <a:rPr kumimoji="1" lang="ja-JP" altLang="en-US" smtClean="0"/>
              <a:t>‹#›</a:t>
            </a:fld>
            <a:endParaRPr kumimoji="1" lang="ja-JP" altLang="en-US" dirty="0"/>
          </a:p>
        </p:txBody>
      </p:sp>
    </p:spTree>
    <p:extLst>
      <p:ext uri="{BB962C8B-B14F-4D97-AF65-F5344CB8AC3E}">
        <p14:creationId xmlns:p14="http://schemas.microsoft.com/office/powerpoint/2010/main" val="139893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A707F-3CE8-4B8F-83AE-82DD6B81C723}" type="datetimeFigureOut">
              <a:rPr kumimoji="1" lang="ja-JP" altLang="en-US" smtClean="0"/>
              <a:t>2023/10/2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ED4158-5379-4CD5-A780-B46584EA59AF}" type="slidenum">
              <a:rPr kumimoji="1" lang="ja-JP" altLang="en-US" smtClean="0"/>
              <a:t>‹#›</a:t>
            </a:fld>
            <a:endParaRPr kumimoji="1" lang="ja-JP" altLang="en-US"/>
          </a:p>
        </p:txBody>
      </p:sp>
    </p:spTree>
    <p:extLst>
      <p:ext uri="{BB962C8B-B14F-4D97-AF65-F5344CB8AC3E}">
        <p14:creationId xmlns:p14="http://schemas.microsoft.com/office/powerpoint/2010/main" val="2327025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F4D89-6224-4226-B2C9-688E28816562}" type="datetime1">
              <a:rPr kumimoji="1" lang="ja-JP" altLang="en-US" smtClean="0"/>
              <a:t>2023/10/2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ECEEB-EAE8-42A0-A82D-E46DC099203C}" type="slidenum">
              <a:rPr kumimoji="1" lang="ja-JP" altLang="en-US" smtClean="0"/>
              <a:t>‹#›</a:t>
            </a:fld>
            <a:endParaRPr kumimoji="1" lang="ja-JP" altLang="en-US"/>
          </a:p>
        </p:txBody>
      </p:sp>
    </p:spTree>
    <p:extLst>
      <p:ext uri="{BB962C8B-B14F-4D97-AF65-F5344CB8AC3E}">
        <p14:creationId xmlns:p14="http://schemas.microsoft.com/office/powerpoint/2010/main" val="38103583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4.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4.xml"/><Relationship Id="rId4" Type="http://schemas.openxmlformats.org/officeDocument/2006/relationships/image" Target="../media/image5.png"/></Relationships>
</file>

<file path=ppt/slides/_rels/slide5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6303" y="2150926"/>
            <a:ext cx="10515600" cy="1325563"/>
          </a:xfrm>
        </p:spPr>
        <p:txBody>
          <a:bodyPr>
            <a:normAutofit fontScale="90000"/>
          </a:bodyPr>
          <a:lstStyle/>
          <a:p>
            <a:pPr algn="ctr"/>
            <a:r>
              <a:rPr lang="ja-JP" altLang="en-US" sz="4800" dirty="0" smtClean="0">
                <a:solidFill>
                  <a:srgbClr val="002060"/>
                </a:solidFill>
                <a:latin typeface="Meiryo UI" panose="020B0604030504040204" pitchFamily="50" charset="-128"/>
                <a:ea typeface="Meiryo UI" panose="020B0604030504040204" pitchFamily="50" charset="-128"/>
              </a:rPr>
              <a:t>　</a:t>
            </a:r>
            <a:r>
              <a:rPr lang="ja-JP" altLang="en-US" sz="4800" dirty="0">
                <a:solidFill>
                  <a:srgbClr val="002060"/>
                </a:solidFill>
                <a:latin typeface="Meiryo UI" panose="020B0604030504040204" pitchFamily="50" charset="-128"/>
                <a:ea typeface="Meiryo UI" panose="020B0604030504040204" pitchFamily="50" charset="-128"/>
              </a:rPr>
              <a:t>令和</a:t>
            </a:r>
            <a:r>
              <a:rPr lang="en-US" altLang="ja-JP" sz="4800" dirty="0">
                <a:solidFill>
                  <a:srgbClr val="002060"/>
                </a:solidFill>
                <a:latin typeface="Meiryo UI" panose="020B0604030504040204" pitchFamily="50" charset="-128"/>
                <a:ea typeface="Meiryo UI" panose="020B0604030504040204" pitchFamily="50" charset="-128"/>
              </a:rPr>
              <a:t>5</a:t>
            </a:r>
            <a:r>
              <a:rPr lang="ja-JP" altLang="en-US" sz="4800" dirty="0" smtClean="0">
                <a:solidFill>
                  <a:srgbClr val="002060"/>
                </a:solidFill>
                <a:latin typeface="Meiryo UI" panose="020B0604030504040204" pitchFamily="50" charset="-128"/>
                <a:ea typeface="Meiryo UI" panose="020B0604030504040204" pitchFamily="50" charset="-128"/>
              </a:rPr>
              <a:t>年度通所型</a:t>
            </a:r>
            <a:r>
              <a:rPr lang="ja-JP" altLang="en-US" sz="4800" dirty="0">
                <a:solidFill>
                  <a:srgbClr val="002060"/>
                </a:solidFill>
                <a:latin typeface="Meiryo UI" panose="020B0604030504040204" pitchFamily="50" charset="-128"/>
                <a:ea typeface="Meiryo UI" panose="020B0604030504040204" pitchFamily="50" charset="-128"/>
              </a:rPr>
              <a:t>サービス提供事業所向け</a:t>
            </a:r>
            <a:br>
              <a:rPr lang="ja-JP" altLang="en-US" sz="4800" dirty="0">
                <a:solidFill>
                  <a:srgbClr val="002060"/>
                </a:solidFill>
                <a:latin typeface="Meiryo UI" panose="020B0604030504040204" pitchFamily="50" charset="-128"/>
                <a:ea typeface="Meiryo UI" panose="020B0604030504040204" pitchFamily="50" charset="-128"/>
              </a:rPr>
            </a:br>
            <a:r>
              <a:rPr lang="ja-JP" altLang="en-US" sz="4800" dirty="0">
                <a:solidFill>
                  <a:srgbClr val="002060"/>
                </a:solidFill>
                <a:latin typeface="Meiryo UI" panose="020B0604030504040204" pitchFamily="50" charset="-128"/>
                <a:ea typeface="Meiryo UI" panose="020B0604030504040204" pitchFamily="50" charset="-128"/>
              </a:rPr>
              <a:t>指定更新手続きに係る説明会</a:t>
            </a: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1</a:t>
            </a:fld>
            <a:endParaRPr kumimoji="1" lang="ja-JP" altLang="en-US" dirty="0"/>
          </a:p>
        </p:txBody>
      </p:sp>
      <p:sp>
        <p:nvSpPr>
          <p:cNvPr id="7" name="タイトル 1"/>
          <p:cNvSpPr txBox="1">
            <a:spLocks/>
          </p:cNvSpPr>
          <p:nvPr/>
        </p:nvSpPr>
        <p:spPr>
          <a:xfrm>
            <a:off x="3262414" y="4905829"/>
            <a:ext cx="4967185" cy="9394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50000"/>
              </a:lnSpc>
            </a:pPr>
            <a:r>
              <a:rPr lang="ja-JP" altLang="en-US" sz="2400" dirty="0" smtClean="0">
                <a:latin typeface="BIZ UDPゴシック" panose="020B0400000000000000" pitchFamily="50" charset="-128"/>
                <a:ea typeface="BIZ UDPゴシック" panose="020B0400000000000000" pitchFamily="50" charset="-128"/>
              </a:rPr>
              <a:t>高齢者福祉課　総合事業グループ</a:t>
            </a:r>
            <a:endParaRPr lang="en-US" altLang="ja-JP" sz="2400" dirty="0" smtClean="0">
              <a:latin typeface="BIZ UDPゴシック" panose="020B0400000000000000" pitchFamily="50" charset="-128"/>
              <a:ea typeface="BIZ UDPゴシック" panose="020B0400000000000000" pitchFamily="50" charset="-128"/>
            </a:endParaRPr>
          </a:p>
          <a:p>
            <a:pPr>
              <a:lnSpc>
                <a:spcPct val="150000"/>
              </a:lnSpc>
            </a:pPr>
            <a:r>
              <a:rPr lang="ja-JP" altLang="en-US" sz="2400" dirty="0" smtClean="0">
                <a:latin typeface="BIZ UDPゴシック" panose="020B0400000000000000" pitchFamily="50" charset="-128"/>
                <a:ea typeface="BIZ UDPゴシック" panose="020B0400000000000000" pitchFamily="50" charset="-128"/>
              </a:rPr>
              <a:t>令和</a:t>
            </a:r>
            <a:r>
              <a:rPr lang="en-US" altLang="ja-JP" sz="2400" dirty="0" smtClean="0">
                <a:latin typeface="BIZ UDPゴシック" panose="020B0400000000000000" pitchFamily="50" charset="-128"/>
                <a:ea typeface="BIZ UDPゴシック" panose="020B0400000000000000" pitchFamily="50" charset="-128"/>
              </a:rPr>
              <a:t>5</a:t>
            </a:r>
            <a:r>
              <a:rPr lang="ja-JP" altLang="en-US" sz="2400" dirty="0" smtClean="0">
                <a:latin typeface="BIZ UDPゴシック" panose="020B0400000000000000" pitchFamily="50" charset="-128"/>
                <a:ea typeface="BIZ UDPゴシック" panose="020B0400000000000000" pitchFamily="50" charset="-128"/>
              </a:rPr>
              <a:t>年１０月</a:t>
            </a:r>
            <a:endParaRPr lang="ja-JP" altLang="en-US" sz="2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76610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6" name="直線矢印コネクタ 115"/>
          <p:cNvCxnSpPr>
            <a:endCxn id="75" idx="2"/>
          </p:cNvCxnSpPr>
          <p:nvPr/>
        </p:nvCxnSpPr>
        <p:spPr>
          <a:xfrm flipV="1">
            <a:off x="7519177" y="5782322"/>
            <a:ext cx="0" cy="64080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113" name="直線矢印コネクタ 112"/>
          <p:cNvCxnSpPr>
            <a:endCxn id="216" idx="2"/>
          </p:cNvCxnSpPr>
          <p:nvPr/>
        </p:nvCxnSpPr>
        <p:spPr>
          <a:xfrm flipV="1">
            <a:off x="4786611" y="5787934"/>
            <a:ext cx="0" cy="64080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76" name="正方形/長方形 75"/>
          <p:cNvSpPr/>
          <p:nvPr/>
        </p:nvSpPr>
        <p:spPr>
          <a:xfrm>
            <a:off x="9063317" y="4397499"/>
            <a:ext cx="2705100" cy="138724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つながるサロン</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要支援</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事業対象者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自己通所</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・集団での運動</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p:txBody>
      </p:sp>
      <p:sp>
        <p:nvSpPr>
          <p:cNvPr id="75" name="正方形/長方形 74"/>
          <p:cNvSpPr/>
          <p:nvPr/>
        </p:nvSpPr>
        <p:spPr>
          <a:xfrm>
            <a:off x="6250442" y="4395074"/>
            <a:ext cx="2705100" cy="138724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短期集中通所型サービス</a:t>
            </a:r>
            <a:endPar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要支援</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事業対象者</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自己通所</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・集団での運動</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p:txBody>
      </p:sp>
      <p:sp>
        <p:nvSpPr>
          <p:cNvPr id="7" name="正方形/長方形 6"/>
          <p:cNvSpPr/>
          <p:nvPr/>
        </p:nvSpPr>
        <p:spPr>
          <a:xfrm>
            <a:off x="605430" y="4413671"/>
            <a:ext cx="2705100" cy="138724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国相当基準</a:t>
            </a:r>
            <a:r>
              <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要支援</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認知症</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難病、ガン末期</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リハビリ、入浴</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栄養改善、食事、口腔</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p:txBody>
      </p:sp>
      <p:sp>
        <p:nvSpPr>
          <p:cNvPr id="216" name="正方形/長方形 215"/>
          <p:cNvSpPr/>
          <p:nvPr/>
        </p:nvSpPr>
        <p:spPr>
          <a:xfrm>
            <a:off x="3455725" y="4400687"/>
            <a:ext cx="2705100" cy="138724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区独自基準</a:t>
            </a:r>
            <a:r>
              <a:rPr kumimoji="1" lang="en-US" altLang="ja-JP"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要支援</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事業対象者</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・リハビリ</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rPr>
              <a:t>　　　</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Calibri" panose="020F0502020204030204"/>
            </a:endParaRPr>
          </a:p>
        </p:txBody>
      </p:sp>
      <p:grpSp>
        <p:nvGrpSpPr>
          <p:cNvPr id="155" name="グループ化 154"/>
          <p:cNvGrpSpPr/>
          <p:nvPr/>
        </p:nvGrpSpPr>
        <p:grpSpPr>
          <a:xfrm>
            <a:off x="680635" y="4775889"/>
            <a:ext cx="243568" cy="401412"/>
            <a:chOff x="631371" y="4899932"/>
            <a:chExt cx="247650" cy="390525"/>
          </a:xfrm>
        </p:grpSpPr>
        <p:sp>
          <p:nvSpPr>
            <p:cNvPr id="208" name="円/楕円 207"/>
            <p:cNvSpPr/>
            <p:nvPr/>
          </p:nvSpPr>
          <p:spPr>
            <a:xfrm>
              <a:off x="650421" y="4899932"/>
              <a:ext cx="190500" cy="180975"/>
            </a:xfrm>
            <a:prstGeom prst="ellipse">
              <a:avLst/>
            </a:prstGeom>
            <a:solidFill>
              <a:schemeClr val="accent4"/>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09" name="二等辺三角形 208"/>
            <p:cNvSpPr/>
            <p:nvPr/>
          </p:nvSpPr>
          <p:spPr>
            <a:xfrm>
              <a:off x="631371" y="5023757"/>
              <a:ext cx="247650" cy="266700"/>
            </a:xfrm>
            <a:prstGeom prst="triangl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grpSp>
        <p:nvGrpSpPr>
          <p:cNvPr id="156" name="グループ化 155"/>
          <p:cNvGrpSpPr/>
          <p:nvPr/>
        </p:nvGrpSpPr>
        <p:grpSpPr>
          <a:xfrm>
            <a:off x="6349110" y="4854670"/>
            <a:ext cx="243568" cy="401412"/>
            <a:chOff x="5966732" y="4899932"/>
            <a:chExt cx="247650" cy="390525"/>
          </a:xfrm>
        </p:grpSpPr>
        <p:sp>
          <p:nvSpPr>
            <p:cNvPr id="206" name="円/楕円 205"/>
            <p:cNvSpPr/>
            <p:nvPr/>
          </p:nvSpPr>
          <p:spPr>
            <a:xfrm>
              <a:off x="5985782" y="4899932"/>
              <a:ext cx="190500" cy="180975"/>
            </a:xfrm>
            <a:prstGeom prst="ellipse">
              <a:avLst/>
            </a:prstGeom>
            <a:solidFill>
              <a:schemeClr val="accent4"/>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07" name="二等辺三角形 206"/>
            <p:cNvSpPr/>
            <p:nvPr/>
          </p:nvSpPr>
          <p:spPr>
            <a:xfrm>
              <a:off x="5966732" y="5023757"/>
              <a:ext cx="247650" cy="266700"/>
            </a:xfrm>
            <a:prstGeom prst="triangl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grpSp>
        <p:nvGrpSpPr>
          <p:cNvPr id="157" name="グループ化 156"/>
          <p:cNvGrpSpPr/>
          <p:nvPr/>
        </p:nvGrpSpPr>
        <p:grpSpPr>
          <a:xfrm>
            <a:off x="9160732" y="4818207"/>
            <a:ext cx="243568" cy="401412"/>
            <a:chOff x="9131753" y="4880882"/>
            <a:chExt cx="247650" cy="390525"/>
          </a:xfrm>
        </p:grpSpPr>
        <p:sp>
          <p:nvSpPr>
            <p:cNvPr id="204" name="円/楕円 203"/>
            <p:cNvSpPr/>
            <p:nvPr/>
          </p:nvSpPr>
          <p:spPr>
            <a:xfrm>
              <a:off x="9150803" y="4880882"/>
              <a:ext cx="190500" cy="180975"/>
            </a:xfrm>
            <a:prstGeom prst="ellipse">
              <a:avLst/>
            </a:prstGeom>
            <a:solidFill>
              <a:schemeClr val="accent4"/>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05" name="二等辺三角形 204"/>
            <p:cNvSpPr/>
            <p:nvPr/>
          </p:nvSpPr>
          <p:spPr>
            <a:xfrm>
              <a:off x="9131753" y="5004707"/>
              <a:ext cx="247650" cy="266700"/>
            </a:xfrm>
            <a:prstGeom prst="triangl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grpSp>
        <p:nvGrpSpPr>
          <p:cNvPr id="158" name="グループ化 157"/>
          <p:cNvGrpSpPr/>
          <p:nvPr/>
        </p:nvGrpSpPr>
        <p:grpSpPr>
          <a:xfrm>
            <a:off x="3516883" y="4818073"/>
            <a:ext cx="243568" cy="401412"/>
            <a:chOff x="3341914" y="4890407"/>
            <a:chExt cx="247650" cy="390525"/>
          </a:xfrm>
        </p:grpSpPr>
        <p:sp>
          <p:nvSpPr>
            <p:cNvPr id="202" name="円/楕円 201"/>
            <p:cNvSpPr/>
            <p:nvPr/>
          </p:nvSpPr>
          <p:spPr>
            <a:xfrm>
              <a:off x="3360964" y="4890407"/>
              <a:ext cx="190500" cy="180975"/>
            </a:xfrm>
            <a:prstGeom prst="ellipse">
              <a:avLst/>
            </a:prstGeom>
            <a:solidFill>
              <a:schemeClr val="accent4"/>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03" name="二等辺三角形 202"/>
            <p:cNvSpPr/>
            <p:nvPr/>
          </p:nvSpPr>
          <p:spPr>
            <a:xfrm>
              <a:off x="3341914" y="5014232"/>
              <a:ext cx="247650" cy="266700"/>
            </a:xfrm>
            <a:prstGeom prst="triangl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sp>
        <p:nvSpPr>
          <p:cNvPr id="159" name="下矢印 158"/>
          <p:cNvSpPr/>
          <p:nvPr/>
        </p:nvSpPr>
        <p:spPr>
          <a:xfrm>
            <a:off x="2970038" y="1687098"/>
            <a:ext cx="420460" cy="3891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1" name="星 5 160"/>
          <p:cNvSpPr/>
          <p:nvPr/>
        </p:nvSpPr>
        <p:spPr>
          <a:xfrm>
            <a:off x="647298" y="5287363"/>
            <a:ext cx="310243" cy="29663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2" name="星 5 161"/>
          <p:cNvSpPr/>
          <p:nvPr/>
        </p:nvSpPr>
        <p:spPr>
          <a:xfrm>
            <a:off x="3475755" y="5293351"/>
            <a:ext cx="310243" cy="29663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3" name="星 5 162"/>
          <p:cNvSpPr/>
          <p:nvPr/>
        </p:nvSpPr>
        <p:spPr>
          <a:xfrm>
            <a:off x="6315772" y="5363173"/>
            <a:ext cx="310243" cy="29663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4" name="星 5 163"/>
          <p:cNvSpPr/>
          <p:nvPr/>
        </p:nvSpPr>
        <p:spPr>
          <a:xfrm>
            <a:off x="9135559" y="5359100"/>
            <a:ext cx="310243" cy="29663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5" name="下矢印 164"/>
          <p:cNvSpPr/>
          <p:nvPr/>
        </p:nvSpPr>
        <p:spPr>
          <a:xfrm>
            <a:off x="1835665" y="2777579"/>
            <a:ext cx="400267" cy="1588669"/>
          </a:xfrm>
          <a:prstGeom prst="down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下矢印 165"/>
          <p:cNvSpPr/>
          <p:nvPr/>
        </p:nvSpPr>
        <p:spPr>
          <a:xfrm>
            <a:off x="4330225" y="2804092"/>
            <a:ext cx="400267" cy="1562156"/>
          </a:xfrm>
          <a:prstGeom prst="down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167" name="直線矢印コネクタ 166"/>
          <p:cNvCxnSpPr>
            <a:stCxn id="175" idx="3"/>
          </p:cNvCxnSpPr>
          <p:nvPr/>
        </p:nvCxnSpPr>
        <p:spPr>
          <a:xfrm>
            <a:off x="5707148" y="2070688"/>
            <a:ext cx="1043549" cy="2342983"/>
          </a:xfrm>
          <a:prstGeom prst="straightConnector1">
            <a:avLst/>
          </a:prstGeom>
          <a:ln w="76200">
            <a:solidFill>
              <a:schemeClr val="accent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68" name="直線矢印コネクタ 167"/>
          <p:cNvCxnSpPr>
            <a:stCxn id="175" idx="3"/>
          </p:cNvCxnSpPr>
          <p:nvPr/>
        </p:nvCxnSpPr>
        <p:spPr>
          <a:xfrm>
            <a:off x="5707148" y="2070688"/>
            <a:ext cx="3550104" cy="2268744"/>
          </a:xfrm>
          <a:prstGeom prst="straightConnector1">
            <a:avLst/>
          </a:prstGeom>
          <a:ln w="76200">
            <a:solidFill>
              <a:schemeClr val="accent2"/>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69" name="下矢印 168"/>
          <p:cNvSpPr/>
          <p:nvPr/>
        </p:nvSpPr>
        <p:spPr>
          <a:xfrm>
            <a:off x="7148791" y="2339428"/>
            <a:ext cx="381218" cy="2000004"/>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34"/>
          <p:cNvSpPr txBox="1"/>
          <p:nvPr/>
        </p:nvSpPr>
        <p:spPr>
          <a:xfrm>
            <a:off x="886731" y="2866870"/>
            <a:ext cx="4812899" cy="276999"/>
          </a:xfrm>
          <a:prstGeom prst="rect">
            <a:avLst/>
          </a:prstGeom>
          <a:solidFill>
            <a:schemeClr val="accent4">
              <a:lumMod val="60000"/>
              <a:lumOff val="40000"/>
            </a:schemeClr>
          </a:solidFill>
          <a:ln>
            <a:solidFill>
              <a:schemeClr val="accent5"/>
            </a:solidFill>
          </a:ln>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ケアプランの期間のタイミング</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以降の変更プランを作成</a:t>
            </a:r>
          </a:p>
        </p:txBody>
      </p:sp>
      <p:sp>
        <p:nvSpPr>
          <p:cNvPr id="171" name="下矢印 170"/>
          <p:cNvSpPr/>
          <p:nvPr/>
        </p:nvSpPr>
        <p:spPr>
          <a:xfrm rot="1962785">
            <a:off x="6267174" y="1938505"/>
            <a:ext cx="400268" cy="2656995"/>
          </a:xfrm>
          <a:prstGeom prst="down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2" name="テキスト ボックス 36"/>
          <p:cNvSpPr txBox="1"/>
          <p:nvPr/>
        </p:nvSpPr>
        <p:spPr>
          <a:xfrm>
            <a:off x="6382947" y="1813679"/>
            <a:ext cx="4886325" cy="523875"/>
          </a:xfrm>
          <a:prstGeom prst="rect">
            <a:avLst/>
          </a:prstGeom>
          <a:solidFill>
            <a:schemeClr val="accent4">
              <a:lumMod val="40000"/>
              <a:lumOff val="60000"/>
            </a:schemeClr>
          </a:solidFill>
          <a:ln>
            <a:solidFill>
              <a:schemeClr val="accent5"/>
            </a:solidFill>
          </a:ln>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月以降</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74" name="直線矢印コネクタ 173"/>
          <p:cNvCxnSpPr/>
          <p:nvPr/>
        </p:nvCxnSpPr>
        <p:spPr>
          <a:xfrm>
            <a:off x="9763270" y="2386952"/>
            <a:ext cx="2195" cy="2004833"/>
          </a:xfrm>
          <a:prstGeom prst="straightConnector1">
            <a:avLst/>
          </a:prstGeom>
          <a:ln w="76200">
            <a:solidFill>
              <a:schemeClr val="accent2"/>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75" name="テキスト ボックス 39"/>
          <p:cNvSpPr txBox="1"/>
          <p:nvPr/>
        </p:nvSpPr>
        <p:spPr>
          <a:xfrm>
            <a:off x="938490" y="1808750"/>
            <a:ext cx="4768658" cy="523875"/>
          </a:xfrm>
          <a:prstGeom prst="rect">
            <a:avLst/>
          </a:prstGeom>
          <a:solidFill>
            <a:schemeClr val="accent1">
              <a:lumMod val="20000"/>
              <a:lumOff val="80000"/>
            </a:schemeClr>
          </a:solidFill>
          <a:ln>
            <a:solidFill>
              <a:schemeClr val="accent5"/>
            </a:solidFill>
          </a:ln>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包括に</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よるサービス利用状況の確認及び周知期間</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84" name="直線コネクタ 183"/>
          <p:cNvCxnSpPr/>
          <p:nvPr/>
        </p:nvCxnSpPr>
        <p:spPr>
          <a:xfrm>
            <a:off x="1908974" y="6421707"/>
            <a:ext cx="852446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85" name="テキスト ボックス 49"/>
          <p:cNvSpPr txBox="1"/>
          <p:nvPr/>
        </p:nvSpPr>
        <p:spPr>
          <a:xfrm>
            <a:off x="1368477" y="3221639"/>
            <a:ext cx="3657600" cy="514350"/>
          </a:xfrm>
          <a:prstGeom prst="rect">
            <a:avLst/>
          </a:prstGeom>
          <a:solidFill>
            <a:srgbClr val="FFFF00"/>
          </a:solidFill>
          <a:ln>
            <a:solidFill>
              <a:sysClr val="windowText" lastClr="000000"/>
            </a:solidFill>
          </a:ln>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令和</a:t>
            </a:r>
            <a:r>
              <a:rPr kumimoji="1" lang="en-US" altLang="ja-JP"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6</a:t>
            </a: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4</a:t>
            </a: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a:t>
            </a:r>
            <a:r>
              <a:rPr kumimoji="1" lang="ja-JP" altLang="en-US"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令和</a:t>
            </a:r>
            <a:r>
              <a:rPr kumimoji="1" lang="en-US" altLang="ja-JP"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7</a:t>
            </a: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100" b="0" i="0" u="none" strike="noStrike" kern="1200" cap="none" spc="0" normalizeH="0" baseline="0" noProof="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9</a:t>
            </a:r>
            <a:r>
              <a:rPr kumimoji="1" lang="ja-JP" altLang="en-US" sz="1100" b="0" i="0" u="none" strike="noStrike" kern="1200" cap="none" spc="0" normalizeH="0" baseline="0" noProof="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a:t>
            </a:r>
            <a:r>
              <a:rPr kumimoji="1" lang="ja-JP" altLang="en-US"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に実施</a:t>
            </a:r>
            <a:endParaRPr kumimoji="1" lang="en-US" altLang="ja-JP"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1</a:t>
            </a:r>
            <a:r>
              <a:rPr kumimoji="1" lang="ja-JP" altLang="en-US"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年プランでタイミングが合わない</a:t>
            </a:r>
            <a:r>
              <a:rPr kumimoji="1" lang="ja-JP" altLang="en-US" sz="11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場合は早急に</a:t>
            </a:r>
            <a:endParaRPr kumimoji="1" lang="ja-JP" altLang="en-US" sz="11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86" name="テキスト ボックス 50"/>
          <p:cNvSpPr txBox="1"/>
          <p:nvPr/>
        </p:nvSpPr>
        <p:spPr>
          <a:xfrm>
            <a:off x="6008397" y="2948652"/>
            <a:ext cx="1950969" cy="674205"/>
          </a:xfrm>
          <a:prstGeom prst="rect">
            <a:avLst/>
          </a:prstGeom>
          <a:solidFill>
            <a:schemeClr val="bg1"/>
          </a:solidFill>
          <a:ln>
            <a:solidFill>
              <a:srgbClr val="0070C0"/>
            </a:solidFill>
          </a:ln>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●要支援</a:t>
            </a:r>
            <a:r>
              <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の方原則全員</a:t>
            </a:r>
            <a:endPar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事業</a:t>
            </a: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対象者</a:t>
            </a:r>
            <a:endPar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要支援</a:t>
            </a:r>
            <a:r>
              <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の方は推奨利用</a:t>
            </a:r>
            <a:endParaRPr kumimoji="1" lang="en-US" altLang="ja-JP"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87" name="テキスト ボックス 51"/>
          <p:cNvSpPr txBox="1"/>
          <p:nvPr/>
        </p:nvSpPr>
        <p:spPr>
          <a:xfrm>
            <a:off x="1612045" y="1195596"/>
            <a:ext cx="3267076" cy="460206"/>
          </a:xfrm>
          <a:prstGeom prst="rect">
            <a:avLst/>
          </a:prstGeom>
          <a:solidFill>
            <a:schemeClr val="bg1"/>
          </a:solidFill>
          <a:ln cmpd="dbl">
            <a:solidFill>
              <a:schemeClr val="accent1"/>
            </a:solidFill>
          </a:ln>
        </p:spPr>
        <p:style>
          <a:lnRef idx="0">
            <a:scrgbClr r="0" g="0" b="0"/>
          </a:lnRef>
          <a:fillRef idx="0">
            <a:scrgbClr r="0" g="0" b="0"/>
          </a:fillRef>
          <a:effectRef idx="0">
            <a:scrgbClr r="0" g="0" b="0"/>
          </a:effectRef>
          <a:fontRef idx="minor">
            <a:schemeClr val="tx1"/>
          </a:fontRef>
        </p:style>
        <p:txBody>
          <a:bodyPr wrap="non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既存</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利用者</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9" name="テキスト ボックス 53"/>
          <p:cNvSpPr txBox="1"/>
          <p:nvPr/>
        </p:nvSpPr>
        <p:spPr>
          <a:xfrm>
            <a:off x="322729" y="3810139"/>
            <a:ext cx="4007496" cy="386611"/>
          </a:xfrm>
          <a:prstGeom prst="rect">
            <a:avLst/>
          </a:prstGeom>
          <a:solidFill>
            <a:schemeClr val="bg1"/>
          </a:solidFill>
          <a:ln>
            <a:solidFill>
              <a:schemeClr val="tx2"/>
            </a:solidFill>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★事業対象者の国相当基準の利用を制限する！</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grpSp>
        <p:nvGrpSpPr>
          <p:cNvPr id="190" name="グループ化 189"/>
          <p:cNvGrpSpPr/>
          <p:nvPr/>
        </p:nvGrpSpPr>
        <p:grpSpPr>
          <a:xfrm>
            <a:off x="928966" y="2333986"/>
            <a:ext cx="2303689" cy="443594"/>
            <a:chOff x="602796" y="1541689"/>
            <a:chExt cx="1362075" cy="1276350"/>
          </a:xfrm>
          <a:solidFill>
            <a:schemeClr val="accent4"/>
          </a:solidFill>
        </p:grpSpPr>
        <p:sp>
          <p:nvSpPr>
            <p:cNvPr id="200" name="角丸四角形 199"/>
            <p:cNvSpPr/>
            <p:nvPr/>
          </p:nvSpPr>
          <p:spPr>
            <a:xfrm>
              <a:off x="602796" y="1541689"/>
              <a:ext cx="1362075" cy="1276350"/>
            </a:xfrm>
            <a:prstGeom prst="roundRect">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01" name="テキスト ボックス 56"/>
            <p:cNvSpPr txBox="1"/>
            <p:nvPr/>
          </p:nvSpPr>
          <p:spPr>
            <a:xfrm>
              <a:off x="705894" y="1731680"/>
              <a:ext cx="1193897" cy="1019175"/>
            </a:xfrm>
            <a:prstGeom prst="rect">
              <a:avLst/>
            </a:prstGeom>
            <a:grp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国相当</a:t>
              </a: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基準（</a:t>
              </a:r>
              <a:r>
                <a:rPr kumimoji="1" lang="en-US" altLang="ja-JP"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A6</a:t>
              </a: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p>
          </p:txBody>
        </p:sp>
      </p:grpSp>
      <p:grpSp>
        <p:nvGrpSpPr>
          <p:cNvPr id="191" name="グループ化 190"/>
          <p:cNvGrpSpPr/>
          <p:nvPr/>
        </p:nvGrpSpPr>
        <p:grpSpPr>
          <a:xfrm>
            <a:off x="3400023" y="2339428"/>
            <a:ext cx="2299607" cy="455850"/>
            <a:chOff x="3073853" y="1547132"/>
            <a:chExt cx="1362075" cy="1276350"/>
          </a:xfrm>
          <a:solidFill>
            <a:schemeClr val="accent4"/>
          </a:solidFill>
        </p:grpSpPr>
        <p:sp>
          <p:nvSpPr>
            <p:cNvPr id="198" name="角丸四角形 197"/>
            <p:cNvSpPr/>
            <p:nvPr/>
          </p:nvSpPr>
          <p:spPr>
            <a:xfrm>
              <a:off x="3073853" y="1547132"/>
              <a:ext cx="1362075" cy="127635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99" name="テキスト ボックス 59"/>
            <p:cNvSpPr txBox="1"/>
            <p:nvPr/>
          </p:nvSpPr>
          <p:spPr>
            <a:xfrm>
              <a:off x="3117181" y="1731491"/>
              <a:ext cx="1272268" cy="1002849"/>
            </a:xfrm>
            <a:prstGeom prst="rect">
              <a:avLst/>
            </a:prstGeom>
            <a:solidFill>
              <a:srgbClr val="92D050"/>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区</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独自基準（</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A8)</a:t>
              </a:r>
              <a:endPar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sp>
        <p:nvSpPr>
          <p:cNvPr id="192" name="テキスト ボックス 61"/>
          <p:cNvSpPr txBox="1"/>
          <p:nvPr/>
        </p:nvSpPr>
        <p:spPr>
          <a:xfrm>
            <a:off x="3322201" y="6490254"/>
            <a:ext cx="4953001" cy="287097"/>
          </a:xfrm>
          <a:prstGeom prst="rect">
            <a:avLst/>
          </a:prstGeom>
          <a:solidFill>
            <a:sysClr val="window" lastClr="FFFFFF"/>
          </a:solidFill>
          <a:ln w="6350">
            <a:solidFill>
              <a:schemeClr val="tx2"/>
            </a:solidFill>
          </a:ln>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心身の状態により通所型サービスを変更して</a:t>
            </a:r>
            <a:r>
              <a:rPr kumimoji="1" lang="ja-JP" altLang="en-US" sz="14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利用</a:t>
            </a:r>
            <a:endPar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94" name="テキスト ボックス 60"/>
          <p:cNvSpPr txBox="1"/>
          <p:nvPr/>
        </p:nvSpPr>
        <p:spPr>
          <a:xfrm>
            <a:off x="4940585" y="5542952"/>
            <a:ext cx="1143000" cy="600164"/>
          </a:xfrm>
          <a:prstGeom prst="rect">
            <a:avLst/>
          </a:prstGeom>
          <a:solidFill>
            <a:sysClr val="window" lastClr="FFFFFF"/>
          </a:solidFill>
          <a:ln>
            <a:solidFill>
              <a:schemeClr val="accent1"/>
            </a:solidFill>
          </a:ln>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短時間</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利用期間制限</a:t>
            </a:r>
            <a:endParaRPr kumimoji="1" lang="en-US" altLang="ja-JP"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（概ね</a:t>
            </a:r>
            <a:r>
              <a:rPr kumimoji="1" lang="en-US" altLang="ja-JP"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9</a:t>
            </a:r>
            <a:r>
              <a:rPr kumimoji="1" lang="ja-JP" altLang="en-US"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か月）</a:t>
            </a:r>
            <a:endParaRPr kumimoji="1" lang="en-US" altLang="ja-JP"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96" name="テキスト ボックス 65"/>
          <p:cNvSpPr txBox="1"/>
          <p:nvPr/>
        </p:nvSpPr>
        <p:spPr>
          <a:xfrm>
            <a:off x="2179201" y="5718277"/>
            <a:ext cx="1143000" cy="261610"/>
          </a:xfrm>
          <a:prstGeom prst="rect">
            <a:avLst/>
          </a:prstGeom>
          <a:solidFill>
            <a:sysClr val="window" lastClr="FFFFFF"/>
          </a:solidFill>
          <a:ln>
            <a:solidFill>
              <a:schemeClr val="accent1"/>
            </a:solidFill>
          </a:ln>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日型</a:t>
            </a:r>
          </a:p>
        </p:txBody>
      </p:sp>
      <p:sp>
        <p:nvSpPr>
          <p:cNvPr id="197" name="テキスト ボックス 66"/>
          <p:cNvSpPr txBox="1"/>
          <p:nvPr/>
        </p:nvSpPr>
        <p:spPr>
          <a:xfrm>
            <a:off x="7616367" y="5680472"/>
            <a:ext cx="1209743" cy="261610"/>
          </a:xfrm>
          <a:prstGeom prst="rect">
            <a:avLst/>
          </a:prstGeom>
          <a:solidFill>
            <a:sysClr val="window" lastClr="FFFFFF"/>
          </a:solidFill>
          <a:ln>
            <a:solidFill>
              <a:schemeClr val="accent1"/>
            </a:solidFill>
          </a:ln>
        </p:spPr>
        <p:style>
          <a:lnRef idx="0">
            <a:scrgbClr r="0" g="0" b="0"/>
          </a:lnRef>
          <a:fillRef idx="0">
            <a:scrgbClr r="0" g="0" b="0"/>
          </a:fillRef>
          <a:effectRef idx="0">
            <a:scrgbClr r="0" g="0" b="0"/>
          </a:effectRef>
          <a:fontRef idx="minor">
            <a:schemeClr val="tx1"/>
          </a:fontRef>
        </p:style>
        <p:txBody>
          <a:bodyPr wrap="squar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週</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ヵ月</a:t>
            </a:r>
          </a:p>
        </p:txBody>
      </p:sp>
      <p:pic>
        <p:nvPicPr>
          <p:cNvPr id="2077" name="角丸四角形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549892" y="17063891"/>
            <a:ext cx="21737638" cy="20635912"/>
          </a:xfrm>
          <a:prstGeom prst="rect">
            <a:avLst/>
          </a:prstGeom>
          <a:noFill/>
          <a:extLst>
            <a:ext uri="{909E8E84-426E-40DD-AFC4-6F175D3DCCD1}">
              <a14:hiddenFill xmlns:a14="http://schemas.microsoft.com/office/drawing/2010/main">
                <a:solidFill>
                  <a:srgbClr val="FFFFFF"/>
                </a:solidFill>
              </a14:hiddenFill>
            </a:ext>
          </a:extLst>
        </p:spPr>
      </p:pic>
      <p:pic>
        <p:nvPicPr>
          <p:cNvPr id="2089" name="円/楕円 1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2105" y="25080766"/>
            <a:ext cx="3194050" cy="3097212"/>
          </a:xfrm>
          <a:prstGeom prst="rect">
            <a:avLst/>
          </a:prstGeom>
          <a:noFill/>
          <a:extLst>
            <a:ext uri="{909E8E84-426E-40DD-AFC4-6F175D3DCCD1}">
              <a14:hiddenFill xmlns:a14="http://schemas.microsoft.com/office/drawing/2010/main">
                <a:solidFill>
                  <a:srgbClr val="FFFFFF"/>
                </a:solidFill>
              </a14:hiddenFill>
            </a:ext>
          </a:extLst>
        </p:spPr>
      </p:pic>
      <p:pic>
        <p:nvPicPr>
          <p:cNvPr id="2139" name="角丸四角形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413492" y="17346466"/>
            <a:ext cx="21739225" cy="20612100"/>
          </a:xfrm>
          <a:prstGeom prst="rect">
            <a:avLst/>
          </a:prstGeom>
          <a:noFill/>
          <a:extLst>
            <a:ext uri="{909E8E84-426E-40DD-AFC4-6F175D3DCCD1}">
              <a14:hiddenFill xmlns:a14="http://schemas.microsoft.com/office/drawing/2010/main">
                <a:solidFill>
                  <a:srgbClr val="FFFFFF"/>
                </a:solidFill>
              </a14:hiddenFill>
            </a:ext>
          </a:extLst>
        </p:spPr>
      </p:pic>
      <p:pic>
        <p:nvPicPr>
          <p:cNvPr id="2154" name="円/楕円 1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2105" y="25074416"/>
            <a:ext cx="3194050" cy="3103562"/>
          </a:xfrm>
          <a:prstGeom prst="rect">
            <a:avLst/>
          </a:prstGeom>
          <a:noFill/>
          <a:extLst>
            <a:ext uri="{909E8E84-426E-40DD-AFC4-6F175D3DCCD1}">
              <a14:hiddenFill xmlns:a14="http://schemas.microsoft.com/office/drawing/2010/main">
                <a:solidFill>
                  <a:srgbClr val="FFFFFF"/>
                </a:solidFill>
              </a14:hiddenFill>
            </a:ext>
          </a:extLst>
        </p:spPr>
      </p:pic>
      <p:cxnSp>
        <p:nvCxnSpPr>
          <p:cNvPr id="2053" name="直線矢印コネクタ 2052"/>
          <p:cNvCxnSpPr>
            <a:endCxn id="7" idx="2"/>
          </p:cNvCxnSpPr>
          <p:nvPr/>
        </p:nvCxnSpPr>
        <p:spPr>
          <a:xfrm flipV="1">
            <a:off x="1937110" y="5800918"/>
            <a:ext cx="0" cy="64080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118" name="直線矢印コネクタ 117"/>
          <p:cNvCxnSpPr>
            <a:endCxn id="76" idx="2"/>
          </p:cNvCxnSpPr>
          <p:nvPr/>
        </p:nvCxnSpPr>
        <p:spPr>
          <a:xfrm flipV="1">
            <a:off x="10383758" y="5784747"/>
            <a:ext cx="0" cy="64080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120" name="テキスト ボックス 51"/>
          <p:cNvSpPr txBox="1"/>
          <p:nvPr/>
        </p:nvSpPr>
        <p:spPr>
          <a:xfrm>
            <a:off x="7148791" y="1207846"/>
            <a:ext cx="3267076" cy="460206"/>
          </a:xfrm>
          <a:prstGeom prst="rect">
            <a:avLst/>
          </a:prstGeom>
          <a:solidFill>
            <a:schemeClr val="bg1"/>
          </a:solidFill>
          <a:ln cmpd="dbl">
            <a:solidFill>
              <a:schemeClr val="accent1"/>
            </a:solidFill>
          </a:ln>
        </p:spPr>
        <p:style>
          <a:lnRef idx="0">
            <a:scrgbClr r="0" g="0" b="0"/>
          </a:lnRef>
          <a:fillRef idx="0">
            <a:scrgbClr r="0" g="0" b="0"/>
          </a:fillRef>
          <a:effectRef idx="0">
            <a:scrgbClr r="0" g="0" b="0"/>
          </a:effectRef>
          <a:fontRef idx="minor">
            <a:schemeClr val="tx1"/>
          </a:fontRef>
        </p:style>
        <p:txBody>
          <a:bodyPr wrap="non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新規利用者</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1" name="正方形/長方形 60"/>
          <p:cNvSpPr/>
          <p:nvPr/>
        </p:nvSpPr>
        <p:spPr>
          <a:xfrm>
            <a:off x="519283" y="291400"/>
            <a:ext cx="11977517"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通所型サービスの利用のながれ　　</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62" name="フローチャート: 処理 61"/>
          <p:cNvSpPr/>
          <p:nvPr/>
        </p:nvSpPr>
        <p:spPr>
          <a:xfrm flipV="1">
            <a:off x="431402" y="997322"/>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3"/>
          <p:cNvSpPr/>
          <p:nvPr/>
        </p:nvSpPr>
        <p:spPr>
          <a:xfrm>
            <a:off x="583930" y="5866280"/>
            <a:ext cx="1039724" cy="81775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p:cNvSpPr txBox="1"/>
          <p:nvPr/>
        </p:nvSpPr>
        <p:spPr>
          <a:xfrm>
            <a:off x="706502" y="5952975"/>
            <a:ext cx="91756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入浴特化</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4" name="テキスト ボックス 63"/>
          <p:cNvSpPr txBox="1"/>
          <p:nvPr/>
        </p:nvSpPr>
        <p:spPr>
          <a:xfrm>
            <a:off x="688174" y="6175875"/>
            <a:ext cx="111776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（東側で</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委託実施）</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5" name="正方形/長方形 64"/>
          <p:cNvSpPr/>
          <p:nvPr/>
        </p:nvSpPr>
        <p:spPr>
          <a:xfrm>
            <a:off x="1364016" y="-136951"/>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令和</a:t>
            </a:r>
            <a:r>
              <a:rPr kumimoji="1" lang="en-US" altLang="ja-JP"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7</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年</a:t>
            </a:r>
            <a:r>
              <a:rPr kumimoji="1" lang="en-US" altLang="ja-JP"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10</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月～</a:t>
            </a: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 name="スライド番号プレースホルダー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14377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5" name="角丸四角形 4"/>
          <p:cNvSpPr/>
          <p:nvPr/>
        </p:nvSpPr>
        <p:spPr>
          <a:xfrm>
            <a:off x="121062" y="1499142"/>
            <a:ext cx="5725739" cy="4039508"/>
          </a:xfrm>
          <a:prstGeom prst="roundRect">
            <a:avLst>
              <a:gd name="adj" fmla="val 11335"/>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正方形/長方形 5"/>
          <p:cNvSpPr/>
          <p:nvPr/>
        </p:nvSpPr>
        <p:spPr>
          <a:xfrm>
            <a:off x="519282" y="1625685"/>
            <a:ext cx="5071621" cy="3730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＜課題＞</a:t>
            </a:r>
            <a:endPar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A6</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と比較して収益性が</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低いため、参入事業所が少ない</a:t>
            </a:r>
            <a:endPar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機能訓練指導員の確保が難しい</a:t>
            </a:r>
            <a:endPar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利用者が少ない</a:t>
            </a:r>
            <a:endPar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角丸四角形 6"/>
          <p:cNvSpPr/>
          <p:nvPr/>
        </p:nvSpPr>
        <p:spPr>
          <a:xfrm>
            <a:off x="6106425" y="1585147"/>
            <a:ext cx="5703256" cy="3953503"/>
          </a:xfrm>
          <a:prstGeom prst="roundRect">
            <a:avLst>
              <a:gd name="adj" fmla="val 1133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正方形/長方形 7"/>
          <p:cNvSpPr/>
          <p:nvPr/>
        </p:nvSpPr>
        <p:spPr>
          <a:xfrm>
            <a:off x="6167385" y="1840078"/>
            <a:ext cx="5581336" cy="32075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＜狙い＞</a:t>
            </a:r>
            <a:endPar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月額</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報酬により事業者のメリット（安定した収入の確保）を付けることで参入事業者を増加を図る。</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事業者ヒアリングで月額報酬への要望あり</a:t>
            </a:r>
            <a:endPar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A6</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以上の加算を算定することで、機能訓練指導員の配置を支援する</a:t>
            </a: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正方形/長方形 8"/>
          <p:cNvSpPr/>
          <p:nvPr/>
        </p:nvSpPr>
        <p:spPr>
          <a:xfrm>
            <a:off x="519282" y="378764"/>
            <a:ext cx="12166203"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区独自基準 としまリハビリ通所サービス</a:t>
            </a:r>
            <a:r>
              <a:rPr kumimoji="1" lang="en-US" altLang="ja-JP"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(A8)</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の変更点</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0" name="フローチャート: 処理 9"/>
          <p:cNvSpPr/>
          <p:nvPr/>
        </p:nvSpPr>
        <p:spPr>
          <a:xfrm flipV="1">
            <a:off x="519282" y="1077682"/>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1" name="正方形/長方形 10"/>
          <p:cNvSpPr/>
          <p:nvPr/>
        </p:nvSpPr>
        <p:spPr>
          <a:xfrm>
            <a:off x="519282" y="-10197"/>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令和</a:t>
            </a:r>
            <a:r>
              <a:rPr kumimoji="1" lang="en-US" altLang="ja-JP"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6</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年</a:t>
            </a:r>
            <a:r>
              <a:rPr kumimoji="1" lang="en-US" altLang="ja-JP"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4</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月～</a:t>
            </a: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443340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19282" y="246067"/>
            <a:ext cx="12166203"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区独自基準 としまリハビリ通所サービス</a:t>
            </a:r>
            <a:r>
              <a:rPr kumimoji="1" lang="en-US" altLang="ja-JP"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(A8)</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の変更点</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 name="フローチャート: 処理 4"/>
          <p:cNvSpPr/>
          <p:nvPr/>
        </p:nvSpPr>
        <p:spPr>
          <a:xfrm flipV="1">
            <a:off x="431402" y="951989"/>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8" name="表 7"/>
          <p:cNvGraphicFramePr>
            <a:graphicFrameLocks noGrp="1"/>
          </p:cNvGraphicFramePr>
          <p:nvPr>
            <p:extLst/>
          </p:nvPr>
        </p:nvGraphicFramePr>
        <p:xfrm>
          <a:off x="591853" y="1769725"/>
          <a:ext cx="8257091" cy="1512000"/>
        </p:xfrm>
        <a:graphic>
          <a:graphicData uri="http://schemas.openxmlformats.org/drawingml/2006/table">
            <a:tbl>
              <a:tblPr firstRow="1" bandRow="1">
                <a:tableStyleId>{5C22544A-7EE6-4342-B048-85BDC9FD1C3A}</a:tableStyleId>
              </a:tblPr>
              <a:tblGrid>
                <a:gridCol w="2160000">
                  <a:extLst>
                    <a:ext uri="{9D8B030D-6E8A-4147-A177-3AD203B41FA5}">
                      <a16:colId xmlns:a16="http://schemas.microsoft.com/office/drawing/2014/main" val="1211265150"/>
                    </a:ext>
                  </a:extLst>
                </a:gridCol>
                <a:gridCol w="2520000">
                  <a:extLst>
                    <a:ext uri="{9D8B030D-6E8A-4147-A177-3AD203B41FA5}">
                      <a16:colId xmlns:a16="http://schemas.microsoft.com/office/drawing/2014/main" val="3570688672"/>
                    </a:ext>
                  </a:extLst>
                </a:gridCol>
                <a:gridCol w="1057091">
                  <a:extLst>
                    <a:ext uri="{9D8B030D-6E8A-4147-A177-3AD203B41FA5}">
                      <a16:colId xmlns:a16="http://schemas.microsoft.com/office/drawing/2014/main" val="3605359825"/>
                    </a:ext>
                  </a:extLst>
                </a:gridCol>
                <a:gridCol w="2520000">
                  <a:extLst>
                    <a:ext uri="{9D8B030D-6E8A-4147-A177-3AD203B41FA5}">
                      <a16:colId xmlns:a16="http://schemas.microsoft.com/office/drawing/2014/main" val="1063092355"/>
                    </a:ext>
                  </a:extLst>
                </a:gridCol>
              </a:tblGrid>
              <a:tr h="432000">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対象者</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現行</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変更後</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540000">
                <a:tc>
                  <a:txBody>
                    <a:bodyPr/>
                    <a:lstStyle/>
                    <a:p>
                      <a:pPr algn="ct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・事業対象者</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r>
                        <a:rPr kumimoji="1" lang="en-US" altLang="ja-JP" sz="1600" dirty="0" smtClean="0">
                          <a:latin typeface="Meiryo UI" panose="020B0604030504040204" pitchFamily="50" charset="-128"/>
                          <a:ea typeface="Meiryo UI" panose="020B0604030504040204" pitchFamily="50" charset="-128"/>
                        </a:rPr>
                        <a:t>384</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回あたり）</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800" dirty="0" smtClean="0">
                          <a:solidFill>
                            <a:srgbClr val="FF0000"/>
                          </a:solidFill>
                          <a:latin typeface="Meiryo UI" panose="020B0604030504040204" pitchFamily="50" charset="-128"/>
                          <a:ea typeface="Meiryo UI" panose="020B0604030504040204" pitchFamily="50" charset="-128"/>
                        </a:rPr>
                        <a:t>1,920</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u="sng" dirty="0" smtClean="0">
                          <a:solidFill>
                            <a:srgbClr val="FF0000"/>
                          </a:solidFill>
                          <a:latin typeface="Meiryo UI" panose="020B0604030504040204" pitchFamily="50" charset="-128"/>
                          <a:ea typeface="Meiryo UI" panose="020B0604030504040204" pitchFamily="50" charset="-128"/>
                        </a:rPr>
                        <a:t>1</a:t>
                      </a:r>
                      <a:r>
                        <a:rPr kumimoji="1" lang="ja-JP" altLang="en-US" sz="1600" u="sng" dirty="0" smtClean="0">
                          <a:solidFill>
                            <a:srgbClr val="FF0000"/>
                          </a:solidFill>
                          <a:latin typeface="Meiryo UI" panose="020B0604030504040204" pitchFamily="50" charset="-128"/>
                          <a:ea typeface="Meiryo UI" panose="020B0604030504040204" pitchFamily="50" charset="-128"/>
                        </a:rPr>
                        <a:t>月あたり</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r h="540000">
                <a:tc>
                  <a:txBody>
                    <a:bodyPr/>
                    <a:lstStyle/>
                    <a:p>
                      <a:pPr algn="ct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rPr>
                        <a:t>・事業対象者</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algn="ctr"/>
                      <a:r>
                        <a:rPr kumimoji="1" lang="en-US" altLang="ja-JP" sz="1600" dirty="0" smtClean="0">
                          <a:latin typeface="Meiryo UI" panose="020B0604030504040204" pitchFamily="50" charset="-128"/>
                          <a:ea typeface="Meiryo UI" panose="020B0604030504040204" pitchFamily="50" charset="-128"/>
                        </a:rPr>
                        <a:t>395</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回あたり）</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rgbClr val="FF0000"/>
                          </a:solidFill>
                          <a:latin typeface="Meiryo UI" panose="020B0604030504040204" pitchFamily="50" charset="-128"/>
                          <a:ea typeface="Meiryo UI" panose="020B0604030504040204" pitchFamily="50" charset="-128"/>
                        </a:rPr>
                        <a:t>3,555</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u="sng" dirty="0" smtClean="0">
                          <a:solidFill>
                            <a:srgbClr val="FF0000"/>
                          </a:solidFill>
                          <a:latin typeface="Meiryo UI" panose="020B0604030504040204" pitchFamily="50" charset="-128"/>
                          <a:ea typeface="Meiryo UI" panose="020B0604030504040204" pitchFamily="50" charset="-128"/>
                        </a:rPr>
                        <a:t>1</a:t>
                      </a:r>
                      <a:r>
                        <a:rPr kumimoji="1" lang="ja-JP" altLang="en-US" sz="1600" u="sng" dirty="0" smtClean="0">
                          <a:solidFill>
                            <a:srgbClr val="FF0000"/>
                          </a:solidFill>
                          <a:latin typeface="Meiryo UI" panose="020B0604030504040204" pitchFamily="50" charset="-128"/>
                          <a:ea typeface="Meiryo UI" panose="020B0604030504040204" pitchFamily="50" charset="-128"/>
                        </a:rPr>
                        <a:t>月あたり</a:t>
                      </a:r>
                      <a:r>
                        <a:rPr kumimoji="1" lang="ja-JP" altLang="en-US" sz="160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068666276"/>
                  </a:ext>
                </a:extLst>
              </a:tr>
            </a:tbl>
          </a:graphicData>
        </a:graphic>
      </p:graphicFrame>
      <p:sp>
        <p:nvSpPr>
          <p:cNvPr id="9" name="角丸四角形吹き出し 8"/>
          <p:cNvSpPr/>
          <p:nvPr/>
        </p:nvSpPr>
        <p:spPr>
          <a:xfrm>
            <a:off x="9101921" y="1504036"/>
            <a:ext cx="2988478" cy="1455509"/>
          </a:xfrm>
          <a:prstGeom prst="wedgeRoundRectCallout">
            <a:avLst>
              <a:gd name="adj1" fmla="val -57003"/>
              <a:gd name="adj2" fmla="val 26714"/>
              <a:gd name="adj3" fmla="val 1666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その対象者に対して</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月に</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度でもサービスを</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提供した</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場合</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月額報酬での算定を可とします</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（単位数は月</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or</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9</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回分）</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p:cNvSpPr/>
          <p:nvPr/>
        </p:nvSpPr>
        <p:spPr>
          <a:xfrm>
            <a:off x="193167" y="886354"/>
            <a:ext cx="8966122" cy="877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①</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1" i="0" u="sng"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月額報酬</a:t>
            </a:r>
            <a:r>
              <a:rPr kumimoji="1" lang="ja-JP" altLang="en-US"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での算定を可とする</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（月の途中で開始、終了する場合は回数報酬で算定してください）</a:t>
            </a:r>
            <a:endParaRPr kumimoji="1" lang="en-US" altLang="ja-JP"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spcBef>
                <a:spcPts val="0"/>
              </a:spcBef>
              <a:spcAft>
                <a:spcPts val="0"/>
              </a:spcAft>
              <a:buClrTx/>
              <a:buSzTx/>
              <a:buFontTx/>
              <a:buNone/>
              <a:tabLst/>
              <a:defRPr/>
            </a:pPr>
            <a:r>
              <a:rPr lang="ja-JP" altLang="en-US" sz="1600" dirty="0" smtClean="0">
                <a:solidFill>
                  <a:srgbClr val="FF0000"/>
                </a:solidFill>
                <a:latin typeface="Meiryo UI" panose="020B0604030504040204" pitchFamily="50" charset="-128"/>
                <a:ea typeface="Meiryo UI" panose="020B0604030504040204" pitchFamily="50" charset="-128"/>
              </a:rPr>
              <a:t>　　　</a:t>
            </a:r>
            <a:r>
              <a:rPr lang="ja-JP" altLang="en-US" sz="1600" u="sng" dirty="0" smtClean="0">
                <a:solidFill>
                  <a:schemeClr val="tx1"/>
                </a:solidFill>
                <a:latin typeface="Meiryo UI" panose="020B0604030504040204" pitchFamily="50" charset="-128"/>
                <a:ea typeface="Meiryo UI" panose="020B0604030504040204" pitchFamily="50" charset="-128"/>
              </a:rPr>
              <a:t>　</a:t>
            </a:r>
            <a:r>
              <a:rPr lang="en-US" altLang="ja-JP" sz="1200" u="sng" dirty="0" smtClean="0">
                <a:solidFill>
                  <a:schemeClr val="tx1"/>
                </a:solidFill>
                <a:latin typeface="Meiryo UI" panose="020B0604030504040204" pitchFamily="50" charset="-128"/>
                <a:ea typeface="Meiryo UI" panose="020B0604030504040204" pitchFamily="50" charset="-128"/>
              </a:rPr>
              <a:t>※</a:t>
            </a:r>
            <a:r>
              <a:rPr lang="ja-JP" altLang="en-US" sz="1200" u="sng" dirty="0" smtClean="0">
                <a:solidFill>
                  <a:schemeClr val="tx1"/>
                </a:solidFill>
                <a:latin typeface="Meiryo UI" panose="020B0604030504040204" pitchFamily="50" charset="-128"/>
                <a:ea typeface="Meiryo UI" panose="020B0604030504040204" pitchFamily="50" charset="-128"/>
              </a:rPr>
              <a:t>要支援１で週</a:t>
            </a:r>
            <a:r>
              <a:rPr lang="en-US" altLang="ja-JP" sz="1200" u="sng" dirty="0" smtClean="0">
                <a:solidFill>
                  <a:schemeClr val="tx1"/>
                </a:solidFill>
                <a:latin typeface="Meiryo UI" panose="020B0604030504040204" pitchFamily="50" charset="-128"/>
                <a:ea typeface="Meiryo UI" panose="020B0604030504040204" pitchFamily="50" charset="-128"/>
              </a:rPr>
              <a:t>1</a:t>
            </a:r>
            <a:r>
              <a:rPr lang="ja-JP" altLang="en-US" sz="1200" u="sng" dirty="0" smtClean="0">
                <a:solidFill>
                  <a:schemeClr val="tx1"/>
                </a:solidFill>
                <a:latin typeface="Meiryo UI" panose="020B0604030504040204" pitchFamily="50" charset="-128"/>
                <a:ea typeface="Meiryo UI" panose="020B0604030504040204" pitchFamily="50" charset="-128"/>
              </a:rPr>
              <a:t>回、要支援２で週２回ケアプランに位置付けた場合</a:t>
            </a:r>
            <a:endParaRPr kumimoji="1" lang="en-US" altLang="ja-JP" sz="12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3" name="右矢印 12"/>
          <p:cNvSpPr/>
          <p:nvPr/>
        </p:nvSpPr>
        <p:spPr>
          <a:xfrm>
            <a:off x="5445978" y="2243585"/>
            <a:ext cx="785488" cy="695221"/>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6335702" y="2213758"/>
            <a:ext cx="2513242" cy="1098422"/>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175090" y="3269355"/>
            <a:ext cx="8966122" cy="641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②</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機能訓練向上加算の単位数を増額</a:t>
            </a:r>
            <a:r>
              <a:rPr kumimoji="1" lang="ja-JP" altLang="en-US"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する。</a:t>
            </a:r>
            <a:endPar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aphicFrame>
        <p:nvGraphicFramePr>
          <p:cNvPr id="17" name="表 16"/>
          <p:cNvGraphicFramePr>
            <a:graphicFrameLocks noGrp="1"/>
          </p:cNvGraphicFramePr>
          <p:nvPr>
            <p:extLst/>
          </p:nvPr>
        </p:nvGraphicFramePr>
        <p:xfrm>
          <a:off x="597232" y="3927422"/>
          <a:ext cx="8281817" cy="972000"/>
        </p:xfrm>
        <a:graphic>
          <a:graphicData uri="http://schemas.openxmlformats.org/drawingml/2006/table">
            <a:tbl>
              <a:tblPr firstRow="1" bandRow="1">
                <a:tableStyleId>{5C22544A-7EE6-4342-B048-85BDC9FD1C3A}</a:tableStyleId>
              </a:tblPr>
              <a:tblGrid>
                <a:gridCol w="4636917">
                  <a:extLst>
                    <a:ext uri="{9D8B030D-6E8A-4147-A177-3AD203B41FA5}">
                      <a16:colId xmlns:a16="http://schemas.microsoft.com/office/drawing/2014/main" val="3570688672"/>
                    </a:ext>
                  </a:extLst>
                </a:gridCol>
                <a:gridCol w="1117600">
                  <a:extLst>
                    <a:ext uri="{9D8B030D-6E8A-4147-A177-3AD203B41FA5}">
                      <a16:colId xmlns:a16="http://schemas.microsoft.com/office/drawing/2014/main" val="3605359825"/>
                    </a:ext>
                  </a:extLst>
                </a:gridCol>
                <a:gridCol w="2527300">
                  <a:extLst>
                    <a:ext uri="{9D8B030D-6E8A-4147-A177-3AD203B41FA5}">
                      <a16:colId xmlns:a16="http://schemas.microsoft.com/office/drawing/2014/main" val="1063092355"/>
                    </a:ext>
                  </a:extLst>
                </a:gridCol>
              </a:tblGrid>
              <a:tr h="432000">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現行</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変更後</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540000">
                <a:tc>
                  <a:txBody>
                    <a:bodyPr/>
                    <a:lstStyle/>
                    <a:p>
                      <a:pPr algn="ctr"/>
                      <a:r>
                        <a:rPr kumimoji="1" lang="en-US" altLang="ja-JP" sz="1600" dirty="0" smtClean="0">
                          <a:latin typeface="Meiryo UI" panose="020B0604030504040204" pitchFamily="50" charset="-128"/>
                          <a:ea typeface="Meiryo UI" panose="020B0604030504040204" pitchFamily="50" charset="-128"/>
                        </a:rPr>
                        <a:t>225</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月あたり）</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800" dirty="0" smtClean="0">
                          <a:solidFill>
                            <a:srgbClr val="FF0000"/>
                          </a:solidFill>
                          <a:latin typeface="Meiryo UI" panose="020B0604030504040204" pitchFamily="50" charset="-128"/>
                          <a:ea typeface="Meiryo UI" panose="020B0604030504040204" pitchFamily="50" charset="-128"/>
                        </a:rPr>
                        <a:t>338</a:t>
                      </a:r>
                      <a:r>
                        <a:rPr kumimoji="1" lang="ja-JP" altLang="en-US" sz="1600" dirty="0" smtClean="0">
                          <a:latin typeface="Meiryo UI" panose="020B0604030504040204" pitchFamily="50" charset="-128"/>
                          <a:ea typeface="Meiryo UI" panose="020B0604030504040204" pitchFamily="50" charset="-128"/>
                        </a:rPr>
                        <a:t>単位</a:t>
                      </a:r>
                      <a:r>
                        <a:rPr kumimoji="1" lang="ja-JP" altLang="en-US" sz="1600" u="none" dirty="0" smtClean="0">
                          <a:solidFill>
                            <a:schemeClr val="tx1"/>
                          </a:solidFill>
                          <a:latin typeface="Meiryo UI" panose="020B0604030504040204" pitchFamily="50" charset="-128"/>
                          <a:ea typeface="Meiryo UI" panose="020B0604030504040204" pitchFamily="50" charset="-128"/>
                        </a:rPr>
                        <a:t>（</a:t>
                      </a:r>
                      <a:r>
                        <a:rPr kumimoji="1" lang="en-US" altLang="ja-JP" sz="1600" u="none" dirty="0" smtClean="0">
                          <a:solidFill>
                            <a:schemeClr val="tx1"/>
                          </a:solidFill>
                          <a:latin typeface="Meiryo UI" panose="020B0604030504040204" pitchFamily="50" charset="-128"/>
                          <a:ea typeface="Meiryo UI" panose="020B0604030504040204" pitchFamily="50" charset="-128"/>
                        </a:rPr>
                        <a:t>1</a:t>
                      </a:r>
                      <a:r>
                        <a:rPr kumimoji="1" lang="ja-JP" altLang="en-US" sz="1600" u="none" dirty="0" smtClean="0">
                          <a:solidFill>
                            <a:schemeClr val="tx1"/>
                          </a:solidFill>
                          <a:latin typeface="Meiryo UI" panose="020B0604030504040204" pitchFamily="50" charset="-128"/>
                          <a:ea typeface="Meiryo UI" panose="020B0604030504040204" pitchFamily="50" charset="-128"/>
                        </a:rPr>
                        <a:t>月あたり）</a:t>
                      </a:r>
                      <a:endParaRPr kumimoji="1" lang="ja-JP" altLang="en-US" sz="16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bl>
          </a:graphicData>
        </a:graphic>
      </p:graphicFrame>
      <p:sp>
        <p:nvSpPr>
          <p:cNvPr id="19" name="正方形/長方形 18"/>
          <p:cNvSpPr/>
          <p:nvPr/>
        </p:nvSpPr>
        <p:spPr>
          <a:xfrm>
            <a:off x="5366568" y="3841484"/>
            <a:ext cx="1004717" cy="641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×1.5</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倍</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19"/>
          <p:cNvSpPr/>
          <p:nvPr/>
        </p:nvSpPr>
        <p:spPr>
          <a:xfrm>
            <a:off x="6346505" y="4352360"/>
            <a:ext cx="2513242" cy="504389"/>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角丸四角形吹き出し 20"/>
          <p:cNvSpPr/>
          <p:nvPr/>
        </p:nvSpPr>
        <p:spPr>
          <a:xfrm>
            <a:off x="9194917" y="3577227"/>
            <a:ext cx="2895482" cy="1255326"/>
          </a:xfrm>
          <a:prstGeom prst="wedgeRoundRectCallout">
            <a:avLst>
              <a:gd name="adj1" fmla="val -57003"/>
              <a:gd name="adj2" fmla="val 26714"/>
              <a:gd name="adj3" fmla="val 1666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国相当</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基準（</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A6</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）の運動器機能向上加算の単位数の「１</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５倍」の</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単位数を加算します</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21"/>
          <p:cNvSpPr/>
          <p:nvPr/>
        </p:nvSpPr>
        <p:spPr>
          <a:xfrm>
            <a:off x="591853" y="6353454"/>
            <a:ext cx="8966122" cy="337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自立化加算相当費は、引き続き現行のとおり加算取得可能</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 name="正方形/長方形 23"/>
          <p:cNvSpPr/>
          <p:nvPr/>
        </p:nvSpPr>
        <p:spPr>
          <a:xfrm>
            <a:off x="431402" y="-127666"/>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令和</a:t>
            </a:r>
            <a:r>
              <a:rPr kumimoji="1" lang="en-US" altLang="ja-JP"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6</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年</a:t>
            </a:r>
            <a:r>
              <a:rPr kumimoji="1" lang="en-US" altLang="ja-JP"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4</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月～</a:t>
            </a: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5" name="右矢印 24"/>
          <p:cNvSpPr/>
          <p:nvPr/>
        </p:nvSpPr>
        <p:spPr>
          <a:xfrm>
            <a:off x="5435286" y="4216463"/>
            <a:ext cx="785488" cy="695221"/>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graphicFrame>
        <p:nvGraphicFramePr>
          <p:cNvPr id="26" name="表 25"/>
          <p:cNvGraphicFramePr>
            <a:graphicFrameLocks noGrp="1"/>
          </p:cNvGraphicFramePr>
          <p:nvPr>
            <p:extLst>
              <p:ext uri="{D42A27DB-BD31-4B8C-83A1-F6EECF244321}">
                <p14:modId xmlns:p14="http://schemas.microsoft.com/office/powerpoint/2010/main" val="2709534052"/>
              </p:ext>
            </p:extLst>
          </p:nvPr>
        </p:nvGraphicFramePr>
        <p:xfrm>
          <a:off x="591853" y="5384476"/>
          <a:ext cx="10922397" cy="968225"/>
        </p:xfrm>
        <a:graphic>
          <a:graphicData uri="http://schemas.openxmlformats.org/drawingml/2006/table">
            <a:tbl>
              <a:tblPr firstRow="1" bandRow="1">
                <a:tableStyleId>{5C22544A-7EE6-4342-B048-85BDC9FD1C3A}</a:tableStyleId>
              </a:tblPr>
              <a:tblGrid>
                <a:gridCol w="3761775">
                  <a:extLst>
                    <a:ext uri="{9D8B030D-6E8A-4147-A177-3AD203B41FA5}">
                      <a16:colId xmlns:a16="http://schemas.microsoft.com/office/drawing/2014/main" val="3570688672"/>
                    </a:ext>
                  </a:extLst>
                </a:gridCol>
                <a:gridCol w="2047172">
                  <a:extLst>
                    <a:ext uri="{9D8B030D-6E8A-4147-A177-3AD203B41FA5}">
                      <a16:colId xmlns:a16="http://schemas.microsoft.com/office/drawing/2014/main" val="3605359825"/>
                    </a:ext>
                  </a:extLst>
                </a:gridCol>
                <a:gridCol w="5113450">
                  <a:extLst>
                    <a:ext uri="{9D8B030D-6E8A-4147-A177-3AD203B41FA5}">
                      <a16:colId xmlns:a16="http://schemas.microsoft.com/office/drawing/2014/main" val="1063092355"/>
                    </a:ext>
                  </a:extLst>
                </a:gridCol>
              </a:tblGrid>
              <a:tr h="428225">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現行</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変更後</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540000">
                <a:tc>
                  <a:txBody>
                    <a:bodyPr/>
                    <a:lstStyle/>
                    <a:p>
                      <a:pPr algn="ctr"/>
                      <a:r>
                        <a:rPr kumimoji="1" lang="en-US" altLang="ja-JP" sz="1600" strike="noStrike" dirty="0" smtClean="0">
                          <a:solidFill>
                            <a:srgbClr val="002060"/>
                          </a:solidFill>
                          <a:latin typeface="Meiryo UI" panose="020B0604030504040204" pitchFamily="50" charset="-128"/>
                          <a:ea typeface="Meiryo UI" panose="020B0604030504040204" pitchFamily="50" charset="-128"/>
                        </a:rPr>
                        <a:t>1</a:t>
                      </a:r>
                      <a:r>
                        <a:rPr kumimoji="1" lang="ja-JP" altLang="en-US" sz="1600" strike="noStrike" dirty="0" smtClean="0">
                          <a:solidFill>
                            <a:srgbClr val="002060"/>
                          </a:solidFill>
                          <a:latin typeface="Meiryo UI" panose="020B0604030504040204" pitchFamily="50" charset="-128"/>
                          <a:ea typeface="Meiryo UI" panose="020B0604030504040204" pitchFamily="50" charset="-128"/>
                        </a:rPr>
                        <a:t>月あたり　</a:t>
                      </a:r>
                      <a:r>
                        <a:rPr kumimoji="1" lang="en-US" altLang="ja-JP" sz="1600" strike="noStrike" dirty="0" smtClean="0">
                          <a:solidFill>
                            <a:srgbClr val="002060"/>
                          </a:solidFill>
                          <a:latin typeface="Meiryo UI" panose="020B0604030504040204" pitchFamily="50" charset="-128"/>
                          <a:ea typeface="Meiryo UI" panose="020B0604030504040204" pitchFamily="50" charset="-128"/>
                        </a:rPr>
                        <a:t>50,000</a:t>
                      </a:r>
                      <a:r>
                        <a:rPr kumimoji="1" lang="ja-JP" altLang="en-US" sz="1600" strike="noStrike" dirty="0" smtClean="0">
                          <a:solidFill>
                            <a:srgbClr val="002060"/>
                          </a:solidFill>
                          <a:latin typeface="Meiryo UI" panose="020B0604030504040204" pitchFamily="50" charset="-128"/>
                          <a:ea typeface="Meiryo UI" panose="020B0604030504040204" pitchFamily="50" charset="-128"/>
                        </a:rPr>
                        <a:t>円</a:t>
                      </a:r>
                      <a:endParaRPr kumimoji="1" lang="en-US" altLang="ja-JP" sz="1600" strike="noStrike" dirty="0">
                        <a:solidFill>
                          <a:srgbClr val="002060"/>
                        </a:solidFill>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600" u="none" dirty="0" smtClean="0">
                          <a:solidFill>
                            <a:schemeClr val="tx1"/>
                          </a:solidFill>
                          <a:latin typeface="Meiryo UI" panose="020B0604030504040204" pitchFamily="50" charset="-128"/>
                          <a:ea typeface="Meiryo UI" panose="020B0604030504040204" pitchFamily="50" charset="-128"/>
                        </a:rPr>
                        <a:t>1</a:t>
                      </a:r>
                      <a:r>
                        <a:rPr kumimoji="1" lang="ja-JP" altLang="en-US" sz="1600" u="none" dirty="0" smtClean="0">
                          <a:solidFill>
                            <a:schemeClr val="tx1"/>
                          </a:solidFill>
                          <a:latin typeface="Meiryo UI" panose="020B0604030504040204" pitchFamily="50" charset="-128"/>
                          <a:ea typeface="Meiryo UI" panose="020B0604030504040204" pitchFamily="50" charset="-128"/>
                        </a:rPr>
                        <a:t>月あたり　</a:t>
                      </a:r>
                      <a:r>
                        <a:rPr kumimoji="1" lang="en-US" altLang="ja-JP" sz="1600" u="none" dirty="0" smtClean="0">
                          <a:solidFill>
                            <a:schemeClr val="tx1"/>
                          </a:solidFill>
                          <a:latin typeface="Meiryo UI" panose="020B0604030504040204" pitchFamily="50" charset="-128"/>
                          <a:ea typeface="Meiryo UI" panose="020B0604030504040204" pitchFamily="50" charset="-128"/>
                        </a:rPr>
                        <a:t>50,000</a:t>
                      </a:r>
                      <a:r>
                        <a:rPr kumimoji="1" lang="ja-JP" altLang="en-US" sz="1600" u="none" dirty="0" smtClean="0">
                          <a:solidFill>
                            <a:schemeClr val="tx1"/>
                          </a:solidFill>
                          <a:latin typeface="Meiryo UI" panose="020B0604030504040204" pitchFamily="50" charset="-128"/>
                          <a:ea typeface="Meiryo UI" panose="020B0604030504040204" pitchFamily="50" charset="-128"/>
                        </a:rPr>
                        <a:t>円</a:t>
                      </a:r>
                      <a:endParaRPr kumimoji="1" lang="en-US" altLang="ja-JP" sz="1600" u="none"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u="none" dirty="0" smtClean="0">
                          <a:solidFill>
                            <a:srgbClr val="FF0000"/>
                          </a:solidFill>
                          <a:latin typeface="Meiryo UI" panose="020B0604030504040204" pitchFamily="50" charset="-128"/>
                          <a:ea typeface="Meiryo UI" panose="020B0604030504040204" pitchFamily="50" charset="-128"/>
                        </a:rPr>
                        <a:t>※</a:t>
                      </a:r>
                      <a:r>
                        <a:rPr kumimoji="1" lang="ja-JP" altLang="en-US" sz="1200" u="none" dirty="0" smtClean="0">
                          <a:solidFill>
                            <a:srgbClr val="FF0000"/>
                          </a:solidFill>
                          <a:latin typeface="Meiryo UI" panose="020B0604030504040204" pitchFamily="50" charset="-128"/>
                          <a:ea typeface="Meiryo UI" panose="020B0604030504040204" pitchFamily="50" charset="-128"/>
                        </a:rPr>
                        <a:t>週当たりの定員の合計が</a:t>
                      </a:r>
                      <a:r>
                        <a:rPr kumimoji="1" lang="en-US" altLang="ja-JP" sz="1200" u="none" dirty="0" smtClean="0">
                          <a:solidFill>
                            <a:srgbClr val="FF0000"/>
                          </a:solidFill>
                          <a:latin typeface="Meiryo UI" panose="020B0604030504040204" pitchFamily="50" charset="-128"/>
                          <a:ea typeface="Meiryo UI" panose="020B0604030504040204" pitchFamily="50" charset="-128"/>
                        </a:rPr>
                        <a:t>10</a:t>
                      </a:r>
                      <a:r>
                        <a:rPr kumimoji="1" lang="ja-JP" altLang="en-US" sz="1200" u="none" dirty="0" smtClean="0">
                          <a:solidFill>
                            <a:srgbClr val="FF0000"/>
                          </a:solidFill>
                          <a:latin typeface="Meiryo UI" panose="020B0604030504040204" pitchFamily="50" charset="-128"/>
                          <a:ea typeface="Meiryo UI" panose="020B0604030504040204" pitchFamily="50" charset="-128"/>
                        </a:rPr>
                        <a:t>名に満たない場合は、定員</a:t>
                      </a:r>
                      <a:r>
                        <a:rPr kumimoji="1" lang="en-US" altLang="ja-JP" sz="1200" u="none" dirty="0" smtClean="0">
                          <a:solidFill>
                            <a:srgbClr val="FF0000"/>
                          </a:solidFill>
                          <a:latin typeface="Meiryo UI" panose="020B0604030504040204" pitchFamily="50" charset="-128"/>
                          <a:ea typeface="Meiryo UI" panose="020B0604030504040204" pitchFamily="50" charset="-128"/>
                        </a:rPr>
                        <a:t>×5,000</a:t>
                      </a:r>
                      <a:r>
                        <a:rPr kumimoji="1" lang="ja-JP" altLang="en-US" sz="1200" u="none" dirty="0" smtClean="0">
                          <a:solidFill>
                            <a:srgbClr val="FF0000"/>
                          </a:solidFill>
                          <a:latin typeface="Meiryo UI" panose="020B0604030504040204" pitchFamily="50" charset="-128"/>
                          <a:ea typeface="Meiryo UI" panose="020B0604030504040204" pitchFamily="50" charset="-128"/>
                        </a:rPr>
                        <a:t>円とする</a:t>
                      </a:r>
                      <a:endParaRPr kumimoji="1" lang="ja-JP" altLang="en-US" sz="1200" u="none" dirty="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bl>
          </a:graphicData>
        </a:graphic>
      </p:graphicFrame>
      <p:sp>
        <p:nvSpPr>
          <p:cNvPr id="18" name="右矢印 17"/>
          <p:cNvSpPr/>
          <p:nvPr/>
        </p:nvSpPr>
        <p:spPr>
          <a:xfrm>
            <a:off x="5435286" y="5524439"/>
            <a:ext cx="785488" cy="695221"/>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正方形/長方形 2"/>
          <p:cNvSpPr/>
          <p:nvPr/>
        </p:nvSpPr>
        <p:spPr>
          <a:xfrm>
            <a:off x="193167" y="4940514"/>
            <a:ext cx="4302747"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③</a:t>
            </a:r>
            <a:r>
              <a:rPr kumimoji="1" lang="ja-JP" altLang="en-US" sz="1600" b="1"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副都心加算</a:t>
            </a:r>
            <a:r>
              <a:rPr kumimoji="1" lang="ja-JP" altLang="en-US" sz="1600" b="1" i="0" u="none" strike="noStrike" kern="1200" cap="none" spc="0" normalizeH="0" baseline="0" noProof="0" dirty="0" smtClean="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相当費</a:t>
            </a:r>
            <a:r>
              <a:rPr kumimoji="1" lang="ja-JP" altLang="en-US"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を基準を一部変更する。</a:t>
            </a:r>
            <a:endPar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27" name="正方形/長方形 26"/>
          <p:cNvSpPr/>
          <p:nvPr/>
        </p:nvSpPr>
        <p:spPr>
          <a:xfrm>
            <a:off x="6371285" y="5825975"/>
            <a:ext cx="5142965" cy="504389"/>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16999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838200" y="731002"/>
            <a:ext cx="11353800" cy="777922"/>
          </a:xfrm>
          <a:prstGeom prst="rect">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としまリハビリ通所サービス</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のその他の加算相当費</a:t>
            </a:r>
            <a:endParaRPr kumimoji="1" lang="ja-JP" altLang="en-US" sz="24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graphicFrame>
        <p:nvGraphicFramePr>
          <p:cNvPr id="12" name="表 11"/>
          <p:cNvGraphicFramePr>
            <a:graphicFrameLocks noGrp="1"/>
          </p:cNvGraphicFramePr>
          <p:nvPr>
            <p:extLst/>
          </p:nvPr>
        </p:nvGraphicFramePr>
        <p:xfrm>
          <a:off x="1011624" y="2391881"/>
          <a:ext cx="10905363" cy="3257189"/>
        </p:xfrm>
        <a:graphic>
          <a:graphicData uri="http://schemas.openxmlformats.org/drawingml/2006/table">
            <a:tbl>
              <a:tblPr firstRow="1" bandRow="1">
                <a:tableStyleId>{0E3FDE45-AF77-4B5C-9715-49D594BDF05E}</a:tableStyleId>
              </a:tblPr>
              <a:tblGrid>
                <a:gridCol w="2987170">
                  <a:extLst>
                    <a:ext uri="{9D8B030D-6E8A-4147-A177-3AD203B41FA5}">
                      <a16:colId xmlns:a16="http://schemas.microsoft.com/office/drawing/2014/main" val="20000"/>
                    </a:ext>
                  </a:extLst>
                </a:gridCol>
                <a:gridCol w="5363570">
                  <a:extLst>
                    <a:ext uri="{9D8B030D-6E8A-4147-A177-3AD203B41FA5}">
                      <a16:colId xmlns:a16="http://schemas.microsoft.com/office/drawing/2014/main" val="20001"/>
                    </a:ext>
                  </a:extLst>
                </a:gridCol>
                <a:gridCol w="2554623">
                  <a:extLst>
                    <a:ext uri="{9D8B030D-6E8A-4147-A177-3AD203B41FA5}">
                      <a16:colId xmlns:a16="http://schemas.microsoft.com/office/drawing/2014/main" val="20002"/>
                    </a:ext>
                  </a:extLst>
                </a:gridCol>
              </a:tblGrid>
              <a:tr h="653934">
                <a:tc>
                  <a:txBody>
                    <a:bodyPr/>
                    <a:lstStyle/>
                    <a:p>
                      <a:pPr algn="l"/>
                      <a:r>
                        <a:rPr kumimoji="1" lang="ja-JP" altLang="en-US" sz="2000" dirty="0" smtClean="0">
                          <a:solidFill>
                            <a:srgbClr val="002060"/>
                          </a:solidFill>
                          <a:latin typeface="Meiryo UI" panose="020B0604030504040204" pitchFamily="50" charset="-128"/>
                          <a:ea typeface="Meiryo UI" panose="020B0604030504040204" pitchFamily="50" charset="-128"/>
                        </a:rPr>
                        <a:t>◆加算名称</a:t>
                      </a:r>
                      <a:r>
                        <a:rPr kumimoji="1" lang="ja-JP" altLang="en-US" sz="2000" dirty="0">
                          <a:solidFill>
                            <a:srgbClr val="002060"/>
                          </a:solidFill>
                          <a:latin typeface="Meiryo UI" panose="020B0604030504040204" pitchFamily="50" charset="-128"/>
                          <a:ea typeface="Meiryo UI" panose="020B0604030504040204" pitchFamily="50" charset="-128"/>
                        </a:rPr>
                        <a:t>　　　　　　　　　　　　　　　　　　　　　　　　　　　　　　　　　　　　　</a:t>
                      </a:r>
                    </a:p>
                  </a:txBody>
                  <a:tcPr anchor="ctr"/>
                </a:tc>
                <a:tc>
                  <a:txBody>
                    <a:bodyPr/>
                    <a:lstStyle/>
                    <a:p>
                      <a:pPr algn="l"/>
                      <a:r>
                        <a:rPr kumimoji="1" lang="ja-JP" altLang="en-US" sz="2000" dirty="0" smtClean="0">
                          <a:solidFill>
                            <a:srgbClr val="002060"/>
                          </a:solidFill>
                          <a:latin typeface="Meiryo UI" panose="020B0604030504040204" pitchFamily="50" charset="-128"/>
                          <a:ea typeface="Meiryo UI" panose="020B0604030504040204" pitchFamily="50" charset="-128"/>
                        </a:rPr>
                        <a:t>◆加算の要件</a:t>
                      </a:r>
                      <a:endParaRPr kumimoji="1" lang="ja-JP" altLang="en-US" sz="200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2000" dirty="0" smtClean="0">
                          <a:solidFill>
                            <a:srgbClr val="002060"/>
                          </a:solidFill>
                          <a:latin typeface="Meiryo UI" panose="020B0604030504040204" pitchFamily="50" charset="-128"/>
                          <a:ea typeface="Meiryo UI" panose="020B0604030504040204" pitchFamily="50" charset="-128"/>
                        </a:rPr>
                        <a:t>　　　◆加算額</a:t>
                      </a:r>
                      <a:endParaRPr kumimoji="1" lang="ja-JP" altLang="en-US" sz="2000" dirty="0">
                        <a:solidFill>
                          <a:srgbClr val="00206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9433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rgbClr val="002060"/>
                          </a:solidFill>
                          <a:latin typeface="Meiryo UI" panose="020B0604030504040204" pitchFamily="50" charset="-128"/>
                          <a:ea typeface="Meiryo UI" panose="020B0604030504040204" pitchFamily="50" charset="-128"/>
                        </a:rPr>
                        <a:t>自立化加算相当費（</a:t>
                      </a:r>
                      <a:r>
                        <a:rPr kumimoji="1" lang="en-US" altLang="ja-JP" sz="1800" b="1" dirty="0" smtClean="0">
                          <a:solidFill>
                            <a:srgbClr val="002060"/>
                          </a:solidFill>
                          <a:latin typeface="Meiryo UI" panose="020B0604030504040204" pitchFamily="50" charset="-128"/>
                          <a:ea typeface="Meiryo UI" panose="020B0604030504040204" pitchFamily="50" charset="-128"/>
                        </a:rPr>
                        <a:t>Ⅱ</a:t>
                      </a:r>
                      <a:r>
                        <a:rPr kumimoji="1" lang="ja-JP" altLang="en-US" sz="1800" b="1" dirty="0" smtClean="0">
                          <a:solidFill>
                            <a:srgbClr val="002060"/>
                          </a:solidFill>
                          <a:latin typeface="Meiryo UI" panose="020B0604030504040204" pitchFamily="50" charset="-128"/>
                          <a:ea typeface="Meiryo UI" panose="020B0604030504040204" pitchFamily="50" charset="-128"/>
                        </a:rPr>
                        <a:t>）</a:t>
                      </a:r>
                      <a:endParaRPr kumimoji="1" lang="ja-JP" altLang="en-US" sz="1800" b="1" dirty="0">
                        <a:solidFill>
                          <a:srgbClr val="002060"/>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600" b="0" dirty="0" smtClean="0">
                          <a:solidFill>
                            <a:srgbClr val="002060"/>
                          </a:solidFill>
                          <a:latin typeface="Meiryo UI" panose="020B0604030504040204" pitchFamily="50" charset="-128"/>
                          <a:ea typeface="Meiryo UI" panose="020B0604030504040204" pitchFamily="50" charset="-128"/>
                        </a:rPr>
                        <a:t>としまリハビリ通所サービスを終了し、サービス終了時に実施する「自立化加算相当費（</a:t>
                      </a:r>
                      <a:r>
                        <a:rPr kumimoji="1" lang="en-US" altLang="ja-JP" sz="1600" b="0" dirty="0" smtClean="0">
                          <a:solidFill>
                            <a:srgbClr val="002060"/>
                          </a:solidFill>
                          <a:latin typeface="Meiryo UI" panose="020B0604030504040204" pitchFamily="50" charset="-128"/>
                          <a:ea typeface="Meiryo UI" panose="020B0604030504040204" pitchFamily="50" charset="-128"/>
                        </a:rPr>
                        <a:t>Ⅱ</a:t>
                      </a:r>
                      <a:r>
                        <a:rPr kumimoji="1" lang="ja-JP" altLang="en-US" sz="1600" b="0" dirty="0" smtClean="0">
                          <a:solidFill>
                            <a:srgbClr val="002060"/>
                          </a:solidFill>
                          <a:latin typeface="Meiryo UI" panose="020B0604030504040204" pitchFamily="50" charset="-128"/>
                          <a:ea typeface="Meiryo UI" panose="020B0604030504040204" pitchFamily="50" charset="-128"/>
                        </a:rPr>
                        <a:t>）判定基準表</a:t>
                      </a:r>
                      <a:r>
                        <a:rPr kumimoji="1" lang="en-US" altLang="ja-JP" sz="1600" b="0" dirty="0" smtClean="0">
                          <a:solidFill>
                            <a:srgbClr val="002060"/>
                          </a:solidFill>
                          <a:latin typeface="Meiryo UI" panose="020B0604030504040204" pitchFamily="50" charset="-128"/>
                          <a:ea typeface="Meiryo UI" panose="020B0604030504040204" pitchFamily="50" charset="-128"/>
                        </a:rPr>
                        <a:t>※</a:t>
                      </a:r>
                      <a:r>
                        <a:rPr kumimoji="1" lang="ja-JP" altLang="en-US" sz="1600" b="0" dirty="0" smtClean="0">
                          <a:solidFill>
                            <a:srgbClr val="002060"/>
                          </a:solidFill>
                          <a:latin typeface="Meiryo UI" panose="020B0604030504040204" pitchFamily="50" charset="-128"/>
                          <a:ea typeface="Meiryo UI" panose="020B0604030504040204" pitchFamily="50" charset="-128"/>
                        </a:rPr>
                        <a:t>」により、基準値を下回る状態と判定された場合</a:t>
                      </a:r>
                      <a:endParaRPr kumimoji="1" lang="ja-JP" altLang="en-US" sz="1600" b="0"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800" spc="0" baseline="0" dirty="0" smtClean="0">
                          <a:solidFill>
                            <a:srgbClr val="002060"/>
                          </a:solidFill>
                          <a:latin typeface="Meiryo UI" panose="020B0604030504040204" pitchFamily="50" charset="-128"/>
                          <a:ea typeface="Meiryo UI" panose="020B0604030504040204" pitchFamily="50" charset="-128"/>
                        </a:rPr>
                        <a:t>1</a:t>
                      </a:r>
                      <a:r>
                        <a:rPr kumimoji="1" lang="ja-JP" altLang="en-US" sz="1800" spc="0" baseline="0" dirty="0" smtClean="0">
                          <a:solidFill>
                            <a:srgbClr val="002060"/>
                          </a:solidFill>
                          <a:latin typeface="Meiryo UI" panose="020B0604030504040204" pitchFamily="50" charset="-128"/>
                          <a:ea typeface="Meiryo UI" panose="020B0604030504040204" pitchFamily="50" charset="-128"/>
                        </a:rPr>
                        <a:t>人あたり</a:t>
                      </a:r>
                      <a:endParaRPr kumimoji="1" lang="en-US" altLang="ja-JP" sz="1800" spc="0" baseline="0" dirty="0" smtClean="0">
                        <a:solidFill>
                          <a:srgbClr val="002060"/>
                        </a:solidFill>
                        <a:latin typeface="Meiryo UI" panose="020B0604030504040204" pitchFamily="50" charset="-128"/>
                        <a:ea typeface="Meiryo UI" panose="020B0604030504040204" pitchFamily="50" charset="-128"/>
                      </a:endParaRPr>
                    </a:p>
                    <a:p>
                      <a:pPr algn="ctr"/>
                      <a:r>
                        <a:rPr kumimoji="1" lang="en-US" altLang="ja-JP" sz="1800" spc="0" baseline="0" dirty="0" smtClean="0">
                          <a:solidFill>
                            <a:srgbClr val="002060"/>
                          </a:solidFill>
                          <a:latin typeface="Meiryo UI" panose="020B0604030504040204" pitchFamily="50" charset="-128"/>
                          <a:ea typeface="Meiryo UI" panose="020B0604030504040204" pitchFamily="50" charset="-128"/>
                        </a:rPr>
                        <a:t>10,000</a:t>
                      </a:r>
                      <a:r>
                        <a:rPr kumimoji="1" lang="ja-JP" altLang="en-US" sz="1800" spc="0" baseline="0" dirty="0" smtClean="0">
                          <a:solidFill>
                            <a:srgbClr val="002060"/>
                          </a:solidFill>
                          <a:latin typeface="Meiryo UI" panose="020B0604030504040204" pitchFamily="50" charset="-128"/>
                          <a:ea typeface="Meiryo UI" panose="020B0604030504040204" pitchFamily="50" charset="-128"/>
                        </a:rPr>
                        <a:t>円</a:t>
                      </a:r>
                      <a:endParaRPr kumimoji="1" lang="en-US" altLang="ja-JP" sz="1800" spc="0" baseline="0" dirty="0">
                        <a:solidFill>
                          <a:srgbClr val="00206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r h="16599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rgbClr val="002060"/>
                          </a:solidFill>
                          <a:latin typeface="Meiryo UI" panose="020B0604030504040204" pitchFamily="50" charset="-128"/>
                          <a:ea typeface="Meiryo UI" panose="020B0604030504040204" pitchFamily="50" charset="-128"/>
                        </a:rPr>
                        <a:t>自立化加算相当費（</a:t>
                      </a:r>
                      <a:r>
                        <a:rPr kumimoji="1" lang="en-US" altLang="ja-JP" sz="1800" b="1" dirty="0" smtClean="0">
                          <a:solidFill>
                            <a:srgbClr val="002060"/>
                          </a:solidFill>
                          <a:latin typeface="Meiryo UI" panose="020B0604030504040204" pitchFamily="50" charset="-128"/>
                          <a:ea typeface="Meiryo UI" panose="020B0604030504040204" pitchFamily="50" charset="-128"/>
                        </a:rPr>
                        <a:t>Ⅰ</a:t>
                      </a:r>
                      <a:r>
                        <a:rPr kumimoji="1" lang="ja-JP" altLang="en-US" sz="1800" b="1" dirty="0" smtClean="0">
                          <a:solidFill>
                            <a:srgbClr val="002060"/>
                          </a:solidFill>
                          <a:latin typeface="Meiryo UI" panose="020B0604030504040204" pitchFamily="50" charset="-128"/>
                          <a:ea typeface="Meiryo UI" panose="020B0604030504040204" pitchFamily="50" charset="-128"/>
                        </a:rPr>
                        <a:t>）</a:t>
                      </a:r>
                      <a:endParaRPr kumimoji="1" lang="ja-JP" altLang="en-US" sz="1800" b="1" dirty="0">
                        <a:solidFill>
                          <a:srgbClr val="002060"/>
                        </a:solidFill>
                        <a:latin typeface="Meiryo UI" panose="020B0604030504040204" pitchFamily="50" charset="-128"/>
                        <a:ea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①としまリハビリ通所サービスの利用により運動機能の　　</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　改善がみられ、当該サービスを終了し、その他のサー　　</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　ビスを利用していない場合</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②としまリハビリ通所サービスの利用により運動機能の　　</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　改善がみられ、当該サービスを終了し、通所</a:t>
                      </a:r>
                      <a:r>
                        <a:rPr kumimoji="1" lang="en-US" altLang="ja-JP" sz="1600" dirty="0" smtClean="0">
                          <a:solidFill>
                            <a:srgbClr val="002060"/>
                          </a:solidFill>
                          <a:latin typeface="Meiryo UI" panose="020B0604030504040204" pitchFamily="50" charset="-128"/>
                          <a:ea typeface="Meiryo UI" panose="020B0604030504040204" pitchFamily="50" charset="-128"/>
                        </a:rPr>
                        <a:t>B</a:t>
                      </a:r>
                      <a:r>
                        <a:rPr kumimoji="1" lang="ja-JP" altLang="en-US" sz="1600" dirty="0" smtClean="0">
                          <a:solidFill>
                            <a:srgbClr val="002060"/>
                          </a:solidFill>
                          <a:latin typeface="Meiryo UI" panose="020B0604030504040204" pitchFamily="50" charset="-128"/>
                          <a:ea typeface="Meiryo UI" panose="020B0604030504040204" pitchFamily="50" charset="-128"/>
                        </a:rPr>
                        <a:t>又は通　</a:t>
                      </a:r>
                      <a:endParaRPr kumimoji="1" lang="en-US" altLang="ja-JP" sz="1600" dirty="0" smtClean="0">
                        <a:solidFill>
                          <a:srgbClr val="002060"/>
                        </a:solidFill>
                        <a:latin typeface="Meiryo UI" panose="020B0604030504040204" pitchFamily="50" charset="-128"/>
                        <a:ea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002060"/>
                          </a:solidFill>
                          <a:latin typeface="Meiryo UI" panose="020B0604030504040204" pitchFamily="50" charset="-128"/>
                          <a:ea typeface="Meiryo UI" panose="020B0604030504040204" pitchFamily="50" charset="-128"/>
                        </a:rPr>
                        <a:t>　所</a:t>
                      </a:r>
                      <a:r>
                        <a:rPr kumimoji="1" lang="en-US" altLang="ja-JP" sz="1600" dirty="0" smtClean="0">
                          <a:solidFill>
                            <a:srgbClr val="002060"/>
                          </a:solidFill>
                          <a:latin typeface="Meiryo UI" panose="020B0604030504040204" pitchFamily="50" charset="-128"/>
                          <a:ea typeface="Meiryo UI" panose="020B0604030504040204" pitchFamily="50" charset="-128"/>
                        </a:rPr>
                        <a:t>C</a:t>
                      </a:r>
                      <a:r>
                        <a:rPr kumimoji="1" lang="ja-JP" altLang="en-US" sz="1600" dirty="0" smtClean="0">
                          <a:solidFill>
                            <a:srgbClr val="002060"/>
                          </a:solidFill>
                          <a:latin typeface="Meiryo UI" panose="020B0604030504040204" pitchFamily="50" charset="-128"/>
                          <a:ea typeface="Meiryo UI" panose="020B0604030504040204" pitchFamily="50" charset="-128"/>
                        </a:rPr>
                        <a:t>へ通所する場合</a:t>
                      </a:r>
                    </a:p>
                  </a:txBody>
                  <a:tcPr anchor="ctr"/>
                </a:tc>
                <a:tc>
                  <a:txBody>
                    <a:bodyPr/>
                    <a:lstStyle/>
                    <a:p>
                      <a:pPr algn="ctr"/>
                      <a:r>
                        <a:rPr kumimoji="1" lang="en-US" altLang="ja-JP" sz="1800" spc="0" baseline="0" dirty="0" smtClean="0">
                          <a:solidFill>
                            <a:srgbClr val="002060"/>
                          </a:solidFill>
                          <a:latin typeface="Meiryo UI" panose="020B0604030504040204" pitchFamily="50" charset="-128"/>
                          <a:ea typeface="Meiryo UI" panose="020B0604030504040204" pitchFamily="50" charset="-128"/>
                        </a:rPr>
                        <a:t>1</a:t>
                      </a:r>
                      <a:r>
                        <a:rPr kumimoji="1" lang="ja-JP" altLang="en-US" sz="1800" spc="0" baseline="0" dirty="0" smtClean="0">
                          <a:solidFill>
                            <a:srgbClr val="002060"/>
                          </a:solidFill>
                          <a:latin typeface="Meiryo UI" panose="020B0604030504040204" pitchFamily="50" charset="-128"/>
                          <a:ea typeface="Meiryo UI" panose="020B0604030504040204" pitchFamily="50" charset="-128"/>
                        </a:rPr>
                        <a:t>人あたり</a:t>
                      </a:r>
                      <a:endParaRPr kumimoji="1" lang="en-US" altLang="ja-JP" sz="1800" spc="0" baseline="0" dirty="0" smtClean="0">
                        <a:solidFill>
                          <a:srgbClr val="002060"/>
                        </a:solidFill>
                        <a:latin typeface="Meiryo UI" panose="020B0604030504040204" pitchFamily="50" charset="-128"/>
                        <a:ea typeface="Meiryo UI" panose="020B0604030504040204" pitchFamily="50" charset="-128"/>
                      </a:endParaRPr>
                    </a:p>
                    <a:p>
                      <a:pPr algn="ctr"/>
                      <a:r>
                        <a:rPr kumimoji="1" lang="en-US" altLang="ja-JP" sz="1800" spc="0" baseline="0" dirty="0" smtClean="0">
                          <a:solidFill>
                            <a:srgbClr val="002060"/>
                          </a:solidFill>
                          <a:latin typeface="Meiryo UI" panose="020B0604030504040204" pitchFamily="50" charset="-128"/>
                          <a:ea typeface="Meiryo UI" panose="020B0604030504040204" pitchFamily="50" charset="-128"/>
                        </a:rPr>
                        <a:t>20,000</a:t>
                      </a:r>
                      <a:r>
                        <a:rPr kumimoji="1" lang="ja-JP" altLang="en-US" sz="1800" spc="0" baseline="0" dirty="0" smtClean="0">
                          <a:solidFill>
                            <a:srgbClr val="002060"/>
                          </a:solidFill>
                          <a:latin typeface="Meiryo UI" panose="020B0604030504040204" pitchFamily="50" charset="-128"/>
                          <a:ea typeface="Meiryo UI" panose="020B0604030504040204" pitchFamily="50" charset="-128"/>
                        </a:rPr>
                        <a:t>円</a:t>
                      </a:r>
                      <a:endParaRPr kumimoji="1" lang="en-US" altLang="ja-JP" sz="1800" spc="0" baseline="0" dirty="0">
                        <a:solidFill>
                          <a:srgbClr val="00206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21" name="正方形/長方形 20"/>
          <p:cNvSpPr/>
          <p:nvPr/>
        </p:nvSpPr>
        <p:spPr>
          <a:xfrm>
            <a:off x="997976" y="3004457"/>
            <a:ext cx="10905363" cy="265936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4" name="テキスト ボックス 23"/>
          <p:cNvSpPr txBox="1"/>
          <p:nvPr/>
        </p:nvSpPr>
        <p:spPr>
          <a:xfrm>
            <a:off x="838200" y="1910572"/>
            <a:ext cx="22621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〇自立化加算相当費</a:t>
            </a:r>
            <a:endParaRPr kumimoji="1" lang="ja-JP" altLang="en-US" sz="18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p:cNvSpPr txBox="1"/>
          <p:nvPr/>
        </p:nvSpPr>
        <p:spPr>
          <a:xfrm>
            <a:off x="1214145" y="5937841"/>
            <a:ext cx="936118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a:t>
            </a:r>
            <a:r>
              <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CL</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のうち「口腔機能」「認知症」「</a:t>
            </a:r>
            <a:r>
              <a:rPr kumimoji="1" lang="ja-JP" altLang="en-US" sz="16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うつの</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状態」の</a:t>
            </a:r>
            <a:r>
              <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項目を除いたものを使用</a:t>
            </a:r>
            <a:endParaRPr kumimoji="1" lang="ja-JP" altLang="en-US" sz="1600" b="0"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0" name="フローチャート: 処理 9"/>
          <p:cNvSpPr/>
          <p:nvPr/>
        </p:nvSpPr>
        <p:spPr>
          <a:xfrm flipV="1">
            <a:off x="838200" y="1548901"/>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1132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5" name="表 4"/>
          <p:cNvGraphicFramePr>
            <a:graphicFrameLocks noGrp="1"/>
          </p:cNvGraphicFramePr>
          <p:nvPr>
            <p:extLst/>
          </p:nvPr>
        </p:nvGraphicFramePr>
        <p:xfrm>
          <a:off x="712439" y="2842529"/>
          <a:ext cx="8823447" cy="2604682"/>
        </p:xfrm>
        <a:graphic>
          <a:graphicData uri="http://schemas.openxmlformats.org/drawingml/2006/table">
            <a:tbl>
              <a:tblPr firstRow="1" bandRow="1">
                <a:tableStyleId>{5C22544A-7EE6-4342-B048-85BDC9FD1C3A}</a:tableStyleId>
              </a:tblPr>
              <a:tblGrid>
                <a:gridCol w="1939320">
                  <a:extLst>
                    <a:ext uri="{9D8B030D-6E8A-4147-A177-3AD203B41FA5}">
                      <a16:colId xmlns:a16="http://schemas.microsoft.com/office/drawing/2014/main" val="1211265150"/>
                    </a:ext>
                  </a:extLst>
                </a:gridCol>
                <a:gridCol w="2740680">
                  <a:extLst>
                    <a:ext uri="{9D8B030D-6E8A-4147-A177-3AD203B41FA5}">
                      <a16:colId xmlns:a16="http://schemas.microsoft.com/office/drawing/2014/main" val="3570688672"/>
                    </a:ext>
                  </a:extLst>
                </a:gridCol>
                <a:gridCol w="1057091">
                  <a:extLst>
                    <a:ext uri="{9D8B030D-6E8A-4147-A177-3AD203B41FA5}">
                      <a16:colId xmlns:a16="http://schemas.microsoft.com/office/drawing/2014/main" val="3605359825"/>
                    </a:ext>
                  </a:extLst>
                </a:gridCol>
                <a:gridCol w="3086356">
                  <a:extLst>
                    <a:ext uri="{9D8B030D-6E8A-4147-A177-3AD203B41FA5}">
                      <a16:colId xmlns:a16="http://schemas.microsoft.com/office/drawing/2014/main" val="1063092355"/>
                    </a:ext>
                  </a:extLst>
                </a:gridCol>
              </a:tblGrid>
              <a:tr h="400515">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対象者</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現行</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変更後</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989049">
                <a:tc>
                  <a:txBody>
                    <a:bodyPr/>
                    <a:lstStyle/>
                    <a:p>
                      <a:pPr algn="ct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事業対象者</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r>
                        <a:rPr kumimoji="1" lang="en-US" altLang="ja-JP" sz="1600" dirty="0" smtClean="0">
                          <a:latin typeface="Meiryo UI" panose="020B0604030504040204" pitchFamily="50" charset="-128"/>
                          <a:ea typeface="Meiryo UI" panose="020B0604030504040204" pitchFamily="50" charset="-128"/>
                        </a:rPr>
                        <a:t>384×3×10.9</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12,556</a:t>
                      </a:r>
                    </a:p>
                    <a:p>
                      <a:pPr algn="ctr"/>
                      <a:r>
                        <a:rPr kumimoji="1" lang="en-US" altLang="ja-JP" sz="1600" dirty="0" smtClean="0">
                          <a:latin typeface="Meiryo UI" panose="020B0604030504040204" pitchFamily="50" charset="-128"/>
                          <a:ea typeface="Meiryo UI" panose="020B0604030504040204" pitchFamily="50" charset="-128"/>
                        </a:rPr>
                        <a:t>225×10.9</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2,452</a:t>
                      </a:r>
                    </a:p>
                    <a:p>
                      <a:pPr algn="ctr"/>
                      <a:r>
                        <a:rPr kumimoji="1" lang="en-US" altLang="ja-JP" sz="1600" dirty="0" smtClean="0">
                          <a:latin typeface="Meiryo UI" panose="020B0604030504040204" pitchFamily="50" charset="-128"/>
                          <a:ea typeface="Meiryo UI" panose="020B0604030504040204" pitchFamily="50" charset="-128"/>
                        </a:rPr>
                        <a:t>12,556+2,452</a:t>
                      </a:r>
                      <a:r>
                        <a:rPr kumimoji="1" lang="ja-JP" altLang="en-US" sz="1600" dirty="0" smtClean="0">
                          <a:latin typeface="Meiryo UI" panose="020B0604030504040204" pitchFamily="50" charset="-128"/>
                          <a:ea typeface="Meiryo UI" panose="020B0604030504040204" pitchFamily="50" charset="-128"/>
                        </a:rPr>
                        <a:t>＝</a:t>
                      </a:r>
                      <a:r>
                        <a:rPr kumimoji="1" lang="en-US" altLang="ja-JP" sz="1600" u="sng" dirty="0" smtClean="0">
                          <a:latin typeface="Meiryo UI" panose="020B0604030504040204" pitchFamily="50" charset="-128"/>
                          <a:ea typeface="Meiryo UI" panose="020B0604030504040204" pitchFamily="50" charset="-128"/>
                        </a:rPr>
                        <a:t>15,008</a:t>
                      </a:r>
                    </a:p>
                  </a:txBody>
                  <a:tcPr anchor="ctr">
                    <a:solidFill>
                      <a:schemeClr val="accent6">
                        <a:lumMod val="40000"/>
                        <a:lumOff val="6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800" dirty="0" smtClean="0">
                          <a:solidFill>
                            <a:srgbClr val="FF0000"/>
                          </a:solidFill>
                          <a:latin typeface="Meiryo UI" panose="020B0604030504040204" pitchFamily="50" charset="-128"/>
                          <a:ea typeface="Meiryo UI" panose="020B0604030504040204" pitchFamily="50" charset="-128"/>
                        </a:rPr>
                        <a:t>1,920</a:t>
                      </a:r>
                      <a:r>
                        <a:rPr kumimoji="1" lang="en-US" altLang="ja-JP" sz="1800" dirty="0" smtClean="0">
                          <a:solidFill>
                            <a:schemeClr val="tx1"/>
                          </a:solidFill>
                          <a:latin typeface="Meiryo UI" panose="020B0604030504040204" pitchFamily="50" charset="-128"/>
                          <a:ea typeface="Meiryo UI" panose="020B0604030504040204" pitchFamily="50" charset="-128"/>
                        </a:rPr>
                        <a:t>×10.9</a:t>
                      </a:r>
                      <a:r>
                        <a:rPr kumimoji="1" lang="ja-JP" altLang="en-US" sz="1800" dirty="0" smtClean="0">
                          <a:solidFill>
                            <a:schemeClr val="tx1"/>
                          </a:solidFill>
                          <a:latin typeface="Meiryo UI" panose="020B0604030504040204" pitchFamily="50" charset="-128"/>
                          <a:ea typeface="Meiryo UI" panose="020B0604030504040204" pitchFamily="50" charset="-128"/>
                        </a:rPr>
                        <a:t>＝</a:t>
                      </a:r>
                      <a:r>
                        <a:rPr kumimoji="1" lang="en-US" altLang="ja-JP" sz="1800" dirty="0" smtClean="0">
                          <a:solidFill>
                            <a:schemeClr val="tx1"/>
                          </a:solidFill>
                          <a:latin typeface="Meiryo UI" panose="020B0604030504040204" pitchFamily="50" charset="-128"/>
                          <a:ea typeface="Meiryo UI" panose="020B0604030504040204" pitchFamily="50" charset="-128"/>
                        </a:rPr>
                        <a:t>20,928</a:t>
                      </a:r>
                    </a:p>
                    <a:p>
                      <a:pPr algn="ctr"/>
                      <a:r>
                        <a:rPr kumimoji="1" lang="en-US" altLang="ja-JP" sz="1800" dirty="0" smtClean="0">
                          <a:solidFill>
                            <a:schemeClr val="tx1"/>
                          </a:solidFill>
                          <a:latin typeface="Meiryo UI" panose="020B0604030504040204" pitchFamily="50" charset="-128"/>
                          <a:ea typeface="Meiryo UI" panose="020B0604030504040204" pitchFamily="50" charset="-128"/>
                        </a:rPr>
                        <a:t>338×10.9</a:t>
                      </a:r>
                      <a:r>
                        <a:rPr kumimoji="1" lang="ja-JP" altLang="en-US" sz="1800" dirty="0" smtClean="0">
                          <a:solidFill>
                            <a:schemeClr val="tx1"/>
                          </a:solidFill>
                          <a:latin typeface="Meiryo UI" panose="020B0604030504040204" pitchFamily="50" charset="-128"/>
                          <a:ea typeface="Meiryo UI" panose="020B0604030504040204" pitchFamily="50" charset="-128"/>
                        </a:rPr>
                        <a:t>＝</a:t>
                      </a:r>
                      <a:r>
                        <a:rPr kumimoji="1" lang="en-US" altLang="ja-JP" sz="1800" dirty="0" smtClean="0">
                          <a:solidFill>
                            <a:schemeClr val="tx1"/>
                          </a:solidFill>
                          <a:latin typeface="Meiryo UI" panose="020B0604030504040204" pitchFamily="50" charset="-128"/>
                          <a:ea typeface="Meiryo UI" panose="020B0604030504040204" pitchFamily="50" charset="-128"/>
                        </a:rPr>
                        <a:t>3,684</a:t>
                      </a:r>
                    </a:p>
                    <a:p>
                      <a:pPr algn="ctr"/>
                      <a:r>
                        <a:rPr kumimoji="1" lang="en-US" altLang="ja-JP" sz="1800" dirty="0" smtClean="0">
                          <a:solidFill>
                            <a:schemeClr val="tx1"/>
                          </a:solidFill>
                          <a:latin typeface="Meiryo UI" panose="020B0604030504040204" pitchFamily="50" charset="-128"/>
                          <a:ea typeface="Meiryo UI" panose="020B0604030504040204" pitchFamily="50" charset="-128"/>
                        </a:rPr>
                        <a:t>20,928+3,684</a:t>
                      </a:r>
                      <a:r>
                        <a:rPr kumimoji="1" lang="ja-JP" altLang="en-US" sz="1800" dirty="0" smtClean="0">
                          <a:solidFill>
                            <a:schemeClr val="tx1"/>
                          </a:solidFill>
                          <a:latin typeface="Meiryo UI" panose="020B0604030504040204" pitchFamily="50" charset="-128"/>
                          <a:ea typeface="Meiryo UI" panose="020B0604030504040204" pitchFamily="50" charset="-128"/>
                        </a:rPr>
                        <a:t>＝</a:t>
                      </a:r>
                      <a:r>
                        <a:rPr kumimoji="1" lang="en-US" altLang="ja-JP" sz="1800" u="sng" dirty="0" smtClean="0">
                          <a:solidFill>
                            <a:srgbClr val="FF0000"/>
                          </a:solidFill>
                          <a:latin typeface="Meiryo UI" panose="020B0604030504040204" pitchFamily="50" charset="-128"/>
                          <a:ea typeface="Meiryo UI" panose="020B0604030504040204" pitchFamily="50" charset="-128"/>
                        </a:rPr>
                        <a:t>24,612</a:t>
                      </a:r>
                      <a:endParaRPr kumimoji="1" lang="ja-JP" altLang="en-US" sz="1600" u="sng" dirty="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r h="1215118">
                <a:tc>
                  <a:txBody>
                    <a:bodyPr/>
                    <a:lstStyle/>
                    <a:p>
                      <a:pPr algn="ct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事業対象者</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algn="ctr"/>
                      <a:r>
                        <a:rPr kumimoji="1" lang="en-US" altLang="ja-JP" sz="1600" dirty="0" smtClean="0">
                          <a:latin typeface="Meiryo UI" panose="020B0604030504040204" pitchFamily="50" charset="-128"/>
                          <a:ea typeface="Meiryo UI" panose="020B0604030504040204" pitchFamily="50" charset="-128"/>
                        </a:rPr>
                        <a:t>395×6×10.9</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25,833</a:t>
                      </a:r>
                    </a:p>
                    <a:p>
                      <a:pPr algn="ctr"/>
                      <a:r>
                        <a:rPr kumimoji="1" lang="en-US" altLang="ja-JP" sz="1600" dirty="0" smtClean="0">
                          <a:latin typeface="Meiryo UI" panose="020B0604030504040204" pitchFamily="50" charset="-128"/>
                          <a:ea typeface="Meiryo UI" panose="020B0604030504040204" pitchFamily="50" charset="-128"/>
                        </a:rPr>
                        <a:t>225×10.9</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2,452</a:t>
                      </a:r>
                    </a:p>
                    <a:p>
                      <a:pPr algn="ctr"/>
                      <a:r>
                        <a:rPr kumimoji="1" lang="en-US" altLang="ja-JP" sz="1600" dirty="0" smtClean="0">
                          <a:latin typeface="Meiryo UI" panose="020B0604030504040204" pitchFamily="50" charset="-128"/>
                          <a:ea typeface="Meiryo UI" panose="020B0604030504040204" pitchFamily="50" charset="-128"/>
                        </a:rPr>
                        <a:t>25,833</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2,452</a:t>
                      </a:r>
                      <a:r>
                        <a:rPr kumimoji="1" lang="ja-JP" altLang="en-US" sz="1600" dirty="0" smtClean="0">
                          <a:latin typeface="Meiryo UI" panose="020B0604030504040204" pitchFamily="50" charset="-128"/>
                          <a:ea typeface="Meiryo UI" panose="020B0604030504040204" pitchFamily="50" charset="-128"/>
                        </a:rPr>
                        <a:t>＝</a:t>
                      </a:r>
                      <a:r>
                        <a:rPr kumimoji="1" lang="en-US" altLang="ja-JP" sz="1600" u="sng" dirty="0" smtClean="0">
                          <a:latin typeface="Meiryo UI" panose="020B0604030504040204" pitchFamily="50" charset="-128"/>
                          <a:ea typeface="Meiryo UI" panose="020B0604030504040204" pitchFamily="50" charset="-128"/>
                        </a:rPr>
                        <a:t>28,285</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rgbClr val="FF0000"/>
                          </a:solidFill>
                          <a:latin typeface="Meiryo UI" panose="020B0604030504040204" pitchFamily="50" charset="-128"/>
                          <a:ea typeface="Meiryo UI" panose="020B0604030504040204" pitchFamily="50" charset="-128"/>
                        </a:rPr>
                        <a:t>3,555</a:t>
                      </a:r>
                      <a:r>
                        <a:rPr kumimoji="1" lang="en-US" altLang="ja-JP" sz="1800" dirty="0" smtClean="0">
                          <a:solidFill>
                            <a:schemeClr val="tx1"/>
                          </a:solidFill>
                          <a:latin typeface="Meiryo UI" panose="020B0604030504040204" pitchFamily="50" charset="-128"/>
                          <a:ea typeface="Meiryo UI" panose="020B0604030504040204" pitchFamily="50" charset="-128"/>
                        </a:rPr>
                        <a:t>×10.9</a:t>
                      </a:r>
                      <a:r>
                        <a:rPr kumimoji="1" lang="ja-JP" altLang="en-US" sz="1800" dirty="0" smtClean="0">
                          <a:solidFill>
                            <a:schemeClr val="tx1"/>
                          </a:solidFill>
                          <a:latin typeface="Meiryo UI" panose="020B0604030504040204" pitchFamily="50" charset="-128"/>
                          <a:ea typeface="Meiryo UI" panose="020B0604030504040204" pitchFamily="50" charset="-128"/>
                        </a:rPr>
                        <a:t>＝</a:t>
                      </a:r>
                      <a:r>
                        <a:rPr kumimoji="1" lang="en-US" altLang="ja-JP" sz="1800" dirty="0" smtClean="0">
                          <a:solidFill>
                            <a:schemeClr val="tx1"/>
                          </a:solidFill>
                          <a:latin typeface="Meiryo UI" panose="020B0604030504040204" pitchFamily="50" charset="-128"/>
                          <a:ea typeface="Meiryo UI" panose="020B0604030504040204" pitchFamily="50" charset="-128"/>
                        </a:rPr>
                        <a:t>38,749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eiryo UI" panose="020B0604030504040204" pitchFamily="50" charset="-128"/>
                          <a:ea typeface="Meiryo UI" panose="020B0604030504040204" pitchFamily="50" charset="-128"/>
                        </a:rPr>
                        <a:t>338×10.9</a:t>
                      </a:r>
                      <a:r>
                        <a:rPr kumimoji="1" lang="ja-JP" altLang="en-US" sz="1800" dirty="0" smtClean="0">
                          <a:solidFill>
                            <a:schemeClr val="tx1"/>
                          </a:solidFill>
                          <a:latin typeface="Meiryo UI" panose="020B0604030504040204" pitchFamily="50" charset="-128"/>
                          <a:ea typeface="Meiryo UI" panose="020B0604030504040204" pitchFamily="50" charset="-128"/>
                        </a:rPr>
                        <a:t>＝</a:t>
                      </a:r>
                      <a:r>
                        <a:rPr kumimoji="1" lang="en-US" altLang="ja-JP" sz="1800" dirty="0" smtClean="0">
                          <a:solidFill>
                            <a:schemeClr val="tx1"/>
                          </a:solidFill>
                          <a:latin typeface="Meiryo UI" panose="020B0604030504040204" pitchFamily="50" charset="-128"/>
                          <a:ea typeface="Meiryo UI" panose="020B0604030504040204" pitchFamily="50" charset="-128"/>
                        </a:rPr>
                        <a:t>3,684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eiryo UI" panose="020B0604030504040204" pitchFamily="50" charset="-128"/>
                          <a:ea typeface="Meiryo UI" panose="020B0604030504040204" pitchFamily="50" charset="-128"/>
                        </a:rPr>
                        <a:t>38,749+3684</a:t>
                      </a:r>
                      <a:r>
                        <a:rPr kumimoji="1" lang="ja-JP" altLang="en-US" sz="1800" dirty="0" smtClean="0">
                          <a:solidFill>
                            <a:schemeClr val="tx1"/>
                          </a:solidFill>
                          <a:latin typeface="Meiryo UI" panose="020B0604030504040204" pitchFamily="50" charset="-128"/>
                          <a:ea typeface="Meiryo UI" panose="020B0604030504040204" pitchFamily="50" charset="-128"/>
                        </a:rPr>
                        <a:t>＝</a:t>
                      </a:r>
                      <a:r>
                        <a:rPr kumimoji="1" lang="en-US" altLang="ja-JP" sz="1800" u="sng" dirty="0" smtClean="0">
                          <a:solidFill>
                            <a:srgbClr val="FF0000"/>
                          </a:solidFill>
                          <a:latin typeface="Meiryo UI" panose="020B0604030504040204" pitchFamily="50" charset="-128"/>
                          <a:ea typeface="Meiryo UI" panose="020B0604030504040204" pitchFamily="50" charset="-128"/>
                        </a:rPr>
                        <a:t>42,433</a:t>
                      </a:r>
                      <a:endParaRPr kumimoji="1" lang="ja-JP" altLang="en-US" sz="1600" u="sng" dirty="0" smtClean="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8666276"/>
                  </a:ext>
                </a:extLst>
              </a:tr>
            </a:tbl>
          </a:graphicData>
        </a:graphic>
      </p:graphicFrame>
      <p:sp>
        <p:nvSpPr>
          <p:cNvPr id="6" name="右矢印 5"/>
          <p:cNvSpPr/>
          <p:nvPr/>
        </p:nvSpPr>
        <p:spPr>
          <a:xfrm>
            <a:off x="5554367" y="3375129"/>
            <a:ext cx="785488" cy="695221"/>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正方形/長方形 6"/>
          <p:cNvSpPr/>
          <p:nvPr/>
        </p:nvSpPr>
        <p:spPr>
          <a:xfrm>
            <a:off x="712440" y="1257883"/>
            <a:ext cx="8966122" cy="641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要支援１の利用者</a:t>
            </a:r>
            <a:r>
              <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回、要支援</a:t>
            </a:r>
            <a:r>
              <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の利用者</a:t>
            </a:r>
            <a:r>
              <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回の時との金額の比較</a:t>
            </a:r>
            <a:endPar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角丸四角形吹き出し 7"/>
          <p:cNvSpPr/>
          <p:nvPr/>
        </p:nvSpPr>
        <p:spPr>
          <a:xfrm>
            <a:off x="9379132" y="3349113"/>
            <a:ext cx="2384269" cy="457025"/>
          </a:xfrm>
          <a:prstGeom prst="wedgeRoundRectCallout">
            <a:avLst>
              <a:gd name="adj1" fmla="val -56445"/>
              <a:gd name="adj2" fmla="val -11814"/>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9,604</a:t>
            </a:r>
            <a:r>
              <a:rPr kumimoji="1" lang="ja-JP" altLang="en-US"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円</a:t>
            </a:r>
            <a:r>
              <a:rPr kumimoji="1" lang="en-US" altLang="ja-JP"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up</a:t>
            </a:r>
            <a:r>
              <a:rPr kumimoji="1" lang="ja-JP" altLang="en-US"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a:t>
            </a:r>
            <a:endParaRPr kumimoji="1" lang="ja-JP" altLang="en-US" sz="1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9" name="角丸四角形吹き出し 8"/>
          <p:cNvSpPr/>
          <p:nvPr/>
        </p:nvSpPr>
        <p:spPr>
          <a:xfrm>
            <a:off x="9379132" y="4395706"/>
            <a:ext cx="2384269" cy="457025"/>
          </a:xfrm>
          <a:prstGeom prst="wedgeRoundRectCallout">
            <a:avLst>
              <a:gd name="adj1" fmla="val -56445"/>
              <a:gd name="adj2" fmla="val -11814"/>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14,148</a:t>
            </a:r>
            <a:r>
              <a:rPr kumimoji="1" lang="ja-JP" altLang="en-US"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円</a:t>
            </a:r>
            <a:r>
              <a:rPr kumimoji="1" lang="en-US" altLang="ja-JP"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up</a:t>
            </a:r>
            <a:r>
              <a:rPr kumimoji="1" lang="ja-JP" altLang="en-US"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a:t>
            </a:r>
            <a:endParaRPr kumimoji="1" lang="ja-JP" altLang="en-US" sz="1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575889" y="345086"/>
            <a:ext cx="11616111"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としまリハビリ通所サービス（</a:t>
            </a:r>
            <a:r>
              <a:rPr kumimoji="1" lang="en-US" altLang="ja-JP"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A</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８）の現状との比較</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1" name="フローチャート: 処理 10"/>
          <p:cNvSpPr/>
          <p:nvPr/>
        </p:nvSpPr>
        <p:spPr>
          <a:xfrm flipV="1">
            <a:off x="648249" y="1123008"/>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941480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6432138" y="3531547"/>
            <a:ext cx="5703256" cy="1991430"/>
          </a:xfrm>
          <a:prstGeom prst="roundRect">
            <a:avLst>
              <a:gd name="adj" fmla="val 1133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角丸四角形 17"/>
          <p:cNvSpPr/>
          <p:nvPr/>
        </p:nvSpPr>
        <p:spPr>
          <a:xfrm>
            <a:off x="543346" y="3578116"/>
            <a:ext cx="5725739" cy="2233056"/>
          </a:xfrm>
          <a:prstGeom prst="roundRect">
            <a:avLst>
              <a:gd name="adj" fmla="val 11335"/>
            </a:avLst>
          </a:prstGeom>
          <a:solidFill>
            <a:srgbClr val="F1F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正方形/長方形 3"/>
          <p:cNvSpPr/>
          <p:nvPr/>
        </p:nvSpPr>
        <p:spPr>
          <a:xfrm>
            <a:off x="519283" y="272193"/>
            <a:ext cx="11616111"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国相当基準　</a:t>
            </a:r>
            <a:r>
              <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介護</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予防通所事業</a:t>
            </a:r>
            <a:r>
              <a:rPr kumimoji="1" lang="en-US" altLang="ja-JP"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(A6)</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の変更点</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 name="フローチャート: 処理 4"/>
          <p:cNvSpPr/>
          <p:nvPr/>
        </p:nvSpPr>
        <p:spPr>
          <a:xfrm flipV="1">
            <a:off x="431402" y="978115"/>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2" name="表 1"/>
          <p:cNvGraphicFramePr>
            <a:graphicFrameLocks noGrp="1"/>
          </p:cNvGraphicFramePr>
          <p:nvPr>
            <p:extLst/>
          </p:nvPr>
        </p:nvGraphicFramePr>
        <p:xfrm>
          <a:off x="712440" y="1839841"/>
          <a:ext cx="8257091" cy="1512000"/>
        </p:xfrm>
        <a:graphic>
          <a:graphicData uri="http://schemas.openxmlformats.org/drawingml/2006/table">
            <a:tbl>
              <a:tblPr firstRow="1" bandRow="1">
                <a:tableStyleId>{5C22544A-7EE6-4342-B048-85BDC9FD1C3A}</a:tableStyleId>
              </a:tblPr>
              <a:tblGrid>
                <a:gridCol w="2160000">
                  <a:extLst>
                    <a:ext uri="{9D8B030D-6E8A-4147-A177-3AD203B41FA5}">
                      <a16:colId xmlns:a16="http://schemas.microsoft.com/office/drawing/2014/main" val="1211265150"/>
                    </a:ext>
                  </a:extLst>
                </a:gridCol>
                <a:gridCol w="2520000">
                  <a:extLst>
                    <a:ext uri="{9D8B030D-6E8A-4147-A177-3AD203B41FA5}">
                      <a16:colId xmlns:a16="http://schemas.microsoft.com/office/drawing/2014/main" val="3570688672"/>
                    </a:ext>
                  </a:extLst>
                </a:gridCol>
                <a:gridCol w="1057091">
                  <a:extLst>
                    <a:ext uri="{9D8B030D-6E8A-4147-A177-3AD203B41FA5}">
                      <a16:colId xmlns:a16="http://schemas.microsoft.com/office/drawing/2014/main" val="3605359825"/>
                    </a:ext>
                  </a:extLst>
                </a:gridCol>
                <a:gridCol w="2520000">
                  <a:extLst>
                    <a:ext uri="{9D8B030D-6E8A-4147-A177-3AD203B41FA5}">
                      <a16:colId xmlns:a16="http://schemas.microsoft.com/office/drawing/2014/main" val="1063092355"/>
                    </a:ext>
                  </a:extLst>
                </a:gridCol>
              </a:tblGrid>
              <a:tr h="432000">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対象者</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現行</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変更後</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540000">
                <a:tc>
                  <a:txBody>
                    <a:bodyPr/>
                    <a:lstStyle/>
                    <a:p>
                      <a:pPr algn="ct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1</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r>
                        <a:rPr kumimoji="1" lang="en-US" altLang="ja-JP" sz="1600" dirty="0" smtClean="0">
                          <a:latin typeface="Meiryo UI" panose="020B0604030504040204" pitchFamily="50" charset="-128"/>
                          <a:ea typeface="Meiryo UI" panose="020B0604030504040204" pitchFamily="50" charset="-128"/>
                        </a:rPr>
                        <a:t>384</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回あたり）</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800" dirty="0" smtClean="0">
                          <a:solidFill>
                            <a:srgbClr val="FF0000"/>
                          </a:solidFill>
                          <a:latin typeface="Meiryo UI" panose="020B0604030504040204" pitchFamily="50" charset="-128"/>
                          <a:ea typeface="Meiryo UI" panose="020B0604030504040204" pitchFamily="50" charset="-128"/>
                        </a:rPr>
                        <a:t>1,672</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u="sng" dirty="0" smtClean="0">
                          <a:solidFill>
                            <a:srgbClr val="FF0000"/>
                          </a:solidFill>
                          <a:latin typeface="Meiryo UI" panose="020B0604030504040204" pitchFamily="50" charset="-128"/>
                          <a:ea typeface="Meiryo UI" panose="020B0604030504040204" pitchFamily="50" charset="-128"/>
                        </a:rPr>
                        <a:t>1</a:t>
                      </a:r>
                      <a:r>
                        <a:rPr kumimoji="1" lang="ja-JP" altLang="en-US" sz="1600" u="sng" dirty="0" smtClean="0">
                          <a:solidFill>
                            <a:srgbClr val="FF0000"/>
                          </a:solidFill>
                          <a:latin typeface="Meiryo UI" panose="020B0604030504040204" pitchFamily="50" charset="-128"/>
                          <a:ea typeface="Meiryo UI" panose="020B0604030504040204" pitchFamily="50" charset="-128"/>
                        </a:rPr>
                        <a:t>月あたり</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r h="540000">
                <a:tc>
                  <a:txBody>
                    <a:bodyPr/>
                    <a:lstStyle/>
                    <a:p>
                      <a:pPr algn="ct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2</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algn="ctr"/>
                      <a:r>
                        <a:rPr kumimoji="1" lang="en-US" altLang="ja-JP" sz="1600" dirty="0" smtClean="0">
                          <a:latin typeface="Meiryo UI" panose="020B0604030504040204" pitchFamily="50" charset="-128"/>
                          <a:ea typeface="Meiryo UI" panose="020B0604030504040204" pitchFamily="50" charset="-128"/>
                        </a:rPr>
                        <a:t>395</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回あたり）</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rgbClr val="FF0000"/>
                          </a:solidFill>
                          <a:latin typeface="Meiryo UI" panose="020B0604030504040204" pitchFamily="50" charset="-128"/>
                          <a:ea typeface="Meiryo UI" panose="020B0604030504040204" pitchFamily="50" charset="-128"/>
                        </a:rPr>
                        <a:t>3,428</a:t>
                      </a:r>
                      <a:r>
                        <a:rPr kumimoji="1" lang="ja-JP" altLang="en-US" sz="1600" dirty="0" smtClean="0">
                          <a:latin typeface="Meiryo UI" panose="020B0604030504040204" pitchFamily="50" charset="-128"/>
                          <a:ea typeface="Meiryo UI" panose="020B0604030504040204" pitchFamily="50" charset="-128"/>
                        </a:rPr>
                        <a:t>単位（</a:t>
                      </a:r>
                      <a:r>
                        <a:rPr kumimoji="1" lang="en-US" altLang="ja-JP" sz="1600" u="sng" dirty="0" smtClean="0">
                          <a:solidFill>
                            <a:srgbClr val="FF0000"/>
                          </a:solidFill>
                          <a:latin typeface="Meiryo UI" panose="020B0604030504040204" pitchFamily="50" charset="-128"/>
                          <a:ea typeface="Meiryo UI" panose="020B0604030504040204" pitchFamily="50" charset="-128"/>
                        </a:rPr>
                        <a:t>1</a:t>
                      </a:r>
                      <a:r>
                        <a:rPr kumimoji="1" lang="ja-JP" altLang="en-US" sz="1600" u="sng" dirty="0" smtClean="0">
                          <a:solidFill>
                            <a:srgbClr val="FF0000"/>
                          </a:solidFill>
                          <a:latin typeface="Meiryo UI" panose="020B0604030504040204" pitchFamily="50" charset="-128"/>
                          <a:ea typeface="Meiryo UI" panose="020B0604030504040204" pitchFamily="50" charset="-128"/>
                        </a:rPr>
                        <a:t>月あたり</a:t>
                      </a:r>
                      <a:r>
                        <a:rPr kumimoji="1" lang="ja-JP" altLang="en-US" sz="160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068666276"/>
                  </a:ext>
                </a:extLst>
              </a:tr>
            </a:tbl>
          </a:graphicData>
        </a:graphic>
      </p:graphicFrame>
      <p:sp>
        <p:nvSpPr>
          <p:cNvPr id="3" name="角丸四角形吹き出し 2"/>
          <p:cNvSpPr/>
          <p:nvPr/>
        </p:nvSpPr>
        <p:spPr>
          <a:xfrm>
            <a:off x="9222508" y="1459259"/>
            <a:ext cx="2835070" cy="1984425"/>
          </a:xfrm>
          <a:prstGeom prst="wedgeRoundRectCallout">
            <a:avLst>
              <a:gd name="adj1" fmla="val -57003"/>
              <a:gd name="adj2" fmla="val 26714"/>
              <a:gd name="adj3" fmla="val 1666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その対象者に対して</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月に</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度入浴の提供回数が</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要支援</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回以上提供した場合</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要支援</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回以上提供した場合</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月額報酬での算定を可とします</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（単位数は国基準）</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p:cNvSpPr/>
          <p:nvPr/>
        </p:nvSpPr>
        <p:spPr>
          <a:xfrm>
            <a:off x="431402" y="959970"/>
            <a:ext cx="9051531" cy="790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入浴サービスを提供</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した</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場合で、入浴の提供回数が要支援</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回以上、要支援</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回以上の場合</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sng"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月額報酬</a:t>
            </a:r>
            <a:r>
              <a:rPr kumimoji="1" lang="ja-JP" altLang="en-US"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での算定を可</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とする。（月の途中で開始・終了する場合、回数報酬で算定して下さい）</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7"/>
          <p:cNvSpPr/>
          <p:nvPr/>
        </p:nvSpPr>
        <p:spPr>
          <a:xfrm>
            <a:off x="563839" y="3594092"/>
            <a:ext cx="5969726" cy="25521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＜課題＞</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お風呂がない、あっても使えない状態の要支援者・事業対象者が</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割</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銭湯の減少　</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ヶ所（</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2012</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 </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15</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ヶ所（</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2022</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年）により、</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近くの銭湯に通えなくなった高齢者がいる</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入浴環境としてのデイサービス</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は</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要介護者が優先</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回数</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算定のため利用者が休むと事業所の収入減となる</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正方形/長方形 8"/>
          <p:cNvSpPr/>
          <p:nvPr/>
        </p:nvSpPr>
        <p:spPr>
          <a:xfrm>
            <a:off x="6554058" y="3563530"/>
            <a:ext cx="5581336" cy="2171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＜狙い＞</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一定回数以上利用した方</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月額報酬にすることより事業者の安定した収入の</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担保</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し要支援者</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事業対象者の受入れを増やす</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事業者ヒアリングで月額報酬への要望あり</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新しく入浴サービス</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(A8</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など</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を構築したり、加算を作ったりするよりも</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シンプルで事務負担が少ない</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右矢印 9"/>
          <p:cNvSpPr/>
          <p:nvPr/>
        </p:nvSpPr>
        <p:spPr>
          <a:xfrm>
            <a:off x="5528241" y="2395415"/>
            <a:ext cx="785488" cy="695221"/>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6456289" y="2283874"/>
            <a:ext cx="2513242" cy="1098422"/>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6566440" y="5734666"/>
            <a:ext cx="4806181" cy="98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包括から利用者（プラン作成で関わりのある方</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）へのアンケート結果</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単価が高いため経営判断により優先されると事業者へのヒアリング結果</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（要介護</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567</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　</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時間以上</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時間未満の場合） </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p:cNvSpPr/>
          <p:nvPr/>
        </p:nvSpPr>
        <p:spPr>
          <a:xfrm>
            <a:off x="431402" y="-79166"/>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令和</a:t>
            </a:r>
            <a:r>
              <a:rPr kumimoji="1" lang="en-US" altLang="ja-JP"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6</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年</a:t>
            </a:r>
            <a:r>
              <a:rPr kumimoji="1" lang="en-US" altLang="ja-JP"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4</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月～</a:t>
            </a: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60998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5" name="表 4"/>
          <p:cNvGraphicFramePr>
            <a:graphicFrameLocks noGrp="1"/>
          </p:cNvGraphicFramePr>
          <p:nvPr>
            <p:extLst/>
          </p:nvPr>
        </p:nvGraphicFramePr>
        <p:xfrm>
          <a:off x="712440" y="2792147"/>
          <a:ext cx="8257091" cy="2589751"/>
        </p:xfrm>
        <a:graphic>
          <a:graphicData uri="http://schemas.openxmlformats.org/drawingml/2006/table">
            <a:tbl>
              <a:tblPr firstRow="1" bandRow="1">
                <a:tableStyleId>{5C22544A-7EE6-4342-B048-85BDC9FD1C3A}</a:tableStyleId>
              </a:tblPr>
              <a:tblGrid>
                <a:gridCol w="2160000">
                  <a:extLst>
                    <a:ext uri="{9D8B030D-6E8A-4147-A177-3AD203B41FA5}">
                      <a16:colId xmlns:a16="http://schemas.microsoft.com/office/drawing/2014/main" val="1211265150"/>
                    </a:ext>
                  </a:extLst>
                </a:gridCol>
                <a:gridCol w="2520000">
                  <a:extLst>
                    <a:ext uri="{9D8B030D-6E8A-4147-A177-3AD203B41FA5}">
                      <a16:colId xmlns:a16="http://schemas.microsoft.com/office/drawing/2014/main" val="3570688672"/>
                    </a:ext>
                  </a:extLst>
                </a:gridCol>
                <a:gridCol w="1057091">
                  <a:extLst>
                    <a:ext uri="{9D8B030D-6E8A-4147-A177-3AD203B41FA5}">
                      <a16:colId xmlns:a16="http://schemas.microsoft.com/office/drawing/2014/main" val="3605359825"/>
                    </a:ext>
                  </a:extLst>
                </a:gridCol>
                <a:gridCol w="2520000">
                  <a:extLst>
                    <a:ext uri="{9D8B030D-6E8A-4147-A177-3AD203B41FA5}">
                      <a16:colId xmlns:a16="http://schemas.microsoft.com/office/drawing/2014/main" val="1063092355"/>
                    </a:ext>
                  </a:extLst>
                </a:gridCol>
              </a:tblGrid>
              <a:tr h="677551">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対象者</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現行</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solidFill>
                      <a:schemeClr val="accent6">
                        <a:lumMod val="60000"/>
                        <a:lumOff val="40000"/>
                      </a:schemeClr>
                    </a:solidFill>
                  </a:tcPr>
                </a:tc>
                <a:tc>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600" dirty="0" smtClean="0">
                          <a:latin typeface="Meiryo UI" panose="020B0604030504040204" pitchFamily="50" charset="-128"/>
                          <a:ea typeface="Meiryo UI" panose="020B0604030504040204" pitchFamily="50" charset="-128"/>
                        </a:rPr>
                        <a:t>変更後</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956100">
                <a:tc>
                  <a:txBody>
                    <a:bodyPr/>
                    <a:lstStyle/>
                    <a:p>
                      <a:pPr algn="ct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1</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r>
                        <a:rPr kumimoji="1" lang="en-US" altLang="ja-JP" sz="1600" dirty="0" smtClean="0">
                          <a:latin typeface="Meiryo UI" panose="020B0604030504040204" pitchFamily="50" charset="-128"/>
                          <a:ea typeface="Meiryo UI" panose="020B0604030504040204" pitchFamily="50" charset="-128"/>
                        </a:rPr>
                        <a:t>384×</a:t>
                      </a:r>
                      <a:r>
                        <a:rPr kumimoji="1" lang="ja-JP" altLang="en-US" sz="1600" dirty="0" smtClean="0">
                          <a:latin typeface="Meiryo UI" panose="020B0604030504040204" pitchFamily="50" charset="-128"/>
                          <a:ea typeface="Meiryo UI" panose="020B0604030504040204" pitchFamily="50" charset="-128"/>
                        </a:rPr>
                        <a:t>３回</a:t>
                      </a:r>
                      <a:r>
                        <a:rPr kumimoji="1" lang="en-US" altLang="ja-JP" sz="1600" dirty="0" smtClean="0">
                          <a:latin typeface="Meiryo UI" panose="020B0604030504040204" pitchFamily="50" charset="-128"/>
                          <a:ea typeface="Meiryo UI" panose="020B0604030504040204" pitchFamily="50" charset="-128"/>
                        </a:rPr>
                        <a:t>×10.9</a:t>
                      </a:r>
                      <a:r>
                        <a:rPr kumimoji="1" lang="ja-JP" altLang="en-US" sz="1600" dirty="0" smtClean="0">
                          <a:latin typeface="Meiryo UI" panose="020B0604030504040204" pitchFamily="50" charset="-128"/>
                          <a:ea typeface="Meiryo UI" panose="020B0604030504040204" pitchFamily="50" charset="-128"/>
                        </a:rPr>
                        <a:t>＝</a:t>
                      </a:r>
                      <a:r>
                        <a:rPr kumimoji="1" lang="en-US" altLang="ja-JP" sz="1600" u="sng" dirty="0" smtClean="0">
                          <a:latin typeface="Meiryo UI" panose="020B0604030504040204" pitchFamily="50" charset="-128"/>
                          <a:ea typeface="Meiryo UI" panose="020B0604030504040204" pitchFamily="50" charset="-128"/>
                        </a:rPr>
                        <a:t>12,556</a:t>
                      </a:r>
                      <a:r>
                        <a:rPr kumimoji="1" lang="ja-JP" altLang="en-US" sz="1600" u="sng" dirty="0" smtClean="0">
                          <a:latin typeface="Meiryo UI" panose="020B0604030504040204" pitchFamily="50" charset="-128"/>
                          <a:ea typeface="Meiryo UI" panose="020B0604030504040204" pitchFamily="50" charset="-128"/>
                        </a:rPr>
                        <a:t>円</a:t>
                      </a:r>
                      <a:endParaRPr kumimoji="1" lang="ja-JP" altLang="en-US" sz="1600" u="sng" dirty="0">
                        <a:latin typeface="Meiryo UI" panose="020B0604030504040204" pitchFamily="50" charset="-128"/>
                        <a:ea typeface="Meiryo UI" panose="020B0604030504040204" pitchFamily="50" charset="-128"/>
                      </a:endParaRPr>
                    </a:p>
                  </a:txBody>
                  <a:tcPr anchor="ctr">
                    <a:solidFill>
                      <a:schemeClr val="accent6">
                        <a:lumMod val="40000"/>
                        <a:lumOff val="60000"/>
                      </a:schemeClr>
                    </a:solidFill>
                  </a:tcPr>
                </a:tc>
                <a:tc>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800" dirty="0" smtClean="0">
                          <a:solidFill>
                            <a:srgbClr val="FF0000"/>
                          </a:solidFill>
                          <a:latin typeface="Meiryo UI" panose="020B0604030504040204" pitchFamily="50" charset="-128"/>
                          <a:ea typeface="Meiryo UI" panose="020B0604030504040204" pitchFamily="50" charset="-128"/>
                        </a:rPr>
                        <a:t>1,672</a:t>
                      </a:r>
                      <a:r>
                        <a:rPr kumimoji="1" lang="en-US" altLang="ja-JP" sz="1600" dirty="0" smtClean="0">
                          <a:solidFill>
                            <a:schemeClr val="dk1"/>
                          </a:solidFill>
                          <a:latin typeface="Meiryo UI" panose="020B0604030504040204" pitchFamily="50" charset="-128"/>
                          <a:ea typeface="Meiryo UI" panose="020B0604030504040204" pitchFamily="50" charset="-128"/>
                        </a:rPr>
                        <a:t>×10.9</a:t>
                      </a:r>
                      <a:r>
                        <a:rPr kumimoji="1" lang="ja-JP" altLang="en-US" sz="1600" dirty="0" smtClean="0">
                          <a:solidFill>
                            <a:schemeClr val="dk1"/>
                          </a:solidFill>
                          <a:latin typeface="Meiryo UI" panose="020B0604030504040204" pitchFamily="50" charset="-128"/>
                          <a:ea typeface="Meiryo UI" panose="020B0604030504040204" pitchFamily="50" charset="-128"/>
                        </a:rPr>
                        <a:t>＝</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algn="ctr"/>
                      <a:r>
                        <a:rPr kumimoji="1" lang="en-US" altLang="ja-JP" sz="1600" u="sng" dirty="0" smtClean="0">
                          <a:solidFill>
                            <a:schemeClr val="dk1"/>
                          </a:solidFill>
                          <a:latin typeface="Meiryo UI" panose="020B0604030504040204" pitchFamily="50" charset="-128"/>
                          <a:ea typeface="Meiryo UI" panose="020B0604030504040204" pitchFamily="50" charset="-128"/>
                        </a:rPr>
                        <a:t>18,224</a:t>
                      </a:r>
                      <a:r>
                        <a:rPr kumimoji="1" lang="ja-JP" altLang="en-US" sz="1600" u="sng" dirty="0" smtClean="0">
                          <a:solidFill>
                            <a:schemeClr val="dk1"/>
                          </a:solidFill>
                          <a:latin typeface="Meiryo UI" panose="020B0604030504040204" pitchFamily="50" charset="-128"/>
                          <a:ea typeface="Meiryo UI" panose="020B0604030504040204" pitchFamily="50" charset="-128"/>
                        </a:rPr>
                        <a:t>円</a:t>
                      </a:r>
                      <a:endParaRPr kumimoji="1" lang="ja-JP" altLang="en-US" sz="1600" u="sng"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r h="956100">
                <a:tc>
                  <a:txBody>
                    <a:bodyPr/>
                    <a:lstStyle/>
                    <a:p>
                      <a:pPr algn="ct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2</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algn="ctr"/>
                      <a:r>
                        <a:rPr kumimoji="1" lang="en-US" altLang="ja-JP" sz="1600" dirty="0" smtClean="0">
                          <a:latin typeface="Meiryo UI" panose="020B0604030504040204" pitchFamily="50" charset="-128"/>
                          <a:ea typeface="Meiryo UI" panose="020B0604030504040204" pitchFamily="50" charset="-128"/>
                        </a:rPr>
                        <a:t>395×6</a:t>
                      </a:r>
                      <a:r>
                        <a:rPr kumimoji="1" lang="ja-JP" altLang="en-US" sz="1600" dirty="0" smtClean="0">
                          <a:latin typeface="Meiryo UI" panose="020B0604030504040204" pitchFamily="50" charset="-128"/>
                          <a:ea typeface="Meiryo UI" panose="020B0604030504040204" pitchFamily="50" charset="-128"/>
                        </a:rPr>
                        <a:t>回</a:t>
                      </a:r>
                      <a:r>
                        <a:rPr kumimoji="1" lang="en-US" altLang="ja-JP" sz="1600" dirty="0" smtClean="0">
                          <a:latin typeface="Meiryo UI" panose="020B0604030504040204" pitchFamily="50" charset="-128"/>
                          <a:ea typeface="Meiryo UI" panose="020B0604030504040204" pitchFamily="50" charset="-128"/>
                        </a:rPr>
                        <a:t>×10.9</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gn="ctr"/>
                      <a:r>
                        <a:rPr kumimoji="1" lang="en-US" altLang="ja-JP" sz="1600" u="sng" dirty="0" smtClean="0">
                          <a:latin typeface="Meiryo UI" panose="020B0604030504040204" pitchFamily="50" charset="-128"/>
                          <a:ea typeface="Meiryo UI" panose="020B0604030504040204" pitchFamily="50" charset="-128"/>
                        </a:rPr>
                        <a:t>25,833</a:t>
                      </a:r>
                      <a:endParaRPr kumimoji="1" lang="ja-JP" altLang="en-US" sz="1600" u="sng"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rgbClr val="FF0000"/>
                          </a:solidFill>
                          <a:latin typeface="Meiryo UI" panose="020B0604030504040204" pitchFamily="50" charset="-128"/>
                          <a:ea typeface="Meiryo UI" panose="020B0604030504040204" pitchFamily="50" charset="-128"/>
                        </a:rPr>
                        <a:t>3,428</a:t>
                      </a:r>
                      <a:r>
                        <a:rPr kumimoji="1" lang="en-US" altLang="ja-JP" sz="1600" dirty="0" smtClean="0">
                          <a:solidFill>
                            <a:schemeClr val="dk1"/>
                          </a:solidFill>
                          <a:latin typeface="Meiryo UI" panose="020B0604030504040204" pitchFamily="50" charset="-128"/>
                          <a:ea typeface="Meiryo UI" panose="020B0604030504040204" pitchFamily="50" charset="-128"/>
                        </a:rPr>
                        <a:t>×10.9</a:t>
                      </a:r>
                      <a:r>
                        <a:rPr kumimoji="1" lang="ja-JP" altLang="en-US" sz="1600" dirty="0" smtClean="0">
                          <a:solidFill>
                            <a:schemeClr val="dk1"/>
                          </a:solidFill>
                          <a:latin typeface="Meiryo UI" panose="020B0604030504040204" pitchFamily="50" charset="-128"/>
                          <a:ea typeface="Meiryo UI" panose="020B0604030504040204" pitchFamily="50" charset="-128"/>
                        </a:rPr>
                        <a:t>＝</a:t>
                      </a:r>
                      <a:endParaRPr kumimoji="1" lang="en-US" altLang="ja-JP" sz="1600" dirty="0" smtClean="0">
                        <a:solidFill>
                          <a:schemeClr val="dk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sng" dirty="0" smtClean="0">
                          <a:solidFill>
                            <a:schemeClr val="dk1"/>
                          </a:solidFill>
                          <a:latin typeface="Meiryo UI" panose="020B0604030504040204" pitchFamily="50" charset="-128"/>
                          <a:ea typeface="Meiryo UI" panose="020B0604030504040204" pitchFamily="50" charset="-128"/>
                        </a:rPr>
                        <a:t>37,365</a:t>
                      </a:r>
                      <a:r>
                        <a:rPr kumimoji="1" lang="ja-JP" altLang="en-US" sz="1600" u="sng" dirty="0" smtClean="0">
                          <a:solidFill>
                            <a:schemeClr val="dk1"/>
                          </a:solidFill>
                          <a:latin typeface="Meiryo UI" panose="020B0604030504040204" pitchFamily="50" charset="-128"/>
                          <a:ea typeface="Meiryo UI" panose="020B0604030504040204" pitchFamily="50" charset="-128"/>
                        </a:rPr>
                        <a:t>円</a:t>
                      </a:r>
                      <a:endParaRPr kumimoji="1" lang="ja-JP" altLang="en-US" sz="1600" u="sng"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8666276"/>
                  </a:ext>
                </a:extLst>
              </a:tr>
            </a:tbl>
          </a:graphicData>
        </a:graphic>
      </p:graphicFrame>
      <p:sp>
        <p:nvSpPr>
          <p:cNvPr id="6" name="右矢印 5"/>
          <p:cNvSpPr/>
          <p:nvPr/>
        </p:nvSpPr>
        <p:spPr>
          <a:xfrm>
            <a:off x="5554367" y="3375129"/>
            <a:ext cx="785488" cy="695221"/>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正方形/長方形 6"/>
          <p:cNvSpPr/>
          <p:nvPr/>
        </p:nvSpPr>
        <p:spPr>
          <a:xfrm>
            <a:off x="712440" y="1436138"/>
            <a:ext cx="8966122" cy="641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入浴の提供回数が、要支援１で利用</a:t>
            </a:r>
            <a:r>
              <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回、要支援</a:t>
            </a:r>
            <a:r>
              <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a:t>
            </a:r>
            <a:r>
              <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回の時との場合の、サービス費の比較</a:t>
            </a:r>
            <a:endParaRPr kumimoji="1" lang="en-US" altLang="ja-JP" sz="2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角丸四角形吹き出し 7"/>
          <p:cNvSpPr/>
          <p:nvPr/>
        </p:nvSpPr>
        <p:spPr>
          <a:xfrm>
            <a:off x="8969531" y="3386187"/>
            <a:ext cx="2384269" cy="457025"/>
          </a:xfrm>
          <a:prstGeom prst="wedgeRoundRectCallout">
            <a:avLst>
              <a:gd name="adj1" fmla="val -56445"/>
              <a:gd name="adj2" fmla="val -11814"/>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5,668</a:t>
            </a:r>
            <a:r>
              <a:rPr kumimoji="1" lang="ja-JP" altLang="en-US"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円</a:t>
            </a:r>
            <a:r>
              <a:rPr kumimoji="1" lang="en-US" altLang="ja-JP"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up</a:t>
            </a:r>
            <a:r>
              <a:rPr kumimoji="1" lang="ja-JP" altLang="en-US"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a:t>
            </a:r>
            <a:endParaRPr kumimoji="1" lang="ja-JP" altLang="en-US" sz="1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9" name="角丸四角形吹き出し 8"/>
          <p:cNvSpPr/>
          <p:nvPr/>
        </p:nvSpPr>
        <p:spPr>
          <a:xfrm>
            <a:off x="8969531" y="4533000"/>
            <a:ext cx="2384269" cy="457025"/>
          </a:xfrm>
          <a:prstGeom prst="wedgeRoundRectCallout">
            <a:avLst>
              <a:gd name="adj1" fmla="val -56445"/>
              <a:gd name="adj2" fmla="val -11814"/>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11,532</a:t>
            </a:r>
            <a:r>
              <a:rPr kumimoji="1" lang="ja-JP" altLang="en-US"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円</a:t>
            </a:r>
            <a:r>
              <a:rPr kumimoji="1" lang="en-US" altLang="ja-JP"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up</a:t>
            </a:r>
            <a:r>
              <a:rPr kumimoji="1" lang="ja-JP" altLang="en-US" sz="18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a:t>
            </a:r>
            <a:endParaRPr kumimoji="1" lang="ja-JP" altLang="en-US" sz="18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575889" y="489461"/>
            <a:ext cx="11616111"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通所型</a:t>
            </a:r>
            <a:r>
              <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サービス費（</a:t>
            </a:r>
            <a:r>
              <a:rPr kumimoji="1" lang="en-US" altLang="ja-JP"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A6</a:t>
            </a:r>
            <a:r>
              <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の現状との比較</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1" name="フローチャート: 処理 10"/>
          <p:cNvSpPr/>
          <p:nvPr/>
        </p:nvSpPr>
        <p:spPr>
          <a:xfrm flipV="1">
            <a:off x="488008" y="1197471"/>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908044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19283" y="272193"/>
            <a:ext cx="11616111"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入浴サービスの委託実施</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 name="フローチャート: 処理 4"/>
          <p:cNvSpPr/>
          <p:nvPr/>
        </p:nvSpPr>
        <p:spPr>
          <a:xfrm flipV="1">
            <a:off x="431402" y="978115"/>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7" name="正方形/長方形 16"/>
          <p:cNvSpPr/>
          <p:nvPr/>
        </p:nvSpPr>
        <p:spPr>
          <a:xfrm>
            <a:off x="431401" y="-139005"/>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令和</a:t>
            </a:r>
            <a:r>
              <a:rPr kumimoji="1" lang="en-US" altLang="ja-JP"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6</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年</a:t>
            </a:r>
            <a:r>
              <a:rPr kumimoji="1" lang="en-US" altLang="ja-JP"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4</a:t>
            </a:r>
            <a:r>
              <a:rPr kumimoji="1" lang="ja-JP" altLang="en-US" sz="18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月～</a:t>
            </a:r>
            <a:endParaRPr kumimoji="1" lang="ja-JP" altLang="en-US" sz="18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6" name="角丸四角形 5"/>
          <p:cNvSpPr/>
          <p:nvPr/>
        </p:nvSpPr>
        <p:spPr>
          <a:xfrm>
            <a:off x="6954282" y="4183038"/>
            <a:ext cx="4690558" cy="1945479"/>
          </a:xfrm>
          <a:prstGeom prst="roundRect">
            <a:avLst>
              <a:gd name="adj" fmla="val 11335"/>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角丸四角形 6"/>
          <p:cNvSpPr/>
          <p:nvPr/>
        </p:nvSpPr>
        <p:spPr>
          <a:xfrm>
            <a:off x="1425110" y="4220716"/>
            <a:ext cx="4457765" cy="1725576"/>
          </a:xfrm>
          <a:prstGeom prst="roundRect">
            <a:avLst>
              <a:gd name="adj" fmla="val 11335"/>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正方形/長方形 7"/>
          <p:cNvSpPr/>
          <p:nvPr/>
        </p:nvSpPr>
        <p:spPr>
          <a:xfrm>
            <a:off x="431401" y="1303671"/>
            <a:ext cx="10097262" cy="854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zh-TW"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国相当基準 介護予防通所事業（</a:t>
            </a:r>
            <a:r>
              <a:rPr kumimoji="1" lang="en-US" altLang="zh-TW"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A6)</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に加えて、</a:t>
            </a:r>
            <a:r>
              <a:rPr kumimoji="1" lang="ja-JP" altLang="en-US"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委託による「入浴特化型」通所型サービス</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を構築する</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プロポーザル方式</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で事業者を募集する予定です。</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3084184194"/>
              </p:ext>
            </p:extLst>
          </p:nvPr>
        </p:nvGraphicFramePr>
        <p:xfrm>
          <a:off x="1128573" y="2402304"/>
          <a:ext cx="8281593" cy="1332000"/>
        </p:xfrm>
        <a:graphic>
          <a:graphicData uri="http://schemas.openxmlformats.org/drawingml/2006/table">
            <a:tbl>
              <a:tblPr firstRow="1" bandRow="1">
                <a:tableStyleId>{5C22544A-7EE6-4342-B048-85BDC9FD1C3A}</a:tableStyleId>
              </a:tblPr>
              <a:tblGrid>
                <a:gridCol w="1260372">
                  <a:extLst>
                    <a:ext uri="{9D8B030D-6E8A-4147-A177-3AD203B41FA5}">
                      <a16:colId xmlns:a16="http://schemas.microsoft.com/office/drawing/2014/main" val="3230898184"/>
                    </a:ext>
                  </a:extLst>
                </a:gridCol>
                <a:gridCol w="1350398">
                  <a:extLst>
                    <a:ext uri="{9D8B030D-6E8A-4147-A177-3AD203B41FA5}">
                      <a16:colId xmlns:a16="http://schemas.microsoft.com/office/drawing/2014/main" val="1063092355"/>
                    </a:ext>
                  </a:extLst>
                </a:gridCol>
                <a:gridCol w="1350398">
                  <a:extLst>
                    <a:ext uri="{9D8B030D-6E8A-4147-A177-3AD203B41FA5}">
                      <a16:colId xmlns:a16="http://schemas.microsoft.com/office/drawing/2014/main" val="3716928747"/>
                    </a:ext>
                  </a:extLst>
                </a:gridCol>
                <a:gridCol w="2880000">
                  <a:extLst>
                    <a:ext uri="{9D8B030D-6E8A-4147-A177-3AD203B41FA5}">
                      <a16:colId xmlns:a16="http://schemas.microsoft.com/office/drawing/2014/main" val="871048785"/>
                    </a:ext>
                  </a:extLst>
                </a:gridCol>
                <a:gridCol w="1440425">
                  <a:extLst>
                    <a:ext uri="{9D8B030D-6E8A-4147-A177-3AD203B41FA5}">
                      <a16:colId xmlns:a16="http://schemas.microsoft.com/office/drawing/2014/main" val="2892406500"/>
                    </a:ext>
                  </a:extLst>
                </a:gridCol>
              </a:tblGrid>
              <a:tr h="432000">
                <a:tc>
                  <a:txBody>
                    <a:bodyPr/>
                    <a:lstStyle/>
                    <a:p>
                      <a:pPr algn="ctr"/>
                      <a:r>
                        <a:rPr kumimoji="1" lang="ja-JP" altLang="en-US" sz="1600" b="0" dirty="0" smtClean="0">
                          <a:solidFill>
                            <a:schemeClr val="tx1"/>
                          </a:solidFill>
                          <a:latin typeface="Meiryo UI" panose="020B0604030504040204" pitchFamily="50" charset="-128"/>
                          <a:ea typeface="Meiryo UI" panose="020B0604030504040204" pitchFamily="50" charset="-128"/>
                        </a:rPr>
                        <a:t>対象者</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提供頻度</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eiryo UI" panose="020B0604030504040204" pitchFamily="50" charset="-128"/>
                          <a:ea typeface="Meiryo UI" panose="020B0604030504040204" pitchFamily="50" charset="-128"/>
                        </a:rPr>
                        <a:t>定員</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サービス提供（送迎）範囲</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実施方法</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3503329"/>
                  </a:ext>
                </a:extLst>
              </a:tr>
              <a:tr h="900000">
                <a:tc>
                  <a:txBody>
                    <a:bodyPr/>
                    <a:lstStyle/>
                    <a:p>
                      <a:pPr algn="ctr">
                        <a:lnSpc>
                          <a:spcPct val="150000"/>
                        </a:lnSpc>
                      </a:pPr>
                      <a:r>
                        <a:rPr kumimoji="1" lang="ja-JP" altLang="en-US" sz="1600" dirty="0" smtClean="0">
                          <a:latin typeface="Meiryo UI" panose="020B0604030504040204" pitchFamily="50" charset="-128"/>
                          <a:ea typeface="Meiryo UI" panose="020B0604030504040204" pitchFamily="50" charset="-128"/>
                        </a:rPr>
                        <a:t>事業対象者</a:t>
                      </a:r>
                      <a:endParaRPr kumimoji="1" lang="en-US" altLang="ja-JP" sz="1600" dirty="0" smtClean="0">
                        <a:latin typeface="Meiryo UI" panose="020B0604030504040204" pitchFamily="50" charset="-128"/>
                        <a:ea typeface="Meiryo UI" panose="020B0604030504040204" pitchFamily="50" charset="-128"/>
                      </a:endParaRPr>
                    </a:p>
                    <a:p>
                      <a:pPr algn="ctr">
                        <a:lnSpc>
                          <a:spcPct val="150000"/>
                        </a:lnSpc>
                      </a:pPr>
                      <a:r>
                        <a:rPr kumimoji="1" lang="ja-JP" altLang="en-US" sz="1600" dirty="0" smtClean="0">
                          <a:latin typeface="Meiryo UI" panose="020B0604030504040204" pitchFamily="50" charset="-128"/>
                          <a:ea typeface="Meiryo UI" panose="020B0604030504040204" pitchFamily="50" charset="-128"/>
                        </a:rPr>
                        <a:t>要支援</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err="1"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2</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週</a:t>
                      </a:r>
                      <a:r>
                        <a:rPr kumimoji="1" lang="en-US" altLang="ja-JP" sz="1600" dirty="0" smtClean="0">
                          <a:solidFill>
                            <a:schemeClr val="tx1"/>
                          </a:solidFill>
                          <a:latin typeface="Meiryo UI" panose="020B0604030504040204" pitchFamily="50" charset="-128"/>
                          <a:ea typeface="Meiryo UI" panose="020B0604030504040204" pitchFamily="50" charset="-128"/>
                        </a:rPr>
                        <a:t>2</a:t>
                      </a:r>
                      <a:r>
                        <a:rPr kumimoji="1" lang="ja-JP" altLang="en-US" sz="1600" dirty="0" smtClean="0">
                          <a:solidFill>
                            <a:schemeClr val="tx1"/>
                          </a:solidFill>
                          <a:latin typeface="Meiryo UI" panose="020B0604030504040204" pitchFamily="50" charset="-128"/>
                          <a:ea typeface="Meiryo UI" panose="020B0604030504040204" pitchFamily="50" charset="-128"/>
                        </a:rPr>
                        <a:t>回</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solidFill>
                            <a:schemeClr val="tx1"/>
                          </a:solidFill>
                          <a:latin typeface="Meiryo UI" panose="020B0604030504040204" pitchFamily="50" charset="-128"/>
                          <a:ea typeface="Meiryo UI" panose="020B0604030504040204" pitchFamily="50" charset="-128"/>
                        </a:rPr>
                        <a:t>10</a:t>
                      </a:r>
                      <a:r>
                        <a:rPr kumimoji="1" lang="ja-JP" altLang="en-US" sz="1600" dirty="0" smtClean="0">
                          <a:solidFill>
                            <a:schemeClr val="tx1"/>
                          </a:solidFill>
                          <a:latin typeface="Meiryo UI" panose="020B0604030504040204" pitchFamily="50" charset="-128"/>
                          <a:ea typeface="Meiryo UI" panose="020B0604030504040204" pitchFamily="50" charset="-128"/>
                        </a:rPr>
                        <a:t>名</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ct val="150000"/>
                        </a:lnSpc>
                      </a:pPr>
                      <a:r>
                        <a:rPr kumimoji="1" lang="ja-JP" altLang="en-US" sz="1600" dirty="0" smtClean="0">
                          <a:solidFill>
                            <a:srgbClr val="FF0000"/>
                          </a:solidFill>
                          <a:latin typeface="Meiryo UI" panose="020B0604030504040204" pitchFamily="50" charset="-128"/>
                          <a:ea typeface="Meiryo UI" panose="020B0604030504040204" pitchFamily="50" charset="-128"/>
                        </a:rPr>
                        <a:t>おおむね東側圏域</a:t>
                      </a:r>
                      <a:endParaRPr kumimoji="1" lang="en-US" altLang="ja-JP" sz="1600" dirty="0" smtClean="0">
                        <a:solidFill>
                          <a:srgbClr val="FF0000"/>
                        </a:solidFill>
                        <a:latin typeface="Meiryo UI" panose="020B0604030504040204" pitchFamily="50" charset="-128"/>
                        <a:ea typeface="Meiryo UI" panose="020B0604030504040204" pitchFamily="50" charset="-128"/>
                      </a:endParaRPr>
                    </a:p>
                    <a:p>
                      <a:pPr algn="ctr">
                        <a:lnSpc>
                          <a:spcPct val="150000"/>
                        </a:lnSpc>
                      </a:pPr>
                      <a:r>
                        <a:rPr kumimoji="1" lang="ja-JP" altLang="en-US" sz="1600" dirty="0" smtClean="0">
                          <a:solidFill>
                            <a:schemeClr val="tx1"/>
                          </a:solidFill>
                          <a:latin typeface="Meiryo UI" panose="020B0604030504040204" pitchFamily="50" charset="-128"/>
                          <a:ea typeface="Meiryo UI" panose="020B0604030504040204" pitchFamily="50" charset="-128"/>
                        </a:rPr>
                        <a:t>（菊、東部、中央、ふくろう）</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smtClean="0">
                          <a:solidFill>
                            <a:srgbClr val="FF0000"/>
                          </a:solidFill>
                          <a:latin typeface="Meiryo UI" panose="020B0604030504040204" pitchFamily="50" charset="-128"/>
                          <a:ea typeface="Meiryo UI" panose="020B0604030504040204" pitchFamily="50" charset="-128"/>
                        </a:rPr>
                        <a:t>委託</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3082560"/>
                  </a:ext>
                </a:extLst>
              </a:tr>
            </a:tbl>
          </a:graphicData>
        </a:graphic>
      </p:graphicFrame>
      <p:cxnSp>
        <p:nvCxnSpPr>
          <p:cNvPr id="10" name="カギ線コネクタ 9"/>
          <p:cNvCxnSpPr/>
          <p:nvPr/>
        </p:nvCxnSpPr>
        <p:spPr>
          <a:xfrm rot="5400000">
            <a:off x="5576461" y="4094752"/>
            <a:ext cx="1397726" cy="619361"/>
          </a:xfrm>
          <a:prstGeom prst="bentConnector3">
            <a:avLst>
              <a:gd name="adj1" fmla="val 101402"/>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5074183" y="2388443"/>
            <a:ext cx="2875545" cy="1334793"/>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7971559" y="2389633"/>
            <a:ext cx="1438608" cy="1332412"/>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1425110" y="4220716"/>
            <a:ext cx="4518703" cy="1844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東部</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 ⇒ 介護サービス事業所が</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不足 </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南部地域 ⇒ 銭湯</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が</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不足</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入浴資源の地域差が生じて</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いる</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ため、</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概ね東側圏域をサービス提供（送迎）範囲とします。</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p:cNvSpPr/>
          <p:nvPr/>
        </p:nvSpPr>
        <p:spPr>
          <a:xfrm>
            <a:off x="1364016" y="5968529"/>
            <a:ext cx="6551554" cy="471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デイサービス</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事業所・通所リハビリ（老健</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事業所のアンケート結果</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 name="直線矢印コネクタ 14"/>
          <p:cNvCxnSpPr/>
          <p:nvPr/>
        </p:nvCxnSpPr>
        <p:spPr>
          <a:xfrm flipH="1">
            <a:off x="8748023" y="3716552"/>
            <a:ext cx="280" cy="497399"/>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7057303" y="4223268"/>
            <a:ext cx="4705726" cy="1812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sng"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委託方式にした狙い</a:t>
            </a:r>
            <a:endParaRPr kumimoji="1" lang="en-US" altLang="ja-JP" sz="1600" b="0" i="0" u="sng"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・安定した収入確保（定員充足状況や利用率にかかわらず一定額の収入）</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・入浴</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資源</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が少ない区東側地域での実施に限定</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事業に参入できる　　</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33596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２</a:t>
            </a:r>
            <a:r>
              <a:rPr lang="ja-JP" altLang="en-US" sz="3600" dirty="0" smtClean="0">
                <a:solidFill>
                  <a:srgbClr val="002060"/>
                </a:solidFill>
                <a:latin typeface="Meiryo UI" panose="020B0604030504040204" pitchFamily="50" charset="-128"/>
                <a:ea typeface="Meiryo UI" panose="020B0604030504040204" pitchFamily="50" charset="-128"/>
              </a:rPr>
              <a:t>．</a:t>
            </a:r>
            <a:r>
              <a:rPr lang="ja-JP" altLang="en-US" sz="3600" dirty="0">
                <a:solidFill>
                  <a:srgbClr val="002060"/>
                </a:solidFill>
                <a:latin typeface="Meiryo UI" panose="020B0604030504040204" pitchFamily="50" charset="-128"/>
                <a:ea typeface="Meiryo UI" panose="020B0604030504040204" pitchFamily="50" charset="-128"/>
              </a:rPr>
              <a:t>豊島区</a:t>
            </a:r>
            <a:r>
              <a:rPr lang="ja-JP" altLang="en-US" sz="3600" dirty="0" smtClean="0">
                <a:solidFill>
                  <a:srgbClr val="002060"/>
                </a:solidFill>
                <a:latin typeface="Meiryo UI" panose="020B0604030504040204" pitchFamily="50" charset="-128"/>
                <a:ea typeface="Meiryo UI" panose="020B0604030504040204" pitchFamily="50" charset="-128"/>
              </a:rPr>
              <a:t>の通所サービスについて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18</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1193077" y="2899204"/>
            <a:ext cx="10489472" cy="1323439"/>
          </a:xfrm>
          <a:prstGeom prst="rect">
            <a:avLst/>
          </a:prstGeom>
          <a:noFill/>
        </p:spPr>
        <p:txBody>
          <a:bodyPr wrap="square" rtlCol="0">
            <a:spAutoFit/>
          </a:bodyPr>
          <a:lstStyle/>
          <a:p>
            <a:r>
              <a:rPr lang="ja-JP" altLang="en-US" sz="4000" dirty="0" smtClean="0">
                <a:solidFill>
                  <a:srgbClr val="002060"/>
                </a:solidFill>
                <a:latin typeface="Meiryo UI" panose="020B0604030504040204" pitchFamily="50" charset="-128"/>
                <a:ea typeface="Meiryo UI" panose="020B0604030504040204" pitchFamily="50" charset="-128"/>
              </a:rPr>
              <a:t>としま</a:t>
            </a:r>
            <a:r>
              <a:rPr lang="ja-JP" altLang="en-US" sz="4000" dirty="0">
                <a:solidFill>
                  <a:srgbClr val="002060"/>
                </a:solidFill>
                <a:latin typeface="Meiryo UI" panose="020B0604030504040204" pitchFamily="50" charset="-128"/>
                <a:ea typeface="Meiryo UI" panose="020B0604030504040204" pitchFamily="50" charset="-128"/>
              </a:rPr>
              <a:t>リハビリ通所サービス（</a:t>
            </a:r>
            <a:r>
              <a:rPr lang="en-US" altLang="ja-JP" sz="4000" dirty="0">
                <a:solidFill>
                  <a:srgbClr val="002060"/>
                </a:solidFill>
                <a:latin typeface="Meiryo UI" panose="020B0604030504040204" pitchFamily="50" charset="-128"/>
                <a:ea typeface="Meiryo UI" panose="020B0604030504040204" pitchFamily="50" charset="-128"/>
              </a:rPr>
              <a:t>A8</a:t>
            </a:r>
            <a:r>
              <a:rPr lang="en-US" altLang="ja-JP" sz="4000" dirty="0" smtClean="0">
                <a:solidFill>
                  <a:srgbClr val="002060"/>
                </a:solidFill>
                <a:latin typeface="Meiryo UI" panose="020B0604030504040204" pitchFamily="50" charset="-128"/>
                <a:ea typeface="Meiryo UI" panose="020B0604030504040204" pitchFamily="50" charset="-128"/>
              </a:rPr>
              <a:t>)</a:t>
            </a:r>
            <a:r>
              <a:rPr lang="ja-JP" altLang="en-US" sz="4000" dirty="0" smtClean="0">
                <a:solidFill>
                  <a:srgbClr val="002060"/>
                </a:solidFill>
                <a:latin typeface="Meiryo UI" panose="020B0604030504040204" pitchFamily="50" charset="-128"/>
                <a:ea typeface="Meiryo UI" panose="020B0604030504040204" pitchFamily="50" charset="-128"/>
              </a:rPr>
              <a:t>及び</a:t>
            </a:r>
            <a:endParaRPr lang="en-US" altLang="ja-JP" sz="4000" dirty="0" smtClean="0">
              <a:solidFill>
                <a:srgbClr val="002060"/>
              </a:solidFill>
              <a:latin typeface="Meiryo UI" panose="020B0604030504040204" pitchFamily="50" charset="-128"/>
              <a:ea typeface="Meiryo UI" panose="020B0604030504040204" pitchFamily="50" charset="-128"/>
            </a:endParaRPr>
          </a:p>
          <a:p>
            <a:r>
              <a:rPr lang="zh-TW" altLang="en-US" sz="4000" dirty="0" smtClean="0">
                <a:solidFill>
                  <a:srgbClr val="002060"/>
                </a:solidFill>
                <a:latin typeface="Meiryo UI" panose="020B0604030504040204" pitchFamily="50" charset="-128"/>
                <a:ea typeface="Meiryo UI" panose="020B0604030504040204" pitchFamily="50" charset="-128"/>
              </a:rPr>
              <a:t>介護</a:t>
            </a:r>
            <a:r>
              <a:rPr lang="zh-TW" altLang="en-US" sz="4000" dirty="0">
                <a:solidFill>
                  <a:srgbClr val="002060"/>
                </a:solidFill>
                <a:latin typeface="Meiryo UI" panose="020B0604030504040204" pitchFamily="50" charset="-128"/>
                <a:ea typeface="Meiryo UI" panose="020B0604030504040204" pitchFamily="50" charset="-128"/>
              </a:rPr>
              <a:t>予防通所事業（</a:t>
            </a:r>
            <a:r>
              <a:rPr lang="en-US" altLang="zh-TW" sz="4000" dirty="0">
                <a:solidFill>
                  <a:srgbClr val="002060"/>
                </a:solidFill>
                <a:latin typeface="Meiryo UI" panose="020B0604030504040204" pitchFamily="50" charset="-128"/>
                <a:ea typeface="Meiryo UI" panose="020B0604030504040204" pitchFamily="50" charset="-128"/>
              </a:rPr>
              <a:t>A6</a:t>
            </a:r>
            <a:r>
              <a:rPr lang="en-US" altLang="zh-TW" sz="4000" dirty="0" smtClean="0">
                <a:solidFill>
                  <a:srgbClr val="002060"/>
                </a:solidFill>
                <a:latin typeface="Meiryo UI" panose="020B0604030504040204" pitchFamily="50" charset="-128"/>
                <a:ea typeface="Meiryo UI" panose="020B0604030504040204" pitchFamily="50" charset="-128"/>
              </a:rPr>
              <a:t>)</a:t>
            </a:r>
            <a:r>
              <a:rPr lang="ja-JP" altLang="en-US" sz="4000" dirty="0" smtClean="0">
                <a:solidFill>
                  <a:srgbClr val="002060"/>
                </a:solidFill>
                <a:latin typeface="Meiryo UI" panose="020B0604030504040204" pitchFamily="50" charset="-128"/>
                <a:ea typeface="Meiryo UI" panose="020B0604030504040204" pitchFamily="50" charset="-128"/>
              </a:rPr>
              <a:t>について</a:t>
            </a:r>
          </a:p>
        </p:txBody>
      </p:sp>
    </p:spTree>
    <p:extLst>
      <p:ext uri="{BB962C8B-B14F-4D97-AF65-F5344CB8AC3E}">
        <p14:creationId xmlns:p14="http://schemas.microsoft.com/office/powerpoint/2010/main" val="2028019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12019" y="744576"/>
            <a:ext cx="2723823" cy="369332"/>
          </a:xfrm>
          <a:prstGeom prst="rect">
            <a:avLst/>
          </a:prstGeom>
          <a:noFill/>
        </p:spPr>
        <p:txBody>
          <a:bodyPr wrap="non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〇</a:t>
            </a:r>
            <a:r>
              <a:rPr lang="ja-JP" altLang="en-US" dirty="0">
                <a:latin typeface="HG丸ｺﾞｼｯｸM-PRO" panose="020F0600000000000000" pitchFamily="50" charset="-128"/>
                <a:ea typeface="HG丸ｺﾞｼｯｸM-PRO" panose="020F0600000000000000" pitchFamily="50" charset="-128"/>
              </a:rPr>
              <a:t>通所</a:t>
            </a:r>
            <a:r>
              <a:rPr kumimoji="1" lang="ja-JP" altLang="en-US" dirty="0" smtClean="0">
                <a:latin typeface="HG丸ｺﾞｼｯｸM-PRO" panose="020F0600000000000000" pitchFamily="50" charset="-128"/>
                <a:ea typeface="HG丸ｺﾞｼｯｸM-PRO" panose="020F0600000000000000" pitchFamily="50" charset="-128"/>
              </a:rPr>
              <a:t>型</a:t>
            </a:r>
            <a:r>
              <a:rPr kumimoji="1" lang="ja-JP" altLang="en-US" dirty="0">
                <a:latin typeface="HG丸ｺﾞｼｯｸM-PRO" panose="020F0600000000000000" pitchFamily="50" charset="-128"/>
                <a:ea typeface="HG丸ｺﾞｼｯｸM-PRO" panose="020F0600000000000000" pitchFamily="50" charset="-128"/>
              </a:rPr>
              <a:t>サービスの類型</a:t>
            </a:r>
            <a:endParaRPr kumimoji="1" lang="ja-JP" altLang="en-US" u="sng"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6E7CD0BB-A831-47E4-825A-4CF5339B74F0}" type="slidenum">
              <a:rPr kumimoji="1" lang="ja-JP" altLang="en-US" smtClean="0"/>
              <a:t>19</a:t>
            </a:fld>
            <a:endParaRPr kumimoji="1" lang="ja-JP" altLang="en-US"/>
          </a:p>
        </p:txBody>
      </p:sp>
      <p:sp>
        <p:nvSpPr>
          <p:cNvPr id="7" name="タイトル 1"/>
          <p:cNvSpPr txBox="1">
            <a:spLocks/>
          </p:cNvSpPr>
          <p:nvPr/>
        </p:nvSpPr>
        <p:spPr>
          <a:xfrm>
            <a:off x="112019" y="0"/>
            <a:ext cx="10515600" cy="941161"/>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a:solidFill>
                  <a:srgbClr val="002060"/>
                </a:solidFill>
                <a:latin typeface="Meiryo UI" panose="020B0604030504040204" pitchFamily="50" charset="-128"/>
                <a:ea typeface="Meiryo UI" panose="020B0604030504040204" pitchFamily="50" charset="-128"/>
              </a:rPr>
              <a:t>２</a:t>
            </a:r>
            <a:r>
              <a:rPr lang="ja-JP" altLang="en-US" sz="4000" dirty="0" smtClean="0">
                <a:solidFill>
                  <a:srgbClr val="002060"/>
                </a:solidFill>
                <a:latin typeface="Meiryo UI" panose="020B0604030504040204" pitchFamily="50" charset="-128"/>
                <a:ea typeface="Meiryo UI" panose="020B0604030504040204" pitchFamily="50" charset="-128"/>
              </a:rPr>
              <a:t>．</a:t>
            </a:r>
            <a:r>
              <a:rPr lang="ja-JP" altLang="en-US" sz="4000" dirty="0">
                <a:solidFill>
                  <a:srgbClr val="002060"/>
                </a:solidFill>
                <a:latin typeface="Meiryo UI" panose="020B0604030504040204" pitchFamily="50" charset="-128"/>
                <a:ea typeface="Meiryo UI" panose="020B0604030504040204" pitchFamily="50" charset="-128"/>
              </a:rPr>
              <a:t>豊島区の通所型サービス</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8" name="フローチャート: 処理 7"/>
          <p:cNvSpPr/>
          <p:nvPr/>
        </p:nvSpPr>
        <p:spPr>
          <a:xfrm flipV="1">
            <a:off x="264695" y="605720"/>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894893721"/>
              </p:ext>
            </p:extLst>
          </p:nvPr>
        </p:nvGraphicFramePr>
        <p:xfrm>
          <a:off x="112019" y="1180764"/>
          <a:ext cx="11970053" cy="5668539"/>
        </p:xfrm>
        <a:graphic>
          <a:graphicData uri="http://schemas.openxmlformats.org/drawingml/2006/table">
            <a:tbl>
              <a:tblPr firstRow="1" bandRow="1">
                <a:tableStyleId>{0505E3EF-67EA-436B-97B2-0124C06EBD24}</a:tableStyleId>
              </a:tblPr>
              <a:tblGrid>
                <a:gridCol w="1060369">
                  <a:extLst>
                    <a:ext uri="{9D8B030D-6E8A-4147-A177-3AD203B41FA5}">
                      <a16:colId xmlns:a16="http://schemas.microsoft.com/office/drawing/2014/main" val="20000"/>
                    </a:ext>
                  </a:extLst>
                </a:gridCol>
                <a:gridCol w="2727421">
                  <a:extLst>
                    <a:ext uri="{9D8B030D-6E8A-4147-A177-3AD203B41FA5}">
                      <a16:colId xmlns:a16="http://schemas.microsoft.com/office/drawing/2014/main" val="20001"/>
                    </a:ext>
                  </a:extLst>
                </a:gridCol>
                <a:gridCol w="2727421">
                  <a:extLst>
                    <a:ext uri="{9D8B030D-6E8A-4147-A177-3AD203B41FA5}">
                      <a16:colId xmlns:a16="http://schemas.microsoft.com/office/drawing/2014/main" val="20002"/>
                    </a:ext>
                  </a:extLst>
                </a:gridCol>
                <a:gridCol w="2727421">
                  <a:extLst>
                    <a:ext uri="{9D8B030D-6E8A-4147-A177-3AD203B41FA5}">
                      <a16:colId xmlns:a16="http://schemas.microsoft.com/office/drawing/2014/main" val="20003"/>
                    </a:ext>
                  </a:extLst>
                </a:gridCol>
                <a:gridCol w="2727421">
                  <a:extLst>
                    <a:ext uri="{9D8B030D-6E8A-4147-A177-3AD203B41FA5}">
                      <a16:colId xmlns:a16="http://schemas.microsoft.com/office/drawing/2014/main" val="20004"/>
                    </a:ext>
                  </a:extLst>
                </a:gridCol>
              </a:tblGrid>
              <a:tr h="331838">
                <a:tc>
                  <a:txBody>
                    <a:bodyPr/>
                    <a:lstStyle/>
                    <a:p>
                      <a:pPr algn="ctr"/>
                      <a:r>
                        <a:rPr kumimoji="1" lang="ja-JP" altLang="en-US" sz="1600" b="1" dirty="0">
                          <a:latin typeface="メイリオ" panose="020B0604030504040204" pitchFamily="50" charset="-128"/>
                          <a:ea typeface="メイリオ" panose="020B0604030504040204" pitchFamily="50" charset="-128"/>
                        </a:rPr>
                        <a:t>区分</a:t>
                      </a:r>
                    </a:p>
                  </a:txBody>
                  <a:tcPr anchor="ctr"/>
                </a:tc>
                <a:tc>
                  <a:txBody>
                    <a:bodyPr/>
                    <a:lstStyle/>
                    <a:p>
                      <a:pPr algn="ctr"/>
                      <a:r>
                        <a:rPr kumimoji="1" lang="ja-JP" altLang="en-US" sz="1600" b="1" dirty="0">
                          <a:latin typeface="メイリオ" panose="020B0604030504040204" pitchFamily="50" charset="-128"/>
                          <a:ea typeface="メイリオ" panose="020B0604030504040204" pitchFamily="50" charset="-128"/>
                        </a:rPr>
                        <a:t>国相当基準</a:t>
                      </a:r>
                    </a:p>
                  </a:txBody>
                  <a:tcPr anchor="ctr"/>
                </a:tc>
                <a:tc>
                  <a:txBody>
                    <a:bodyPr/>
                    <a:lstStyle/>
                    <a:p>
                      <a:pPr algn="ctr"/>
                      <a:r>
                        <a:rPr kumimoji="1" lang="ja-JP" altLang="en-US" sz="1600" dirty="0">
                          <a:latin typeface="メイリオ" panose="020B0604030504040204" pitchFamily="50" charset="-128"/>
                          <a:ea typeface="メイリオ" panose="020B0604030504040204" pitchFamily="50" charset="-128"/>
                        </a:rPr>
                        <a:t>区独自基準</a:t>
                      </a:r>
                      <a:endParaRPr kumimoji="1" lang="ja-JP" altLang="en-US" sz="1600" b="1" dirty="0">
                        <a:latin typeface="メイリオ" panose="020B0604030504040204" pitchFamily="50" charset="-128"/>
                        <a:ea typeface="メイリオ"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住民主体</a:t>
                      </a:r>
                      <a:endParaRPr kumimoji="1" lang="en-US" altLang="ja-JP" sz="1600" b="1" dirty="0">
                        <a:latin typeface="メイリオ" panose="020B0604030504040204" pitchFamily="50" charset="-128"/>
                        <a:ea typeface="メイリオ"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短期集中型</a:t>
                      </a:r>
                      <a:endParaRPr kumimoji="1" lang="en-US" altLang="ja-JP" sz="16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0"/>
                  </a:ext>
                </a:extLst>
              </a:tr>
              <a:tr h="573175">
                <a:tc>
                  <a:txBody>
                    <a:bodyPr/>
                    <a:lstStyle/>
                    <a:p>
                      <a:pPr algn="ctr"/>
                      <a:r>
                        <a:rPr kumimoji="1" lang="ja-JP" altLang="en-US" sz="1600" b="0" dirty="0">
                          <a:latin typeface="メイリオ" panose="020B0604030504040204" pitchFamily="50" charset="-128"/>
                          <a:ea typeface="メイリオ" panose="020B0604030504040204" pitchFamily="50" charset="-128"/>
                        </a:rPr>
                        <a:t>サービス</a:t>
                      </a:r>
                    </a:p>
                  </a:txBody>
                  <a:tcPr anchor="ctr">
                    <a:noFill/>
                  </a:tcPr>
                </a:tc>
                <a:tc>
                  <a:txBody>
                    <a:bodyPr/>
                    <a:lstStyle/>
                    <a:p>
                      <a:pPr algn="ctr"/>
                      <a:r>
                        <a:rPr kumimoji="1" lang="ja-JP" altLang="en-US" sz="1600" b="0" dirty="0">
                          <a:latin typeface="メイリオ" panose="020B0604030504040204" pitchFamily="50" charset="-128"/>
                          <a:ea typeface="メイリオ" panose="020B0604030504040204" pitchFamily="50" charset="-128"/>
                        </a:rPr>
                        <a:t>介護予防通所事業</a:t>
                      </a:r>
                      <a:endParaRPr kumimoji="1" lang="en-US" altLang="ja-JP" sz="1600" b="0" dirty="0">
                        <a:latin typeface="メイリオ" panose="020B0604030504040204" pitchFamily="50" charset="-128"/>
                        <a:ea typeface="メイリオ" panose="020B0604030504040204" pitchFamily="50" charset="-128"/>
                      </a:endParaRPr>
                    </a:p>
                    <a:p>
                      <a:pPr algn="ctr"/>
                      <a:r>
                        <a:rPr kumimoji="1" lang="en-US" altLang="ja-JP" sz="1600" b="0" dirty="0">
                          <a:latin typeface="メイリオ" panose="020B0604030504040204" pitchFamily="50" charset="-128"/>
                          <a:ea typeface="メイリオ" panose="020B0604030504040204" pitchFamily="50" charset="-128"/>
                        </a:rPr>
                        <a:t>(A6)</a:t>
                      </a:r>
                      <a:endParaRPr kumimoji="1" lang="ja-JP" altLang="en-US" sz="1600" b="0" dirty="0">
                        <a:latin typeface="メイリオ" panose="020B0604030504040204" pitchFamily="50" charset="-128"/>
                        <a:ea typeface="メイリオ" panose="020B0604030504040204" pitchFamily="50" charset="-128"/>
                      </a:endParaRPr>
                    </a:p>
                  </a:txBody>
                  <a:tcPr anchor="ctr">
                    <a:noFill/>
                  </a:tcPr>
                </a:tc>
                <a:tc>
                  <a:txBody>
                    <a:bodyPr/>
                    <a:lstStyle/>
                    <a:p>
                      <a:pPr algn="ctr"/>
                      <a:r>
                        <a:rPr kumimoji="1" lang="ja-JP" altLang="en-US" sz="1600" b="0" dirty="0">
                          <a:latin typeface="メイリオ" panose="020B0604030504040204" pitchFamily="50" charset="-128"/>
                          <a:ea typeface="メイリオ" panose="020B0604030504040204" pitchFamily="50" charset="-128"/>
                        </a:rPr>
                        <a:t>としまリハビリ</a:t>
                      </a:r>
                      <a:endParaRPr kumimoji="1" lang="en-US" altLang="ja-JP" sz="1600" b="0" dirty="0">
                        <a:latin typeface="メイリオ" panose="020B0604030504040204" pitchFamily="50" charset="-128"/>
                        <a:ea typeface="メイリオ" panose="020B0604030504040204" pitchFamily="50" charset="-128"/>
                      </a:endParaRPr>
                    </a:p>
                    <a:p>
                      <a:pPr algn="ctr"/>
                      <a:r>
                        <a:rPr kumimoji="1" lang="ja-JP" altLang="en-US" sz="1600" b="0" dirty="0">
                          <a:latin typeface="メイリオ" panose="020B0604030504040204" pitchFamily="50" charset="-128"/>
                          <a:ea typeface="メイリオ" panose="020B0604030504040204" pitchFamily="50" charset="-128"/>
                        </a:rPr>
                        <a:t>通所サービス</a:t>
                      </a:r>
                      <a:r>
                        <a:rPr kumimoji="1" lang="en-US" altLang="ja-JP" sz="1600" b="0" dirty="0">
                          <a:latin typeface="メイリオ" panose="020B0604030504040204" pitchFamily="50" charset="-128"/>
                          <a:ea typeface="メイリオ" panose="020B0604030504040204" pitchFamily="50" charset="-128"/>
                        </a:rPr>
                        <a:t>(A8)</a:t>
                      </a:r>
                      <a:endParaRPr kumimoji="1" lang="ja-JP" altLang="en-US" sz="1600" b="0" dirty="0">
                        <a:latin typeface="メイリオ" panose="020B0604030504040204" pitchFamily="50" charset="-128"/>
                        <a:ea typeface="メイリオ" panose="020B0604030504040204" pitchFamily="50" charset="-128"/>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メイリオ" panose="020B0604030504040204" pitchFamily="50" charset="-128"/>
                          <a:ea typeface="メイリオ" panose="020B0604030504040204" pitchFamily="50" charset="-128"/>
                        </a:rPr>
                        <a:t>つながるサロン</a:t>
                      </a:r>
                      <a:r>
                        <a:rPr kumimoji="1" lang="en-US" altLang="ja-JP" sz="1600" b="0" dirty="0">
                          <a:latin typeface="メイリオ" panose="020B0604030504040204" pitchFamily="50" charset="-128"/>
                          <a:ea typeface="メイリオ" panose="020B0604030504040204" pitchFamily="50" charset="-128"/>
                        </a:rPr>
                        <a:t>(B)</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メイリオ" panose="020B0604030504040204" pitchFamily="50" charset="-128"/>
                          <a:ea typeface="メイリオ" panose="020B0604030504040204" pitchFamily="50" charset="-128"/>
                        </a:rPr>
                        <a:t>短期</a:t>
                      </a:r>
                      <a:r>
                        <a:rPr kumimoji="1" lang="ja-JP" altLang="en-US" sz="1600" b="0" dirty="0" smtClean="0">
                          <a:latin typeface="メイリオ" panose="020B0604030504040204" pitchFamily="50" charset="-128"/>
                          <a:ea typeface="メイリオ" panose="020B0604030504040204" pitchFamily="50" charset="-128"/>
                        </a:rPr>
                        <a:t>集中通所型</a:t>
                      </a:r>
                      <a:endParaRPr kumimoji="1" lang="en-US" altLang="ja-JP" sz="1600" b="0" dirty="0" smtClean="0">
                        <a:latin typeface="メイリオ" panose="020B0604030504040204" pitchFamily="50" charset="-128"/>
                        <a:ea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メイリオ" panose="020B0604030504040204" pitchFamily="50" charset="-128"/>
                          <a:ea typeface="メイリオ" panose="020B0604030504040204" pitchFamily="50" charset="-128"/>
                        </a:rPr>
                        <a:t>サービス</a:t>
                      </a:r>
                      <a:r>
                        <a:rPr kumimoji="1" lang="en-US" altLang="ja-JP" sz="1600" b="0" dirty="0" smtClean="0">
                          <a:latin typeface="メイリオ" panose="020B0604030504040204" pitchFamily="50" charset="-128"/>
                          <a:ea typeface="メイリオ" panose="020B0604030504040204" pitchFamily="50" charset="-128"/>
                        </a:rPr>
                        <a:t>(</a:t>
                      </a:r>
                      <a:r>
                        <a:rPr kumimoji="1" lang="en-US" altLang="ja-JP" sz="1600" b="0" dirty="0">
                          <a:latin typeface="メイリオ" panose="020B0604030504040204" pitchFamily="50" charset="-128"/>
                          <a:ea typeface="メイリオ" panose="020B0604030504040204" pitchFamily="50" charset="-128"/>
                        </a:rPr>
                        <a:t>C)</a:t>
                      </a:r>
                    </a:p>
                  </a:txBody>
                  <a:tcPr anchor="ctr">
                    <a:noFill/>
                  </a:tcPr>
                </a:tc>
                <a:extLst>
                  <a:ext uri="{0D108BD9-81ED-4DB2-BD59-A6C34878D82A}">
                    <a16:rowId xmlns:a16="http://schemas.microsoft.com/office/drawing/2014/main" val="3242262572"/>
                  </a:ext>
                </a:extLst>
              </a:tr>
              <a:tr h="583532">
                <a:tc>
                  <a:txBody>
                    <a:bodyPr/>
                    <a:lstStyle/>
                    <a:p>
                      <a:pPr algn="ctr"/>
                      <a:r>
                        <a:rPr kumimoji="1" lang="ja-JP" altLang="en-US" sz="1600" strike="noStrike" dirty="0">
                          <a:latin typeface="メイリオ" panose="020B0604030504040204" pitchFamily="50" charset="-128"/>
                          <a:ea typeface="メイリオ" panose="020B0604030504040204" pitchFamily="50" charset="-128"/>
                        </a:rPr>
                        <a:t>期間</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600" strike="noStrike" baseline="0" dirty="0">
                          <a:latin typeface="メイリオ" panose="020B0604030504040204" pitchFamily="50" charset="-128"/>
                          <a:ea typeface="メイリオ" panose="020B0604030504040204" pitchFamily="50" charset="-128"/>
                        </a:rPr>
                        <a:t>定めなし</a:t>
                      </a:r>
                      <a:endParaRPr kumimoji="1" lang="en-US" altLang="ja-JP" sz="1600" strike="noStrike" baseline="0" dirty="0">
                        <a:latin typeface="メイリオ" panose="020B0604030504040204" pitchFamily="50" charset="-128"/>
                        <a:ea typeface="メイリオ" panose="020B0604030504040204" pitchFamily="50" charset="-128"/>
                      </a:endParaRPr>
                    </a:p>
                    <a:p>
                      <a:pPr algn="ctr"/>
                      <a:r>
                        <a:rPr kumimoji="1" lang="ja-JP" altLang="en-US" sz="1000" b="0" strike="noStrike" baseline="0" dirty="0">
                          <a:solidFill>
                            <a:schemeClr val="tx1"/>
                          </a:solidFill>
                          <a:latin typeface="メイリオ" panose="020B0604030504040204" pitchFamily="50" charset="-128"/>
                          <a:ea typeface="メイリオ" panose="020B0604030504040204" pitchFamily="50" charset="-128"/>
                        </a:rPr>
                        <a:t>（ケアマネジメントによる）</a:t>
                      </a:r>
                    </a:p>
                  </a:txBody>
                  <a:tcPr anchor="ctr"/>
                </a:tc>
                <a:tc>
                  <a:txBody>
                    <a:bodyPr/>
                    <a:lstStyle/>
                    <a:p>
                      <a:pPr algn="ctr"/>
                      <a:r>
                        <a:rPr kumimoji="1" lang="ja-JP" altLang="en-US" sz="1600" b="0" strike="noStrike" dirty="0" smtClean="0">
                          <a:solidFill>
                            <a:schemeClr val="tx1"/>
                          </a:solidFill>
                          <a:latin typeface="メイリオ" panose="020B0604030504040204" pitchFamily="50" charset="-128"/>
                          <a:ea typeface="メイリオ" panose="020B0604030504040204" pitchFamily="50" charset="-128"/>
                        </a:rPr>
                        <a:t>６か月</a:t>
                      </a:r>
                      <a:r>
                        <a:rPr kumimoji="1" lang="ja-JP" altLang="en-US" sz="1600" b="0" strike="noStrike" dirty="0">
                          <a:solidFill>
                            <a:schemeClr val="tx1"/>
                          </a:solidFill>
                          <a:latin typeface="メイリオ" panose="020B0604030504040204" pitchFamily="50" charset="-128"/>
                          <a:ea typeface="メイリオ" panose="020B0604030504040204" pitchFamily="50" charset="-128"/>
                        </a:rPr>
                        <a:t>を目安に利用</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p>
                      <a:pPr algn="ctr">
                        <a:spcAft>
                          <a:spcPts val="600"/>
                        </a:spcAft>
                      </a:pPr>
                      <a:r>
                        <a:rPr kumimoji="1" lang="ja-JP" altLang="en-US" sz="1000" b="0" strike="noStrike" dirty="0" smtClean="0">
                          <a:solidFill>
                            <a:schemeClr val="tx1"/>
                          </a:solidFill>
                          <a:latin typeface="メイリオ" panose="020B0604030504040204" pitchFamily="50" charset="-128"/>
                          <a:ea typeface="メイリオ" panose="020B0604030504040204" pitchFamily="50" charset="-128"/>
                        </a:rPr>
                        <a:t>（</a:t>
                      </a:r>
                      <a:r>
                        <a:rPr kumimoji="1" lang="en-US" altLang="ja-JP" sz="1000" b="0" strike="noStrike" dirty="0" smtClean="0">
                          <a:solidFill>
                            <a:schemeClr val="tx1"/>
                          </a:solidFill>
                          <a:latin typeface="メイリオ" panose="020B0604030504040204" pitchFamily="50" charset="-128"/>
                          <a:ea typeface="メイリオ" panose="020B0604030504040204" pitchFamily="50" charset="-128"/>
                        </a:rPr>
                        <a:t>※</a:t>
                      </a:r>
                      <a:r>
                        <a:rPr kumimoji="1" lang="ja-JP" altLang="en-US" sz="1000" b="0" strike="noStrike" dirty="0" smtClean="0">
                          <a:solidFill>
                            <a:schemeClr val="tx1"/>
                          </a:solidFill>
                          <a:latin typeface="メイリオ" panose="020B0604030504040204" pitchFamily="50" charset="-128"/>
                          <a:ea typeface="メイリオ" panose="020B0604030504040204" pitchFamily="50" charset="-128"/>
                        </a:rPr>
                        <a:t>最長</a:t>
                      </a:r>
                      <a:r>
                        <a:rPr kumimoji="1" lang="en-US" altLang="ja-JP" sz="1000" b="0" strike="noStrike" dirty="0" smtClean="0">
                          <a:solidFill>
                            <a:schemeClr val="tx1"/>
                          </a:solidFill>
                          <a:latin typeface="メイリオ" panose="020B0604030504040204" pitchFamily="50" charset="-128"/>
                          <a:ea typeface="メイリオ" panose="020B0604030504040204" pitchFamily="50" charset="-128"/>
                        </a:rPr>
                        <a:t>9</a:t>
                      </a:r>
                      <a:r>
                        <a:rPr kumimoji="1" lang="ja-JP" altLang="en-US" sz="1000" b="0" strike="noStrike" dirty="0" smtClean="0">
                          <a:solidFill>
                            <a:schemeClr val="tx1"/>
                          </a:solidFill>
                          <a:latin typeface="メイリオ" panose="020B0604030504040204" pitchFamily="50" charset="-128"/>
                          <a:ea typeface="メイリオ" panose="020B0604030504040204" pitchFamily="50" charset="-128"/>
                        </a:rPr>
                        <a:t>か月）</a:t>
                      </a:r>
                      <a:endParaRPr kumimoji="1" lang="en-US" altLang="ja-JP" sz="1000" b="0" strike="noStrike"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600" b="0" strike="noStrike" dirty="0">
                          <a:solidFill>
                            <a:schemeClr val="dk1"/>
                          </a:solidFill>
                          <a:latin typeface="メイリオ" panose="020B0604030504040204" pitchFamily="50" charset="-128"/>
                          <a:ea typeface="メイリオ" panose="020B0604030504040204" pitchFamily="50" charset="-128"/>
                        </a:rPr>
                        <a:t>１年</a:t>
                      </a:r>
                      <a:r>
                        <a:rPr kumimoji="1" lang="ja-JP" altLang="en-US" sz="1600" b="0" strike="noStrike" dirty="0">
                          <a:solidFill>
                            <a:schemeClr val="tx1"/>
                          </a:solidFill>
                          <a:latin typeface="メイリオ" panose="020B0604030504040204" pitchFamily="50" charset="-128"/>
                          <a:ea typeface="メイリオ" panose="020B0604030504040204" pitchFamily="50" charset="-128"/>
                        </a:rPr>
                        <a:t>（再申込み可）</a:t>
                      </a:r>
                      <a:endParaRPr kumimoji="1" lang="en-US" altLang="ja-JP" sz="1600" b="0" strike="noStrike" dirty="0">
                        <a:solidFill>
                          <a:schemeClr val="dk1"/>
                        </a:solidFill>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600" strike="noStrike" dirty="0">
                          <a:latin typeface="メイリオ" panose="020B0604030504040204" pitchFamily="50" charset="-128"/>
                          <a:ea typeface="メイリオ" panose="020B0604030504040204" pitchFamily="50" charset="-128"/>
                        </a:rPr>
                        <a:t>３か月（</a:t>
                      </a:r>
                      <a:r>
                        <a:rPr kumimoji="1" lang="en-US" altLang="ja-JP" sz="1600" strike="noStrike" dirty="0">
                          <a:latin typeface="メイリオ" panose="020B0604030504040204" pitchFamily="50" charset="-128"/>
                          <a:ea typeface="メイリオ" panose="020B0604030504040204" pitchFamily="50" charset="-128"/>
                        </a:rPr>
                        <a:t>12</a:t>
                      </a:r>
                      <a:r>
                        <a:rPr kumimoji="1" lang="ja-JP" altLang="en-US" sz="1600" strike="noStrike" dirty="0">
                          <a:latin typeface="メイリオ" panose="020B0604030504040204" pitchFamily="50" charset="-128"/>
                          <a:ea typeface="メイリオ" panose="020B0604030504040204" pitchFamily="50" charset="-128"/>
                        </a:rPr>
                        <a:t>回）</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1"/>
                  </a:ext>
                </a:extLst>
              </a:tr>
              <a:tr h="360607">
                <a:tc>
                  <a:txBody>
                    <a:bodyPr/>
                    <a:lstStyle/>
                    <a:p>
                      <a:pPr algn="ctr"/>
                      <a:r>
                        <a:rPr kumimoji="1" lang="ja-JP" altLang="en-US" sz="1600" strike="noStrike" baseline="0" dirty="0">
                          <a:latin typeface="メイリオ" panose="020B0604030504040204" pitchFamily="50" charset="-128"/>
                          <a:ea typeface="メイリオ" panose="020B0604030504040204" pitchFamily="50" charset="-128"/>
                        </a:rPr>
                        <a:t>送迎</a:t>
                      </a:r>
                      <a:endParaRPr kumimoji="1" lang="ja-JP" altLang="en-US" sz="1600" b="0" strike="noStrike" baseline="0" dirty="0">
                        <a:solidFill>
                          <a:schemeClr val="tx1"/>
                        </a:solidFill>
                        <a:latin typeface="メイリオ" panose="020B0604030504040204" pitchFamily="50" charset="-128"/>
                        <a:ea typeface="メイリオ" panose="020B0604030504040204" pitchFamily="50" charset="-128"/>
                      </a:endParaRPr>
                    </a:p>
                  </a:txBody>
                  <a:tcPr anchor="ctr">
                    <a:noFill/>
                  </a:tcPr>
                </a:tc>
                <a:tc>
                  <a:txBody>
                    <a:bodyPr/>
                    <a:lstStyle/>
                    <a:p>
                      <a:pPr algn="ctr"/>
                      <a:r>
                        <a:rPr kumimoji="1" lang="ja-JP" altLang="en-US" sz="1600" b="0" strike="noStrike" baseline="0" dirty="0">
                          <a:solidFill>
                            <a:schemeClr val="tx1"/>
                          </a:solidFill>
                          <a:latin typeface="メイリオ" panose="020B0604030504040204" pitchFamily="50" charset="-128"/>
                          <a:ea typeface="メイリオ" panose="020B0604030504040204" pitchFamily="50" charset="-128"/>
                        </a:rPr>
                        <a:t>必要な方は送迎可</a:t>
                      </a: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strike="noStrike" dirty="0">
                          <a:solidFill>
                            <a:schemeClr val="tx1"/>
                          </a:solidFill>
                          <a:latin typeface="メイリオ" panose="020B0604030504040204" pitchFamily="50" charset="-128"/>
                          <a:ea typeface="メイリオ" panose="020B0604030504040204" pitchFamily="50" charset="-128"/>
                        </a:rPr>
                        <a:t>必要な方は送迎可</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txBody>
                  <a:tcPr anchor="ctr">
                    <a:noFill/>
                  </a:tcPr>
                </a:tc>
                <a:tc>
                  <a:txBody>
                    <a:bodyPr/>
                    <a:lstStyle/>
                    <a:p>
                      <a:pPr algn="ctr"/>
                      <a:r>
                        <a:rPr kumimoji="1" lang="ja-JP" altLang="en-US" sz="1600" strike="noStrike" dirty="0">
                          <a:latin typeface="メイリオ" panose="020B0604030504040204" pitchFamily="50" charset="-128"/>
                          <a:ea typeface="メイリオ" panose="020B0604030504040204" pitchFamily="50" charset="-128"/>
                        </a:rPr>
                        <a:t>なし</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txBody>
                  <a:tcPr anchor="ctr">
                    <a:noFill/>
                  </a:tcPr>
                </a:tc>
                <a:tc>
                  <a:txBody>
                    <a:bodyPr/>
                    <a:lstStyle/>
                    <a:p>
                      <a:pPr algn="ctr"/>
                      <a:r>
                        <a:rPr kumimoji="1" lang="ja-JP" altLang="en-US" sz="1600" strike="noStrike" dirty="0">
                          <a:latin typeface="メイリオ" panose="020B0604030504040204" pitchFamily="50" charset="-128"/>
                          <a:ea typeface="メイリオ" panose="020B0604030504040204" pitchFamily="50" charset="-128"/>
                        </a:rPr>
                        <a:t>なし</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2"/>
                  </a:ext>
                </a:extLst>
              </a:tr>
              <a:tr h="512841">
                <a:tc>
                  <a:txBody>
                    <a:bodyPr/>
                    <a:lstStyle/>
                    <a:p>
                      <a:pPr algn="ctr"/>
                      <a:r>
                        <a:rPr kumimoji="1" lang="ja-JP" altLang="en-US" sz="1600" strike="noStrike" baseline="0" dirty="0">
                          <a:latin typeface="メイリオ" panose="020B0604030504040204" pitchFamily="50" charset="-128"/>
                          <a:ea typeface="メイリオ" panose="020B0604030504040204" pitchFamily="50" charset="-128"/>
                        </a:rPr>
                        <a:t>利用料</a:t>
                      </a:r>
                      <a:endParaRPr kumimoji="1" lang="en-US" altLang="ja-JP" sz="1600" strike="noStrike" baseline="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600" strike="noStrike" baseline="0" dirty="0" smtClean="0">
                          <a:latin typeface="メイリオ" panose="020B0604030504040204" pitchFamily="50" charset="-128"/>
                          <a:ea typeface="メイリオ" panose="020B0604030504040204" pitchFamily="50" charset="-128"/>
                        </a:rPr>
                        <a:t>４１９</a:t>
                      </a:r>
                      <a:r>
                        <a:rPr kumimoji="1" lang="ja-JP" altLang="en-US" sz="1400" strike="noStrike" baseline="0" dirty="0" smtClean="0">
                          <a:latin typeface="メイリオ" panose="020B0604030504040204" pitchFamily="50" charset="-128"/>
                          <a:ea typeface="メイリオ" panose="020B0604030504040204" pitchFamily="50" charset="-128"/>
                        </a:rPr>
                        <a:t>円</a:t>
                      </a:r>
                      <a:endParaRPr kumimoji="1" lang="en-US" altLang="ja-JP" sz="1400" strike="noStrike" baseline="0" dirty="0">
                        <a:latin typeface="メイリオ" panose="020B0604030504040204" pitchFamily="50" charset="-128"/>
                        <a:ea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strike="noStrike" dirty="0">
                          <a:solidFill>
                            <a:schemeClr val="tx1"/>
                          </a:solidFill>
                          <a:latin typeface="メイリオ" panose="020B0604030504040204" pitchFamily="50" charset="-128"/>
                          <a:ea typeface="メイリオ" panose="020B0604030504040204" pitchFamily="50" charset="-128"/>
                        </a:rPr>
                        <a:t>（定率・</a:t>
                      </a:r>
                      <a:r>
                        <a:rPr kumimoji="1" lang="en-US" altLang="ja-JP" sz="1200" b="0" strike="noStrike" dirty="0">
                          <a:solidFill>
                            <a:schemeClr val="tx1"/>
                          </a:solidFill>
                          <a:latin typeface="メイリオ" panose="020B0604030504040204" pitchFamily="50" charset="-128"/>
                          <a:ea typeface="メイリオ" panose="020B0604030504040204" pitchFamily="50" charset="-128"/>
                        </a:rPr>
                        <a:t>1</a:t>
                      </a:r>
                      <a:r>
                        <a:rPr kumimoji="1" lang="ja-JP" altLang="en-US" sz="1200" b="0" strike="noStrike" dirty="0">
                          <a:solidFill>
                            <a:schemeClr val="tx1"/>
                          </a:solidFill>
                          <a:latin typeface="メイリオ" panose="020B0604030504040204" pitchFamily="50" charset="-128"/>
                          <a:ea typeface="メイリオ" panose="020B0604030504040204" pitchFamily="50" charset="-128"/>
                        </a:rPr>
                        <a:t>割の場合）</a:t>
                      </a:r>
                      <a:endParaRPr kumimoji="1" lang="en-US" altLang="ja-JP" sz="1400" b="0" strike="noStrike"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strike="noStrike" dirty="0">
                          <a:solidFill>
                            <a:schemeClr val="tx1"/>
                          </a:solidFill>
                          <a:latin typeface="メイリオ" panose="020B0604030504040204" pitchFamily="50" charset="-128"/>
                          <a:ea typeface="メイリオ" panose="020B0604030504040204" pitchFamily="50" charset="-128"/>
                        </a:rPr>
                        <a:t>３００</a:t>
                      </a:r>
                      <a:r>
                        <a:rPr kumimoji="1" lang="ja-JP" altLang="en-US" sz="1400" b="0" strike="noStrike" dirty="0">
                          <a:solidFill>
                            <a:schemeClr val="tx1"/>
                          </a:solidFill>
                          <a:latin typeface="メイリオ" panose="020B0604030504040204" pitchFamily="50" charset="-128"/>
                          <a:ea typeface="メイリオ" panose="020B0604030504040204" pitchFamily="50" charset="-128"/>
                        </a:rPr>
                        <a:t>円</a:t>
                      </a:r>
                      <a:endParaRPr kumimoji="1" lang="en-US" altLang="ja-JP" sz="1400" b="0" strike="noStrike" dirty="0">
                        <a:solidFill>
                          <a:schemeClr val="tx1"/>
                        </a:solidFill>
                        <a:latin typeface="メイリオ" panose="020B0604030504040204" pitchFamily="50" charset="-128"/>
                        <a:ea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strike="noStrike" dirty="0">
                          <a:solidFill>
                            <a:schemeClr val="tx1"/>
                          </a:solidFill>
                          <a:latin typeface="メイリオ" panose="020B0604030504040204" pitchFamily="50" charset="-128"/>
                          <a:ea typeface="メイリオ" panose="020B0604030504040204" pitchFamily="50" charset="-128"/>
                        </a:rPr>
                        <a:t>（定額・</a:t>
                      </a:r>
                      <a:r>
                        <a:rPr kumimoji="1" lang="en-US" altLang="ja-JP" sz="1200" b="0" strike="noStrike" dirty="0">
                          <a:solidFill>
                            <a:schemeClr val="tx1"/>
                          </a:solidFill>
                          <a:latin typeface="メイリオ" panose="020B0604030504040204" pitchFamily="50" charset="-128"/>
                          <a:ea typeface="メイリオ" panose="020B0604030504040204" pitchFamily="50" charset="-128"/>
                        </a:rPr>
                        <a:t>1</a:t>
                      </a:r>
                      <a:r>
                        <a:rPr kumimoji="1" lang="ja-JP" altLang="en-US" sz="1200" b="0" strike="noStrike" dirty="0">
                          <a:solidFill>
                            <a:schemeClr val="tx1"/>
                          </a:solidFill>
                          <a:latin typeface="メイリオ" panose="020B0604030504040204" pitchFamily="50" charset="-128"/>
                          <a:ea typeface="メイリオ" panose="020B0604030504040204" pitchFamily="50" charset="-128"/>
                        </a:rPr>
                        <a:t>割の場合）</a:t>
                      </a:r>
                      <a:endParaRPr kumimoji="1" lang="en-US" altLang="ja-JP" sz="1400" b="0" strike="noStrike"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600" strike="noStrike" dirty="0">
                          <a:latin typeface="メイリオ" panose="020B0604030504040204" pitchFamily="50" charset="-128"/>
                          <a:ea typeface="メイリオ" panose="020B0604030504040204" pitchFamily="50" charset="-128"/>
                        </a:rPr>
                        <a:t>無料</a:t>
                      </a:r>
                      <a:endParaRPr kumimoji="1" lang="en-US" altLang="ja-JP" sz="1600" strike="noStrike" dirty="0">
                        <a:latin typeface="メイリオ" panose="020B0604030504040204" pitchFamily="50" charset="-128"/>
                        <a:ea typeface="メイリオ" panose="020B0604030504040204" pitchFamily="50" charset="-128"/>
                      </a:endParaRPr>
                    </a:p>
                    <a:p>
                      <a:pPr algn="ctr"/>
                      <a:r>
                        <a:rPr kumimoji="1" lang="ja-JP" altLang="en-US" sz="1200" strike="noStrike" dirty="0">
                          <a:latin typeface="メイリオ" panose="020B0604030504040204" pitchFamily="50" charset="-128"/>
                          <a:ea typeface="メイリオ" panose="020B0604030504040204" pitchFamily="50" charset="-128"/>
                        </a:rPr>
                        <a:t>（会食実費）</a:t>
                      </a:r>
                      <a:endParaRPr kumimoji="1" lang="en-US" altLang="ja-JP" sz="1200" b="0" strike="noStrike"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600" strike="noStrike" dirty="0" smtClean="0">
                          <a:latin typeface="メイリオ" panose="020B0604030504040204" pitchFamily="50" charset="-128"/>
                          <a:ea typeface="メイリオ" panose="020B0604030504040204" pitchFamily="50" charset="-128"/>
                        </a:rPr>
                        <a:t>無料</a:t>
                      </a:r>
                      <a:endParaRPr kumimoji="1" lang="en-US" altLang="ja-JP" sz="1200" b="0" strike="noStrike"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3"/>
                  </a:ext>
                </a:extLst>
              </a:tr>
              <a:tr h="573175">
                <a:tc>
                  <a:txBody>
                    <a:bodyPr/>
                    <a:lstStyle/>
                    <a:p>
                      <a:pPr algn="ctr"/>
                      <a:r>
                        <a:rPr kumimoji="1" lang="ja-JP" altLang="en-US" sz="1600" strike="noStrike" dirty="0">
                          <a:latin typeface="メイリオ" panose="020B0604030504040204" pitchFamily="50" charset="-128"/>
                          <a:ea typeface="メイリオ" panose="020B0604030504040204" pitchFamily="50" charset="-128"/>
                        </a:rPr>
                        <a:t>内容</a:t>
                      </a:r>
                      <a:endParaRPr kumimoji="1" lang="ja-JP" altLang="en-US" sz="1600" b="0" i="0" strike="noStrike" dirty="0">
                        <a:solidFill>
                          <a:schemeClr val="tx1"/>
                        </a:solidFill>
                        <a:latin typeface="メイリオ" panose="020B0604030504040204" pitchFamily="50" charset="-128"/>
                        <a:ea typeface="メイリオ" panose="020B0604030504040204" pitchFamily="50" charset="-128"/>
                      </a:endParaRPr>
                    </a:p>
                  </a:txBody>
                  <a:tcPr anchor="ctr">
                    <a:noFill/>
                  </a:tcPr>
                </a:tc>
                <a:tc>
                  <a:txBody>
                    <a:bodyPr/>
                    <a:lstStyle/>
                    <a:p>
                      <a:pPr algn="l"/>
                      <a:r>
                        <a:rPr kumimoji="1" lang="ja-JP" altLang="en-US" sz="1600" strike="noStrike" dirty="0">
                          <a:latin typeface="メイリオ" panose="020B0604030504040204" pitchFamily="50" charset="-128"/>
                          <a:ea typeface="メイリオ" panose="020B0604030504040204" pitchFamily="50" charset="-128"/>
                        </a:rPr>
                        <a:t>選択的サービス</a:t>
                      </a:r>
                      <a:endParaRPr kumimoji="1" lang="en-US" altLang="ja-JP" sz="1600" strike="noStrike" dirty="0">
                        <a:latin typeface="メイリオ" panose="020B0604030504040204" pitchFamily="50" charset="-128"/>
                        <a:ea typeface="メイリオ" panose="020B0604030504040204" pitchFamily="50" charset="-128"/>
                      </a:endParaRPr>
                    </a:p>
                    <a:p>
                      <a:pPr algn="l"/>
                      <a:r>
                        <a:rPr kumimoji="1" lang="ja-JP" altLang="en-US" sz="1200" strike="noStrike" dirty="0">
                          <a:latin typeface="メイリオ" panose="020B0604030504040204" pitchFamily="50" charset="-128"/>
                          <a:ea typeface="メイリオ" panose="020B0604030504040204" pitchFamily="50" charset="-128"/>
                        </a:rPr>
                        <a:t>（入浴・食事・口腔ケア</a:t>
                      </a:r>
                      <a:r>
                        <a:rPr kumimoji="1" lang="en-US" altLang="ja-JP" sz="1200" strike="noStrike" dirty="0">
                          <a:latin typeface="メイリオ" panose="020B0604030504040204" pitchFamily="50" charset="-128"/>
                          <a:ea typeface="メイリオ" panose="020B0604030504040204" pitchFamily="50" charset="-128"/>
                        </a:rPr>
                        <a:t>etc.</a:t>
                      </a:r>
                      <a:r>
                        <a:rPr kumimoji="1" lang="ja-JP" altLang="en-US" sz="1200" strike="noStrike" dirty="0">
                          <a:latin typeface="メイリオ" panose="020B0604030504040204" pitchFamily="50" charset="-128"/>
                          <a:ea typeface="メイリオ" panose="020B0604030504040204" pitchFamily="50" charset="-128"/>
                        </a:rPr>
                        <a:t>）</a:t>
                      </a:r>
                      <a:endParaRPr kumimoji="1" lang="en-US" altLang="ja-JP" sz="1200" b="0" strike="noStrike" dirty="0">
                        <a:solidFill>
                          <a:schemeClr val="tx1"/>
                        </a:solidFill>
                        <a:latin typeface="メイリオ" panose="020B0604030504040204" pitchFamily="50" charset="-128"/>
                        <a:ea typeface="メイリオ" panose="020B0604030504040204" pitchFamily="50" charset="-128"/>
                      </a:endParaRPr>
                    </a:p>
                  </a:txBody>
                  <a:tcPr anchor="ctr">
                    <a:noFill/>
                  </a:tcPr>
                </a:tc>
                <a:tc>
                  <a:txBody>
                    <a:bodyPr/>
                    <a:lstStyle/>
                    <a:p>
                      <a:pPr algn="l"/>
                      <a:r>
                        <a:rPr kumimoji="1" lang="ja-JP" altLang="en-US" sz="1600" b="0" strike="noStrike" dirty="0">
                          <a:solidFill>
                            <a:srgbClr val="FF0000"/>
                          </a:solidFill>
                          <a:latin typeface="メイリオ" panose="020B0604030504040204" pitchFamily="50" charset="-128"/>
                          <a:ea typeface="メイリオ" panose="020B0604030504040204" pitchFamily="50" charset="-128"/>
                        </a:rPr>
                        <a:t>機能訓練に特化</a:t>
                      </a:r>
                      <a:endParaRPr kumimoji="1" lang="en-US" altLang="ja-JP" sz="1600" b="0" strike="noStrike" dirty="0">
                        <a:solidFill>
                          <a:srgbClr val="FF0000"/>
                        </a:solidFill>
                        <a:latin typeface="メイリオ" panose="020B0604030504040204" pitchFamily="50" charset="-128"/>
                        <a:ea typeface="メイリオ" panose="020B0604030504040204" pitchFamily="50" charset="-128"/>
                      </a:endParaRPr>
                    </a:p>
                    <a:p>
                      <a:pPr algn="l"/>
                      <a:r>
                        <a:rPr kumimoji="1" lang="ja-JP" altLang="en-US" sz="1600" b="0" strike="noStrike" dirty="0">
                          <a:solidFill>
                            <a:schemeClr val="tx1"/>
                          </a:solidFill>
                          <a:latin typeface="メイリオ" panose="020B0604030504040204" pitchFamily="50" charset="-128"/>
                          <a:ea typeface="メイリオ" panose="020B0604030504040204" pitchFamily="50" charset="-128"/>
                        </a:rPr>
                        <a:t>個別</a:t>
                      </a:r>
                      <a:r>
                        <a:rPr kumimoji="1" lang="ja-JP" altLang="en-US" sz="1600" b="0" strike="noStrike" dirty="0" smtClean="0">
                          <a:solidFill>
                            <a:schemeClr val="tx1"/>
                          </a:solidFill>
                          <a:latin typeface="メイリオ" panose="020B0604030504040204" pitchFamily="50" charset="-128"/>
                          <a:ea typeface="メイリオ" panose="020B0604030504040204" pitchFamily="50" charset="-128"/>
                        </a:rPr>
                        <a:t>プログラム</a:t>
                      </a:r>
                      <a:endParaRPr kumimoji="1" lang="ja-JP" altLang="en-US" sz="1600" b="0" strike="noStrike" dirty="0">
                        <a:solidFill>
                          <a:schemeClr val="tx1"/>
                        </a:solidFill>
                        <a:latin typeface="メイリオ" panose="020B0604030504040204" pitchFamily="50" charset="-128"/>
                        <a:ea typeface="メイリオ"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strike="noStrike" dirty="0" smtClean="0">
                          <a:solidFill>
                            <a:srgbClr val="FF0000"/>
                          </a:solidFill>
                          <a:latin typeface="メイリオ" panose="020B0604030504040204" pitchFamily="50" charset="-128"/>
                          <a:ea typeface="メイリオ" panose="020B0604030504040204" pitchFamily="50" charset="-128"/>
                        </a:rPr>
                        <a:t>自主グループ</a:t>
                      </a:r>
                      <a:r>
                        <a:rPr kumimoji="1" lang="ja-JP" altLang="en-US" sz="1600" b="0" strike="noStrike" dirty="0" smtClean="0">
                          <a:solidFill>
                            <a:schemeClr val="tx1"/>
                          </a:solidFill>
                          <a:latin typeface="メイリオ" panose="020B0604030504040204" pitchFamily="50" charset="-128"/>
                          <a:ea typeface="メイリオ" panose="020B0604030504040204" pitchFamily="50" charset="-128"/>
                        </a:rPr>
                        <a:t>が行う</a:t>
                      </a:r>
                      <a:r>
                        <a:rPr kumimoji="1" lang="ja-JP" altLang="en-US" sz="1600" strike="noStrike" dirty="0" smtClean="0">
                          <a:latin typeface="メイリオ" panose="020B0604030504040204" pitchFamily="50" charset="-128"/>
                          <a:ea typeface="メイリオ" panose="020B0604030504040204" pitchFamily="50" charset="-128"/>
                        </a:rPr>
                        <a:t>介護予防に資する活動</a:t>
                      </a:r>
                      <a:endParaRPr kumimoji="1" lang="ja-JP" altLang="en-US" sz="1600" b="0" strike="noStrike" dirty="0">
                        <a:solidFill>
                          <a:schemeClr val="tx1"/>
                        </a:solidFill>
                        <a:latin typeface="メイリオ" panose="020B0604030504040204" pitchFamily="50" charset="-128"/>
                        <a:ea typeface="メイリオ" panose="020B0604030504040204" pitchFamily="50" charset="-128"/>
                      </a:endParaRPr>
                    </a:p>
                  </a:txBody>
                  <a:tcPr anchor="ctr">
                    <a:noFill/>
                  </a:tcPr>
                </a:tc>
                <a:tc>
                  <a:txBody>
                    <a:bodyPr/>
                    <a:lstStyle/>
                    <a:p>
                      <a:pPr algn="l"/>
                      <a:r>
                        <a:rPr kumimoji="1" lang="ja-JP" altLang="en-US" sz="1600" strike="noStrike" dirty="0">
                          <a:latin typeface="メイリオ" panose="020B0604030504040204" pitchFamily="50" charset="-128"/>
                          <a:ea typeface="メイリオ" panose="020B0604030504040204" pitchFamily="50" charset="-128"/>
                        </a:rPr>
                        <a:t>専門職による</a:t>
                      </a:r>
                      <a:r>
                        <a:rPr kumimoji="1" lang="ja-JP" altLang="en-US" sz="1600" strike="noStrike" dirty="0" smtClean="0">
                          <a:solidFill>
                            <a:srgbClr val="FF0000"/>
                          </a:solidFill>
                          <a:latin typeface="メイリオ" panose="020B0604030504040204" pitchFamily="50" charset="-128"/>
                          <a:ea typeface="メイリオ" panose="020B0604030504040204" pitchFamily="50" charset="-128"/>
                        </a:rPr>
                        <a:t>集団での運動プログラム</a:t>
                      </a:r>
                      <a:r>
                        <a:rPr kumimoji="1" lang="ja-JP" altLang="en-US" sz="1600" strike="noStrike" dirty="0">
                          <a:solidFill>
                            <a:srgbClr val="FF0000"/>
                          </a:solidFill>
                          <a:latin typeface="メイリオ" panose="020B0604030504040204" pitchFamily="50" charset="-128"/>
                          <a:ea typeface="メイリオ" panose="020B0604030504040204" pitchFamily="50" charset="-128"/>
                        </a:rPr>
                        <a:t>と</a:t>
                      </a:r>
                      <a:r>
                        <a:rPr kumimoji="1" lang="ja-JP" altLang="en-US" sz="1600" strike="noStrike" dirty="0" smtClean="0">
                          <a:solidFill>
                            <a:srgbClr val="FF0000"/>
                          </a:solidFill>
                          <a:latin typeface="メイリオ" panose="020B0604030504040204" pitchFamily="50" charset="-128"/>
                          <a:ea typeface="メイリオ" panose="020B0604030504040204" pitchFamily="50" charset="-128"/>
                        </a:rPr>
                        <a:t>栄養指導</a:t>
                      </a:r>
                      <a:endParaRPr kumimoji="1" lang="ja-JP" altLang="en-US" sz="1600" b="0" strike="noStrike" dirty="0">
                        <a:solidFill>
                          <a:srgbClr val="FF0000"/>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4"/>
                  </a:ext>
                </a:extLst>
              </a:tr>
              <a:tr h="1055849">
                <a:tc>
                  <a:txBody>
                    <a:bodyPr/>
                    <a:lstStyle/>
                    <a:p>
                      <a:pPr algn="ctr"/>
                      <a:r>
                        <a:rPr kumimoji="1" lang="ja-JP" altLang="en-US" sz="1600" strike="noStrike" dirty="0">
                          <a:latin typeface="メイリオ" panose="020B0604030504040204" pitchFamily="50" charset="-128"/>
                          <a:ea typeface="メイリオ" panose="020B0604030504040204" pitchFamily="50" charset="-128"/>
                        </a:rPr>
                        <a:t>目標</a:t>
                      </a:r>
                      <a:endParaRPr kumimoji="1" lang="en-US" altLang="ja-JP" sz="1600" strike="noStrike"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1600" b="0" strike="noStrike" dirty="0">
                          <a:solidFill>
                            <a:schemeClr val="tx1"/>
                          </a:solidFill>
                          <a:latin typeface="メイリオ" panose="020B0604030504040204" pitchFamily="50" charset="-128"/>
                          <a:ea typeface="メイリオ" panose="020B0604030504040204" pitchFamily="50" charset="-128"/>
                        </a:rPr>
                        <a:t>必要な支援を続けながら</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p>
                      <a:pPr algn="l"/>
                      <a:r>
                        <a:rPr kumimoji="1" lang="ja-JP" altLang="en-US" sz="1600" b="0" strike="noStrike" dirty="0">
                          <a:solidFill>
                            <a:schemeClr val="tx1"/>
                          </a:solidFill>
                          <a:latin typeface="メイリオ" panose="020B0604030504040204" pitchFamily="50" charset="-128"/>
                          <a:ea typeface="メイリオ" panose="020B0604030504040204" pitchFamily="50" charset="-128"/>
                        </a:rPr>
                        <a:t>在宅生活を継続</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1600" b="0" strike="noStrike" dirty="0">
                          <a:solidFill>
                            <a:schemeClr val="tx1"/>
                          </a:solidFill>
                          <a:latin typeface="メイリオ" panose="020B0604030504040204" pitchFamily="50" charset="-128"/>
                          <a:ea typeface="メイリオ" panose="020B0604030504040204" pitchFamily="50" charset="-128"/>
                        </a:rPr>
                        <a:t>運動機能を向上させ、</a:t>
                      </a:r>
                      <a:r>
                        <a:rPr kumimoji="1" lang="ja-JP" altLang="en-US" sz="1600" b="0" strike="noStrike" dirty="0" smtClean="0">
                          <a:solidFill>
                            <a:schemeClr val="tx1"/>
                          </a:solidFill>
                          <a:latin typeface="メイリオ" panose="020B0604030504040204" pitchFamily="50" charset="-128"/>
                          <a:ea typeface="メイリオ" panose="020B0604030504040204" pitchFamily="50" charset="-128"/>
                        </a:rPr>
                        <a:t>いち早く、地域資源を活用するなどして、自立した日常生活を取り戻す。</a:t>
                      </a:r>
                      <a:endParaRPr kumimoji="1" lang="ja-JP" altLang="en-US" sz="1600" b="0" strike="noStrike"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1600" strike="noStrike" dirty="0">
                          <a:latin typeface="メイリオ" panose="020B0604030504040204" pitchFamily="50" charset="-128"/>
                          <a:ea typeface="メイリオ" panose="020B0604030504040204" pitchFamily="50" charset="-128"/>
                        </a:rPr>
                        <a:t>社会・地域との繋がりを</a:t>
                      </a:r>
                      <a:endParaRPr kumimoji="1" lang="en-US" altLang="ja-JP" sz="1600" strike="noStrike" dirty="0">
                        <a:latin typeface="メイリオ" panose="020B0604030504040204" pitchFamily="50" charset="-128"/>
                        <a:ea typeface="メイリオ" panose="020B0604030504040204" pitchFamily="50" charset="-128"/>
                      </a:endParaRPr>
                    </a:p>
                    <a:p>
                      <a:pPr algn="l"/>
                      <a:r>
                        <a:rPr kumimoji="1" lang="ja-JP" altLang="en-US" sz="1600" strike="noStrike" dirty="0">
                          <a:latin typeface="メイリオ" panose="020B0604030504040204" pitchFamily="50" charset="-128"/>
                          <a:ea typeface="メイリオ" panose="020B0604030504040204" pitchFamily="50" charset="-128"/>
                        </a:rPr>
                        <a:t>持ち続ける</a:t>
                      </a:r>
                      <a:endParaRPr kumimoji="1" lang="en-US" altLang="ja-JP" sz="1600" strike="noStrike"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sz="1600" b="0" strike="noStrike" dirty="0">
                          <a:solidFill>
                            <a:schemeClr val="tx1"/>
                          </a:solidFill>
                          <a:latin typeface="メイリオ" panose="020B0604030504040204" pitchFamily="50" charset="-128"/>
                          <a:ea typeface="メイリオ" panose="020B0604030504040204" pitchFamily="50" charset="-128"/>
                        </a:rPr>
                        <a:t>運動機能を向上させ、地域との繋がりを</a:t>
                      </a:r>
                      <a:r>
                        <a:rPr kumimoji="1" lang="ja-JP" altLang="en-US" sz="1600" b="0" strike="noStrike" dirty="0" smtClean="0">
                          <a:solidFill>
                            <a:schemeClr val="tx1"/>
                          </a:solidFill>
                          <a:latin typeface="メイリオ" panose="020B0604030504040204" pitchFamily="50" charset="-128"/>
                          <a:ea typeface="メイリオ" panose="020B0604030504040204" pitchFamily="50" charset="-128"/>
                        </a:rPr>
                        <a:t>持ち続けることを目指す。</a:t>
                      </a:r>
                      <a:endParaRPr kumimoji="1" lang="ja-JP" altLang="en-US" sz="1600" b="0" strike="noStrike"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5"/>
                  </a:ext>
                </a:extLst>
              </a:tr>
              <a:tr h="1297187">
                <a:tc rowSpan="2">
                  <a:txBody>
                    <a:bodyPr/>
                    <a:lstStyle/>
                    <a:p>
                      <a:pPr algn="ctr"/>
                      <a:r>
                        <a:rPr kumimoji="1" lang="ja-JP" altLang="en-US" sz="1600" strike="noStrike" dirty="0">
                          <a:latin typeface="メイリオ" panose="020B0604030504040204" pitchFamily="50" charset="-128"/>
                          <a:ea typeface="メイリオ" panose="020B0604030504040204" pitchFamily="50" charset="-128"/>
                        </a:rPr>
                        <a:t>対象者</a:t>
                      </a:r>
                      <a:endParaRPr kumimoji="1" lang="ja-JP" altLang="en-US" sz="1600" b="0" i="0" strike="noStrike" dirty="0">
                        <a:solidFill>
                          <a:schemeClr val="tx1"/>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marL="285750" indent="-285750" algn="l">
                        <a:buFont typeface="Wingdings" panose="05000000000000000000" pitchFamily="2" charset="2"/>
                        <a:buChar char="l"/>
                      </a:pPr>
                      <a:r>
                        <a:rPr kumimoji="1" lang="ja-JP" altLang="en-US" sz="1600" strike="noStrike" dirty="0">
                          <a:latin typeface="メイリオ" panose="020B0604030504040204" pitchFamily="50" charset="-128"/>
                          <a:ea typeface="メイリオ" panose="020B0604030504040204" pitchFamily="50" charset="-128"/>
                        </a:rPr>
                        <a:t>自宅での入浴困難</a:t>
                      </a:r>
                      <a:endParaRPr kumimoji="1" lang="en-US" altLang="ja-JP" sz="1600" strike="noStrike" dirty="0">
                        <a:latin typeface="メイリオ" panose="020B0604030504040204" pitchFamily="50" charset="-128"/>
                        <a:ea typeface="メイリオ" panose="020B0604030504040204" pitchFamily="50" charset="-128"/>
                      </a:endParaRPr>
                    </a:p>
                    <a:p>
                      <a:pPr marL="285750" indent="-285750" algn="l">
                        <a:buFont typeface="Wingdings" panose="05000000000000000000" pitchFamily="2" charset="2"/>
                        <a:buChar char="l"/>
                      </a:pPr>
                      <a:r>
                        <a:rPr kumimoji="1" lang="ja-JP" altLang="en-US" sz="1600" strike="noStrike" dirty="0">
                          <a:latin typeface="メイリオ" panose="020B0604030504040204" pitchFamily="50" charset="-128"/>
                          <a:ea typeface="メイリオ" panose="020B0604030504040204" pitchFamily="50" charset="-128"/>
                        </a:rPr>
                        <a:t>認知機能低下</a:t>
                      </a:r>
                      <a:endParaRPr kumimoji="1" lang="en-US" altLang="ja-JP" sz="1600" strike="noStrike" dirty="0">
                        <a:latin typeface="メイリオ" panose="020B0604030504040204" pitchFamily="50" charset="-128"/>
                        <a:ea typeface="メイリオ" panose="020B0604030504040204" pitchFamily="50" charset="-128"/>
                      </a:endParaRPr>
                    </a:p>
                    <a:p>
                      <a:pPr marL="285750" indent="-285750" algn="l">
                        <a:buFont typeface="Wingdings" panose="05000000000000000000" pitchFamily="2" charset="2"/>
                        <a:buChar char="l"/>
                      </a:pPr>
                      <a:r>
                        <a:rPr kumimoji="1" lang="ja-JP" altLang="en-US" sz="1600" strike="noStrike" dirty="0">
                          <a:latin typeface="メイリオ" panose="020B0604030504040204" pitchFamily="50" charset="-128"/>
                          <a:ea typeface="メイリオ" panose="020B0604030504040204" pitchFamily="50" charset="-128"/>
                        </a:rPr>
                        <a:t>低栄養状態</a:t>
                      </a:r>
                      <a:endParaRPr kumimoji="1" lang="en-US" altLang="ja-JP" sz="1600" strike="noStrike" dirty="0">
                        <a:latin typeface="メイリオ" panose="020B0604030504040204" pitchFamily="50" charset="-128"/>
                        <a:ea typeface="メイリオ" panose="020B0604030504040204" pitchFamily="50" charset="-128"/>
                      </a:endParaRPr>
                    </a:p>
                    <a:p>
                      <a:pPr marL="285750" indent="-285750" algn="l">
                        <a:buFont typeface="Wingdings" panose="05000000000000000000" pitchFamily="2" charset="2"/>
                        <a:buChar char="l"/>
                      </a:pPr>
                      <a:r>
                        <a:rPr kumimoji="1" lang="ja-JP" altLang="en-US" sz="1600" strike="noStrike" dirty="0">
                          <a:latin typeface="メイリオ" panose="020B0604030504040204" pitchFamily="50" charset="-128"/>
                          <a:ea typeface="メイリオ" panose="020B0604030504040204" pitchFamily="50" charset="-128"/>
                        </a:rPr>
                        <a:t>難病・その他疾患</a:t>
                      </a:r>
                      <a:endParaRPr kumimoji="1" lang="en-US" altLang="ja-JP" sz="1600" strike="noStrike" dirty="0">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marL="285750" indent="-285750" algn="l">
                        <a:buFont typeface="Wingdings" panose="05000000000000000000" pitchFamily="2" charset="2"/>
                        <a:buChar char="l"/>
                      </a:pPr>
                      <a:r>
                        <a:rPr kumimoji="1" lang="ja-JP" altLang="en-US" sz="1600" strike="noStrike" dirty="0">
                          <a:solidFill>
                            <a:schemeClr val="tx1"/>
                          </a:solidFill>
                          <a:latin typeface="メイリオ" panose="020B0604030504040204" pitchFamily="50" charset="-128"/>
                          <a:ea typeface="メイリオ" panose="020B0604030504040204" pitchFamily="50" charset="-128"/>
                        </a:rPr>
                        <a:t>機能訓練の必要がある</a:t>
                      </a:r>
                      <a:endParaRPr kumimoji="1" lang="en-US" altLang="ja-JP" sz="1600" strike="noStrike" dirty="0">
                        <a:solidFill>
                          <a:schemeClr val="tx1"/>
                        </a:solidFill>
                        <a:latin typeface="メイリオ" panose="020B0604030504040204" pitchFamily="50" charset="-128"/>
                        <a:ea typeface="メイリオ" panose="020B0604030504040204" pitchFamily="50" charset="-128"/>
                      </a:endParaRPr>
                    </a:p>
                    <a:p>
                      <a:pPr marL="285750" indent="-285750" algn="l">
                        <a:buFont typeface="Wingdings" panose="05000000000000000000" pitchFamily="2" charset="2"/>
                        <a:buChar char="l"/>
                      </a:pPr>
                      <a:r>
                        <a:rPr kumimoji="1" lang="ja-JP" altLang="en-US" sz="1600" strike="noStrike" dirty="0">
                          <a:solidFill>
                            <a:schemeClr val="tx1"/>
                          </a:solidFill>
                          <a:latin typeface="メイリオ" panose="020B0604030504040204" pitchFamily="50" charset="-128"/>
                          <a:ea typeface="メイリオ" panose="020B0604030504040204" pitchFamily="50" charset="-128"/>
                        </a:rPr>
                        <a:t>自立的な在宅生活を</a:t>
                      </a:r>
                      <a:endParaRPr kumimoji="1" lang="en-US" altLang="ja-JP" sz="1600" strike="noStrike" dirty="0">
                        <a:solidFill>
                          <a:schemeClr val="tx1"/>
                        </a:solidFill>
                        <a:latin typeface="メイリオ" panose="020B0604030504040204" pitchFamily="50" charset="-128"/>
                        <a:ea typeface="メイリオ" panose="020B0604030504040204" pitchFamily="50" charset="-128"/>
                      </a:endParaRPr>
                    </a:p>
                    <a:p>
                      <a:pPr marL="0" indent="0" algn="l">
                        <a:buFont typeface="Wingdings" panose="05000000000000000000" pitchFamily="2" charset="2"/>
                        <a:buNone/>
                      </a:pPr>
                      <a:r>
                        <a:rPr kumimoji="1" lang="ja-JP" altLang="en-US" sz="1600" strike="noStrike" dirty="0">
                          <a:solidFill>
                            <a:schemeClr val="tx1"/>
                          </a:solidFill>
                          <a:latin typeface="メイリオ" panose="020B0604030504040204" pitchFamily="50" charset="-128"/>
                          <a:ea typeface="メイリオ" panose="020B0604030504040204" pitchFamily="50" charset="-128"/>
                        </a:rPr>
                        <a:t>　 目指すことが</a:t>
                      </a:r>
                      <a:r>
                        <a:rPr kumimoji="1" lang="ja-JP" altLang="en-US" sz="1600" strike="noStrike" dirty="0" smtClean="0">
                          <a:solidFill>
                            <a:schemeClr val="tx1"/>
                          </a:solidFill>
                          <a:latin typeface="メイリオ" panose="020B0604030504040204" pitchFamily="50" charset="-128"/>
                          <a:ea typeface="メイリオ" panose="020B0604030504040204" pitchFamily="50" charset="-128"/>
                        </a:rPr>
                        <a:t>できる</a:t>
                      </a:r>
                      <a:endParaRPr kumimoji="1" lang="en-US" altLang="ja-JP" sz="1600" strike="noStrike" dirty="0">
                        <a:solidFill>
                          <a:schemeClr val="tx1"/>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marL="285750" indent="-285750" algn="l">
                        <a:buFont typeface="Wingdings" panose="05000000000000000000" pitchFamily="2" charset="2"/>
                        <a:buChar char="l"/>
                      </a:pPr>
                      <a:r>
                        <a:rPr kumimoji="1" lang="ja-JP" altLang="en-US" sz="1600" strike="noStrike" dirty="0">
                          <a:latin typeface="メイリオ" panose="020B0604030504040204" pitchFamily="50" charset="-128"/>
                          <a:ea typeface="メイリオ" panose="020B0604030504040204" pitchFamily="50" charset="-128"/>
                        </a:rPr>
                        <a:t>短期集中通所型サービスで学んだことを続けたい</a:t>
                      </a:r>
                      <a:endParaRPr kumimoji="1" lang="en-US" altLang="ja-JP" sz="1600" strike="noStrike" dirty="0">
                        <a:latin typeface="メイリオ" panose="020B0604030504040204" pitchFamily="50" charset="-128"/>
                        <a:ea typeface="メイリオ" panose="020B0604030504040204" pitchFamily="50" charset="-128"/>
                      </a:endParaRPr>
                    </a:p>
                    <a:p>
                      <a:pPr marL="285750" indent="-285750" algn="l">
                        <a:buFont typeface="Wingdings" panose="05000000000000000000" pitchFamily="2" charset="2"/>
                        <a:buChar char="l"/>
                      </a:pPr>
                      <a:r>
                        <a:rPr kumimoji="1" lang="ja-JP" altLang="en-US" sz="1600" strike="noStrike" dirty="0">
                          <a:latin typeface="メイリオ" panose="020B0604030504040204" pitchFamily="50" charset="-128"/>
                          <a:ea typeface="メイリオ" panose="020B0604030504040204" pitchFamily="50" charset="-128"/>
                        </a:rPr>
                        <a:t>地域との交流を持ちたい</a:t>
                      </a:r>
                      <a:endParaRPr kumimoji="1" lang="en-US" altLang="ja-JP" sz="1600" strike="noStrike" dirty="0">
                        <a:latin typeface="メイリオ" panose="020B0604030504040204" pitchFamily="50" charset="-128"/>
                        <a:ea typeface="メイリオ" panose="020B0604030504040204" pitchFamily="50" charset="-128"/>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600" strike="noStrike" dirty="0">
                          <a:latin typeface="メイリオ" panose="020B0604030504040204" pitchFamily="50" charset="-128"/>
                          <a:ea typeface="メイリオ" panose="020B0604030504040204" pitchFamily="50" charset="-128"/>
                        </a:rPr>
                        <a:t>自己通所可能</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marL="285750" indent="-285750" algn="l">
                        <a:buFont typeface="Wingdings" panose="05000000000000000000" pitchFamily="2" charset="2"/>
                        <a:buChar char="l"/>
                      </a:pPr>
                      <a:r>
                        <a:rPr kumimoji="1" lang="ja-JP" altLang="en-US" sz="1600" b="0" strike="noStrike" dirty="0">
                          <a:solidFill>
                            <a:schemeClr val="tx1"/>
                          </a:solidFill>
                          <a:latin typeface="メイリオ" panose="020B0604030504040204" pitchFamily="50" charset="-128"/>
                          <a:ea typeface="メイリオ" panose="020B0604030504040204" pitchFamily="50" charset="-128"/>
                        </a:rPr>
                        <a:t>短期集中的に改善が見込める</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p>
                      <a:pPr marL="285750" indent="-285750" algn="l">
                        <a:buFont typeface="Wingdings" panose="05000000000000000000" pitchFamily="2" charset="2"/>
                        <a:buChar char="l"/>
                      </a:pPr>
                      <a:r>
                        <a:rPr kumimoji="1" lang="ja-JP" altLang="en-US" sz="1600" b="0" strike="noStrike" dirty="0">
                          <a:solidFill>
                            <a:schemeClr val="tx1"/>
                          </a:solidFill>
                          <a:latin typeface="メイリオ" panose="020B0604030504040204" pitchFamily="50" charset="-128"/>
                          <a:ea typeface="メイリオ" panose="020B0604030504040204" pitchFamily="50" charset="-128"/>
                        </a:rPr>
                        <a:t>学んだことを自分で続ける意欲がある</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600" b="0" strike="noStrike" dirty="0">
                          <a:solidFill>
                            <a:schemeClr val="tx1"/>
                          </a:solidFill>
                          <a:latin typeface="メイリオ" panose="020B0604030504040204" pitchFamily="50" charset="-128"/>
                          <a:ea typeface="メイリオ" panose="020B0604030504040204" pitchFamily="50" charset="-128"/>
                        </a:rPr>
                        <a:t>自己通所可能</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txBody>
                  <a:tcPr anchor="ctr">
                    <a:solidFill>
                      <a:schemeClr val="bg1"/>
                    </a:solidFill>
                  </a:tcPr>
                </a:tc>
                <a:extLst>
                  <a:ext uri="{0D108BD9-81ED-4DB2-BD59-A6C34878D82A}">
                    <a16:rowId xmlns:a16="http://schemas.microsoft.com/office/drawing/2014/main" val="10006"/>
                  </a:ext>
                </a:extLst>
              </a:tr>
              <a:tr h="331838">
                <a:tc vMerge="1">
                  <a:txBody>
                    <a:bodyPr/>
                    <a:lstStyle/>
                    <a:p>
                      <a:pPr algn="ctr"/>
                      <a:endParaRPr kumimoji="1" lang="ja-JP" altLang="en-US" sz="1600" b="0" i="0" strike="noStrike" dirty="0">
                        <a:solidFill>
                          <a:schemeClr val="tx1"/>
                        </a:solidFill>
                        <a:latin typeface="メイリオ" panose="020B0604030504040204" pitchFamily="50" charset="-128"/>
                        <a:ea typeface="メイリオ" panose="020B0604030504040204" pitchFamily="50" charset="-128"/>
                      </a:endParaRPr>
                    </a:p>
                  </a:txBody>
                  <a:tcPr anchor="ctr"/>
                </a:tc>
                <a:tc gridSpan="4">
                  <a:txBody>
                    <a:bodyPr/>
                    <a:lstStyle/>
                    <a:p>
                      <a:pPr marL="0" indent="0" algn="ctr">
                        <a:buFont typeface="Wingdings" panose="05000000000000000000" pitchFamily="2" charset="2"/>
                        <a:buNone/>
                      </a:pPr>
                      <a:r>
                        <a:rPr kumimoji="1" lang="ja-JP" altLang="en-US" sz="1600" b="0" strike="noStrike" dirty="0">
                          <a:solidFill>
                            <a:schemeClr val="tx1"/>
                          </a:solidFill>
                          <a:latin typeface="メイリオ" panose="020B0604030504040204" pitchFamily="50" charset="-128"/>
                          <a:ea typeface="メイリオ" panose="020B0604030504040204" pitchFamily="50" charset="-128"/>
                        </a:rPr>
                        <a:t>要支援１・２・事業対象者</a:t>
                      </a: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txBody>
                  <a:tcPr anchor="ctr">
                    <a:solidFill>
                      <a:srgbClr val="F0F0F0"/>
                    </a:solidFill>
                  </a:tcPr>
                </a:tc>
                <a:tc hMerge="1">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1600" b="1" strike="noStrike" dirty="0">
                        <a:solidFill>
                          <a:schemeClr val="tx1"/>
                        </a:solidFill>
                        <a:latin typeface="メイリオ" panose="020B0604030504040204" pitchFamily="50" charset="-128"/>
                        <a:ea typeface="メイリオ" panose="020B0604030504040204" pitchFamily="50" charset="-128"/>
                      </a:endParaRPr>
                    </a:p>
                  </a:txBody>
                  <a:tcPr anchor="ctr"/>
                </a:tc>
                <a:tc hMerge="1">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1600" b="1" strike="noStrike" dirty="0">
                        <a:solidFill>
                          <a:schemeClr val="tx1"/>
                        </a:solidFill>
                        <a:latin typeface="メイリオ" panose="020B0604030504040204" pitchFamily="50" charset="-128"/>
                        <a:ea typeface="メイリオ" panose="020B0604030504040204" pitchFamily="50" charset="-128"/>
                      </a:endParaRPr>
                    </a:p>
                  </a:txBody>
                  <a:tcPr anchor="ctr"/>
                </a:tc>
                <a:tc hMerge="1">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1600" b="0" strike="noStrike"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7"/>
                  </a:ext>
                </a:extLst>
              </a:tr>
            </a:tbl>
          </a:graphicData>
        </a:graphic>
      </p:graphicFrame>
      <p:sp>
        <p:nvSpPr>
          <p:cNvPr id="3" name="角丸四角形 2"/>
          <p:cNvSpPr/>
          <p:nvPr/>
        </p:nvSpPr>
        <p:spPr>
          <a:xfrm>
            <a:off x="112019" y="1113907"/>
            <a:ext cx="6523912" cy="5339143"/>
          </a:xfrm>
          <a:prstGeom prst="roundRect">
            <a:avLst>
              <a:gd name="adj" fmla="val 6750"/>
            </a:avLst>
          </a:prstGeom>
          <a:noFill/>
          <a:ln w="57150">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07012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u="sng" dirty="0" smtClean="0">
                <a:solidFill>
                  <a:srgbClr val="002060"/>
                </a:solidFill>
                <a:latin typeface="Meiryo UI" panose="020B0604030504040204" pitchFamily="50" charset="-128"/>
                <a:ea typeface="Meiryo UI" panose="020B0604030504040204" pitchFamily="50" charset="-128"/>
              </a:rPr>
              <a:t>本日の内容について</a:t>
            </a:r>
            <a:endParaRPr kumimoji="1" lang="ja-JP" altLang="en-US" u="sng" dirty="0">
              <a:solidFill>
                <a:srgbClr val="002060"/>
              </a:solidFill>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p:txBody>
          <a:bodyPr anchor="ctr">
            <a:normAutofit/>
          </a:bodyPr>
          <a:lstStyle/>
          <a:p>
            <a:pPr marL="0" indent="0">
              <a:buNone/>
            </a:pPr>
            <a:r>
              <a:rPr kumimoji="1" lang="ja-JP" altLang="en-US" sz="3600" dirty="0" smtClean="0">
                <a:solidFill>
                  <a:srgbClr val="002060"/>
                </a:solidFill>
                <a:latin typeface="Meiryo UI" panose="020B0604030504040204" pitchFamily="50" charset="-128"/>
                <a:ea typeface="Meiryo UI" panose="020B0604030504040204" pitchFamily="50" charset="-128"/>
              </a:rPr>
              <a:t>１</a:t>
            </a:r>
            <a:r>
              <a:rPr lang="ja-JP" altLang="en-US" sz="3600" dirty="0" smtClean="0">
                <a:solidFill>
                  <a:srgbClr val="002060"/>
                </a:solidFill>
                <a:latin typeface="Meiryo UI" panose="020B0604030504040204" pitchFamily="50" charset="-128"/>
                <a:ea typeface="Meiryo UI" panose="020B0604030504040204" pitchFamily="50" charset="-128"/>
              </a:rPr>
              <a:t>．通所型サービスの見直しについて</a:t>
            </a:r>
            <a:endParaRPr lang="en-US" altLang="ja-JP" sz="3600" dirty="0" smtClean="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smtClean="0">
                <a:solidFill>
                  <a:srgbClr val="002060"/>
                </a:solidFill>
                <a:latin typeface="Meiryo UI" panose="020B0604030504040204" pitchFamily="50" charset="-128"/>
                <a:ea typeface="Meiryo UI" panose="020B0604030504040204" pitchFamily="50" charset="-128"/>
              </a:rPr>
              <a:t>２</a:t>
            </a:r>
            <a:r>
              <a:rPr lang="ja-JP" altLang="en-US" sz="3600" dirty="0">
                <a:solidFill>
                  <a:srgbClr val="002060"/>
                </a:solidFill>
                <a:latin typeface="Meiryo UI" panose="020B0604030504040204" pitchFamily="50" charset="-128"/>
                <a:ea typeface="Meiryo UI" panose="020B0604030504040204" pitchFamily="50" charset="-128"/>
              </a:rPr>
              <a:t>．豊島区の通所型サービス</a:t>
            </a:r>
            <a:endParaRPr lang="en-US" altLang="ja-JP" sz="3600" dirty="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a:solidFill>
                  <a:srgbClr val="002060"/>
                </a:solidFill>
                <a:latin typeface="Meiryo UI" panose="020B0604030504040204" pitchFamily="50" charset="-128"/>
                <a:ea typeface="Meiryo UI" panose="020B0604030504040204" pitchFamily="50" charset="-128"/>
              </a:rPr>
              <a:t>３．指定更新の対象となる事業所</a:t>
            </a:r>
            <a:endParaRPr lang="en-US" altLang="ja-JP" sz="3600" dirty="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a:solidFill>
                  <a:srgbClr val="002060"/>
                </a:solidFill>
                <a:latin typeface="Meiryo UI" panose="020B0604030504040204" pitchFamily="50" charset="-128"/>
                <a:ea typeface="Meiryo UI" panose="020B0604030504040204" pitchFamily="50" charset="-128"/>
              </a:rPr>
              <a:t>４．指定更新書類</a:t>
            </a:r>
            <a:endParaRPr lang="en-US" altLang="ja-JP" sz="3600" dirty="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a:solidFill>
                  <a:srgbClr val="002060"/>
                </a:solidFill>
                <a:latin typeface="Meiryo UI" panose="020B0604030504040204" pitchFamily="50" charset="-128"/>
                <a:ea typeface="Meiryo UI" panose="020B0604030504040204" pitchFamily="50" charset="-128"/>
              </a:rPr>
              <a:t>５．指定更新手続き方法</a:t>
            </a:r>
            <a:endParaRPr lang="en-US" altLang="ja-JP" sz="3600" dirty="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smtClean="0">
                <a:solidFill>
                  <a:srgbClr val="002060"/>
                </a:solidFill>
                <a:latin typeface="Meiryo UI" panose="020B0604030504040204" pitchFamily="50" charset="-128"/>
                <a:ea typeface="Meiryo UI" panose="020B0604030504040204" pitchFamily="50" charset="-128"/>
              </a:rPr>
              <a:t>６．書類作成時の注意点</a:t>
            </a:r>
            <a:endParaRPr lang="en-US" altLang="ja-JP" sz="3600" dirty="0" smtClean="0">
              <a:solidFill>
                <a:srgbClr val="002060"/>
              </a:solidFill>
              <a:latin typeface="Meiryo UI" panose="020B0604030504040204" pitchFamily="50" charset="-128"/>
              <a:ea typeface="Meiryo UI" panose="020B0604030504040204" pitchFamily="50" charset="-128"/>
            </a:endParaRPr>
          </a:p>
          <a:p>
            <a:pPr marL="0" indent="0">
              <a:buNone/>
            </a:pPr>
            <a:r>
              <a:rPr lang="ja-JP" altLang="en-US" sz="3600" dirty="0">
                <a:solidFill>
                  <a:srgbClr val="002060"/>
                </a:solidFill>
                <a:latin typeface="Meiryo UI" panose="020B0604030504040204" pitchFamily="50" charset="-128"/>
                <a:ea typeface="Meiryo UI" panose="020B0604030504040204" pitchFamily="50" charset="-128"/>
              </a:rPr>
              <a:t>７</a:t>
            </a:r>
            <a:r>
              <a:rPr lang="ja-JP" altLang="en-US" sz="3600" dirty="0" smtClean="0">
                <a:solidFill>
                  <a:srgbClr val="002060"/>
                </a:solidFill>
                <a:latin typeface="Meiryo UI" panose="020B0604030504040204" pitchFamily="50" charset="-128"/>
                <a:ea typeface="Meiryo UI" panose="020B0604030504040204" pitchFamily="50" charset="-128"/>
              </a:rPr>
              <a:t>．よくある質問</a:t>
            </a:r>
            <a:endParaRPr lang="en-US" altLang="ja-JP" sz="3600" dirty="0" smtClean="0">
              <a:solidFill>
                <a:srgbClr val="002060"/>
              </a:solidFill>
              <a:latin typeface="Meiryo UI" panose="020B0604030504040204" pitchFamily="50" charset="-128"/>
              <a:ea typeface="Meiryo UI" panose="020B0604030504040204" pitchFamily="50" charset="-128"/>
            </a:endParaRPr>
          </a:p>
          <a:p>
            <a:pPr marL="0" indent="0">
              <a:buNone/>
            </a:pPr>
            <a:endParaRPr lang="en-US" altLang="ja-JP" sz="3600" dirty="0" smtClean="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lang="ja-JP" altLang="en-US" smtClean="0"/>
              <a:pPr/>
              <a:t>2</a:t>
            </a:fld>
            <a:endParaRPr lang="ja-JP" altLang="en-US" dirty="0"/>
          </a:p>
        </p:txBody>
      </p:sp>
    </p:spTree>
    <p:extLst>
      <p:ext uri="{BB962C8B-B14F-4D97-AF65-F5344CB8AC3E}">
        <p14:creationId xmlns:p14="http://schemas.microsoft.com/office/powerpoint/2010/main" val="3249887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61"/>
          <p:cNvSpPr txBox="1"/>
          <p:nvPr/>
        </p:nvSpPr>
        <p:spPr>
          <a:xfrm>
            <a:off x="2933036" y="4895977"/>
            <a:ext cx="1019927" cy="6322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2800" b="1" kern="100" dirty="0" smtClean="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40 </a:t>
            </a:r>
            <a:r>
              <a:rPr lang="ja-JP" kern="100" dirty="0" smtClean="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0" name="角丸四角形 19"/>
          <p:cNvSpPr/>
          <p:nvPr/>
        </p:nvSpPr>
        <p:spPr>
          <a:xfrm>
            <a:off x="871429" y="1594609"/>
            <a:ext cx="9817633" cy="938867"/>
          </a:xfrm>
          <a:prstGeom prst="roundRect">
            <a:avLst/>
          </a:prstGeom>
          <a:solidFill>
            <a:schemeClr val="accent4">
              <a:lumMod val="60000"/>
              <a:lumOff val="40000"/>
              <a:alpha val="4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843937" y="1641054"/>
            <a:ext cx="9738272" cy="89879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ts val="3500"/>
              </a:lnSpc>
            </a:pPr>
            <a:r>
              <a:rPr lang="ja-JP" altLang="en-US" sz="2000" dirty="0">
                <a:solidFill>
                  <a:schemeClr val="tx1"/>
                </a:solidFill>
                <a:latin typeface="BIZ UDPゴシック" panose="020B0400000000000000" pitchFamily="50" charset="-128"/>
                <a:ea typeface="BIZ UDPゴシック" panose="020B0400000000000000" pitchFamily="50" charset="-128"/>
              </a:rPr>
              <a:t>デイサービスに通いたい理由</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lgn="ctr">
              <a:lnSpc>
                <a:spcPts val="3500"/>
              </a:lnSpc>
            </a:pPr>
            <a:r>
              <a:rPr lang="ja-JP" altLang="en-US" sz="2800" dirty="0" smtClean="0">
                <a:solidFill>
                  <a:schemeClr val="tx1"/>
                </a:solidFill>
                <a:latin typeface="BIZ UDPゴシック" panose="020B0400000000000000" pitchFamily="50" charset="-128"/>
                <a:ea typeface="BIZ UDPゴシック" panose="020B0400000000000000" pitchFamily="50" charset="-128"/>
              </a:rPr>
              <a:t>リハビリ・運動で元気になりたい </a:t>
            </a:r>
            <a:r>
              <a:rPr lang="ja-JP" altLang="en-US" sz="2400" dirty="0" smtClean="0">
                <a:solidFill>
                  <a:schemeClr val="tx1"/>
                </a:solidFill>
                <a:latin typeface="BIZ UDPゴシック" panose="020B0400000000000000" pitchFamily="50" charset="-128"/>
                <a:ea typeface="BIZ UDPゴシック" panose="020B0400000000000000" pitchFamily="50" charset="-128"/>
              </a:rPr>
              <a:t>約</a:t>
            </a:r>
            <a:r>
              <a:rPr lang="en-US" altLang="ja-JP" sz="4000" dirty="0" smtClean="0">
                <a:solidFill>
                  <a:srgbClr val="FF0000"/>
                </a:solidFill>
                <a:latin typeface="BIZ UDPゴシック" panose="020B0400000000000000" pitchFamily="50" charset="-128"/>
                <a:ea typeface="BIZ UDPゴシック" panose="020B0400000000000000" pitchFamily="50" charset="-128"/>
              </a:rPr>
              <a:t>7</a:t>
            </a:r>
            <a:r>
              <a:rPr lang="ja-JP" altLang="en-US" sz="3000" dirty="0" smtClean="0">
                <a:solidFill>
                  <a:srgbClr val="FF0000"/>
                </a:solidFill>
                <a:latin typeface="BIZ UDPゴシック" panose="020B0400000000000000" pitchFamily="50" charset="-128"/>
                <a:ea typeface="BIZ UDPゴシック" panose="020B0400000000000000" pitchFamily="50" charset="-128"/>
              </a:rPr>
              <a:t>割</a:t>
            </a:r>
            <a:endParaRPr lang="ja-JP" altLang="en-US" sz="3000" dirty="0">
              <a:solidFill>
                <a:srgbClr val="FF0000"/>
              </a:solidFill>
              <a:latin typeface="BIZ UDPゴシック" panose="020B0400000000000000" pitchFamily="50" charset="-128"/>
              <a:ea typeface="BIZ UDPゴシック" panose="020B0400000000000000" pitchFamily="50" charset="-128"/>
            </a:endParaRPr>
          </a:p>
        </p:txBody>
      </p:sp>
      <p:sp>
        <p:nvSpPr>
          <p:cNvPr id="12" name="角丸四角形 11"/>
          <p:cNvSpPr/>
          <p:nvPr/>
        </p:nvSpPr>
        <p:spPr>
          <a:xfrm>
            <a:off x="871429" y="1594609"/>
            <a:ext cx="713346" cy="931619"/>
          </a:xfrm>
          <a:prstGeom prst="roundRect">
            <a:avLst/>
          </a:prstGeom>
          <a:solidFill>
            <a:srgbClr val="F0975A"/>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dirty="0">
                <a:solidFill>
                  <a:schemeClr val="bg1"/>
                </a:solidFill>
                <a:latin typeface="BIZ UDPゴシック" panose="020B0400000000000000" pitchFamily="50" charset="-128"/>
                <a:ea typeface="BIZ UDPゴシック" panose="020B0400000000000000" pitchFamily="50" charset="-128"/>
              </a:rPr>
              <a:t>１</a:t>
            </a:r>
            <a:endParaRPr kumimoji="1" lang="ja-JP" altLang="en-US" sz="3200" dirty="0">
              <a:solidFill>
                <a:schemeClr val="bg1"/>
              </a:solidFill>
              <a:latin typeface="BIZ UDPゴシック" panose="020B0400000000000000" pitchFamily="50" charset="-128"/>
              <a:ea typeface="BIZ UDPゴシック" panose="020B0400000000000000" pitchFamily="50" charset="-128"/>
            </a:endParaRPr>
          </a:p>
        </p:txBody>
      </p:sp>
      <p:sp>
        <p:nvSpPr>
          <p:cNvPr id="13" name="角丸四角形 12"/>
          <p:cNvSpPr/>
          <p:nvPr/>
        </p:nvSpPr>
        <p:spPr>
          <a:xfrm>
            <a:off x="871429" y="2638823"/>
            <a:ext cx="9817633" cy="857455"/>
          </a:xfrm>
          <a:prstGeom prst="roundRect">
            <a:avLst/>
          </a:prstGeom>
          <a:solidFill>
            <a:srgbClr val="FFD966">
              <a:alpha val="4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100"/>
              </a:lnSpc>
            </a:pPr>
            <a:r>
              <a:rPr lang="ja-JP" altLang="en-US" sz="2000" dirty="0" smtClean="0">
                <a:solidFill>
                  <a:schemeClr val="tx1"/>
                </a:solidFill>
                <a:latin typeface="BIZ UDPゴシック" panose="020B0400000000000000" pitchFamily="50" charset="-128"/>
                <a:ea typeface="BIZ UDPゴシック" panose="020B0400000000000000" pitchFamily="50" charset="-128"/>
              </a:rPr>
              <a:t>基本チェックリストの回答のうち</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lgn="ctr">
              <a:lnSpc>
                <a:spcPts val="3500"/>
              </a:lnSpc>
            </a:pPr>
            <a:r>
              <a:rPr lang="ja-JP" altLang="en-US" sz="2800" dirty="0" smtClean="0">
                <a:solidFill>
                  <a:schemeClr val="tx1"/>
                </a:solidFill>
                <a:latin typeface="BIZ UDPゴシック" panose="020B0400000000000000" pitchFamily="50" charset="-128"/>
                <a:ea typeface="BIZ UDPゴシック" panose="020B0400000000000000" pitchFamily="50" charset="-128"/>
              </a:rPr>
              <a:t>「運動機能の低下」</a:t>
            </a:r>
            <a:r>
              <a:rPr lang="ja-JP" altLang="en-US" sz="2400" dirty="0" smtClean="0">
                <a:solidFill>
                  <a:schemeClr val="tx1"/>
                </a:solidFill>
                <a:latin typeface="BIZ UDPゴシック" panose="020B0400000000000000" pitchFamily="50" charset="-128"/>
                <a:ea typeface="BIZ UDPゴシック" panose="020B0400000000000000" pitchFamily="50" charset="-128"/>
              </a:rPr>
              <a:t>に該当 約</a:t>
            </a:r>
            <a:r>
              <a:rPr lang="ja-JP" altLang="en-US" sz="4000" dirty="0">
                <a:solidFill>
                  <a:srgbClr val="FF0000"/>
                </a:solidFill>
                <a:latin typeface="BIZ UDPゴシック" panose="020B0400000000000000" pitchFamily="50" charset="-128"/>
                <a:ea typeface="BIZ UDPゴシック" panose="020B0400000000000000" pitchFamily="50" charset="-128"/>
              </a:rPr>
              <a:t>９</a:t>
            </a:r>
            <a:r>
              <a:rPr lang="ja-JP" altLang="en-US" sz="3000" dirty="0" smtClean="0">
                <a:solidFill>
                  <a:srgbClr val="FF0000"/>
                </a:solidFill>
                <a:latin typeface="BIZ UDPゴシック" panose="020B0400000000000000" pitchFamily="50" charset="-128"/>
                <a:ea typeface="BIZ UDPゴシック" panose="020B0400000000000000" pitchFamily="50" charset="-128"/>
              </a:rPr>
              <a:t>割</a:t>
            </a:r>
            <a:endParaRPr lang="ja-JP" altLang="en-US" sz="3000" dirty="0">
              <a:solidFill>
                <a:srgbClr val="FF0000"/>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871429" y="2635002"/>
            <a:ext cx="713346" cy="842769"/>
          </a:xfrm>
          <a:prstGeom prst="roundRect">
            <a:avLst/>
          </a:prstGeom>
          <a:solidFill>
            <a:srgbClr val="F0975A"/>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dirty="0">
                <a:solidFill>
                  <a:schemeClr val="bg1"/>
                </a:solidFill>
                <a:latin typeface="メイリオ" panose="020B0604030504040204" pitchFamily="50" charset="-128"/>
                <a:ea typeface="メイリオ" panose="020B0604030504040204" pitchFamily="50" charset="-128"/>
              </a:rPr>
              <a:t>２</a:t>
            </a:r>
            <a:endParaRPr kumimoji="1" lang="ja-JP" altLang="en-US" sz="2800" dirty="0">
              <a:solidFill>
                <a:schemeClr val="bg1"/>
              </a:solidFill>
              <a:latin typeface="メイリオ" panose="020B0604030504040204" pitchFamily="50" charset="-128"/>
              <a:ea typeface="メイリオ" panose="020B0604030504040204" pitchFamily="50" charset="-128"/>
            </a:endParaRPr>
          </a:p>
        </p:txBody>
      </p:sp>
      <p:sp>
        <p:nvSpPr>
          <p:cNvPr id="19" name="タイトル 1"/>
          <p:cNvSpPr txBox="1">
            <a:spLocks/>
          </p:cNvSpPr>
          <p:nvPr/>
        </p:nvSpPr>
        <p:spPr>
          <a:xfrm>
            <a:off x="455273" y="929458"/>
            <a:ext cx="10515600" cy="709686"/>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latin typeface="BIZ UDPゴシック" panose="020B0400000000000000" pitchFamily="50" charset="-128"/>
                <a:ea typeface="BIZ UDPゴシック" panose="020B0400000000000000" pitchFamily="50" charset="-128"/>
              </a:rPr>
              <a:t>＜</a:t>
            </a:r>
            <a:r>
              <a:rPr lang="ja-JP" altLang="en-US" sz="2800" dirty="0">
                <a:latin typeface="BIZ UDPゴシック" panose="020B0400000000000000" pitchFamily="50" charset="-128"/>
                <a:ea typeface="BIZ UDPゴシック" panose="020B0400000000000000" pitchFamily="50" charset="-128"/>
              </a:rPr>
              <a:t>通所型</a:t>
            </a:r>
            <a:r>
              <a:rPr lang="ja-JP" altLang="en-US" sz="2800" dirty="0" smtClean="0">
                <a:latin typeface="BIZ UDPゴシック" panose="020B0400000000000000" pitchFamily="50" charset="-128"/>
                <a:ea typeface="BIZ UDPゴシック" panose="020B0400000000000000" pitchFamily="50" charset="-128"/>
              </a:rPr>
              <a:t>サービスの利用意向＞</a:t>
            </a:r>
            <a:endParaRPr lang="ja-JP" altLang="en-US" sz="2800" dirty="0">
              <a:latin typeface="BIZ UDPゴシック" panose="020B0400000000000000" pitchFamily="50" charset="-128"/>
              <a:ea typeface="BIZ UDPゴシック" panose="020B0400000000000000" pitchFamily="50" charset="-128"/>
            </a:endParaRPr>
          </a:p>
        </p:txBody>
      </p:sp>
      <p:sp>
        <p:nvSpPr>
          <p:cNvPr id="16" name="タイトル 1"/>
          <p:cNvSpPr txBox="1">
            <a:spLocks/>
          </p:cNvSpPr>
          <p:nvPr/>
        </p:nvSpPr>
        <p:spPr>
          <a:xfrm>
            <a:off x="939799" y="369296"/>
            <a:ext cx="10515600" cy="535396"/>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lvl="0">
              <a:defRPr/>
            </a:pPr>
            <a:r>
              <a:rPr lang="ja-JP" altLang="en-US" sz="3600" dirty="0">
                <a:solidFill>
                  <a:srgbClr val="002060"/>
                </a:solidFill>
                <a:latin typeface="Meiryo UI" panose="020B0604030504040204" pitchFamily="50" charset="-128"/>
                <a:ea typeface="Meiryo UI" panose="020B0604030504040204" pitchFamily="50" charset="-128"/>
              </a:rPr>
              <a:t>としまリハビリ通所</a:t>
            </a:r>
            <a:r>
              <a:rPr lang="ja-JP" altLang="en-US" sz="3600" dirty="0" smtClean="0">
                <a:solidFill>
                  <a:srgbClr val="002060"/>
                </a:solidFill>
                <a:latin typeface="Meiryo UI" panose="020B0604030504040204" pitchFamily="50" charset="-128"/>
                <a:ea typeface="Meiryo UI" panose="020B0604030504040204" pitchFamily="50" charset="-128"/>
              </a:rPr>
              <a:t>サービス</a:t>
            </a:r>
            <a:r>
              <a:rPr lang="en-US" altLang="ja-JP" sz="3600" dirty="0" smtClean="0">
                <a:solidFill>
                  <a:srgbClr val="002060"/>
                </a:solidFill>
                <a:latin typeface="Meiryo UI" panose="020B0604030504040204" pitchFamily="50" charset="-128"/>
                <a:ea typeface="Meiryo UI" panose="020B0604030504040204" pitchFamily="50" charset="-128"/>
              </a:rPr>
              <a:t>(A8</a:t>
            </a:r>
            <a:r>
              <a:rPr lang="en-US" altLang="ja-JP" sz="3600" dirty="0">
                <a:solidFill>
                  <a:srgbClr val="002060"/>
                </a:solidFill>
                <a:latin typeface="Meiryo UI" panose="020B0604030504040204" pitchFamily="50" charset="-128"/>
                <a:ea typeface="Meiryo UI" panose="020B0604030504040204" pitchFamily="50" charset="-128"/>
              </a:rPr>
              <a:t>)</a:t>
            </a:r>
            <a:r>
              <a:rPr lang="ja-JP" altLang="en-US" sz="3600" dirty="0">
                <a:solidFill>
                  <a:srgbClr val="002060"/>
                </a:solidFill>
                <a:latin typeface="Meiryo UI" panose="020B0604030504040204" pitchFamily="50" charset="-128"/>
                <a:ea typeface="Meiryo UI" panose="020B0604030504040204" pitchFamily="50" charset="-128"/>
              </a:rPr>
              <a:t>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17" name="フローチャート: 処理 16"/>
          <p:cNvSpPr/>
          <p:nvPr/>
        </p:nvSpPr>
        <p:spPr>
          <a:xfrm flipV="1">
            <a:off x="939799" y="889920"/>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25" name="タイトル 1"/>
          <p:cNvSpPr>
            <a:spLocks noGrp="1"/>
          </p:cNvSpPr>
          <p:nvPr>
            <p:ph type="title"/>
          </p:nvPr>
        </p:nvSpPr>
        <p:spPr>
          <a:xfrm>
            <a:off x="677815" y="134592"/>
            <a:ext cx="6550296" cy="308858"/>
          </a:xfrm>
        </p:spPr>
        <p:txBody>
          <a:bodyPr>
            <a:normAutofit/>
          </a:bodyPr>
          <a:lstStyle/>
          <a:p>
            <a:r>
              <a:rPr lang="ja-JP" altLang="en-US" sz="1400" dirty="0">
                <a:solidFill>
                  <a:srgbClr val="002060"/>
                </a:solidFill>
                <a:latin typeface="Meiryo UI" panose="020B0604030504040204" pitchFamily="50" charset="-128"/>
                <a:ea typeface="Meiryo UI" panose="020B0604030504040204" pitchFamily="50" charset="-128"/>
              </a:rPr>
              <a:t>２</a:t>
            </a:r>
            <a:r>
              <a:rPr lang="ja-JP" altLang="en-US" sz="1400" dirty="0" smtClean="0">
                <a:solidFill>
                  <a:srgbClr val="002060"/>
                </a:solidFill>
                <a:latin typeface="Meiryo UI" panose="020B0604030504040204" pitchFamily="50" charset="-128"/>
                <a:ea typeface="Meiryo UI" panose="020B0604030504040204" pitchFamily="50" charset="-128"/>
              </a:rPr>
              <a:t>．</a:t>
            </a:r>
            <a:r>
              <a:rPr lang="ja-JP" altLang="en-US" sz="1400" dirty="0">
                <a:solidFill>
                  <a:srgbClr val="002060"/>
                </a:solidFill>
                <a:latin typeface="Meiryo UI" panose="020B0604030504040204" pitchFamily="50" charset="-128"/>
                <a:ea typeface="Meiryo UI" panose="020B0604030504040204" pitchFamily="50" charset="-128"/>
              </a:rPr>
              <a:t>豊島区</a:t>
            </a:r>
            <a:r>
              <a:rPr lang="ja-JP" altLang="en-US" sz="1400" dirty="0" smtClean="0">
                <a:solidFill>
                  <a:srgbClr val="002060"/>
                </a:solidFill>
                <a:latin typeface="Meiryo UI" panose="020B0604030504040204" pitchFamily="50" charset="-128"/>
                <a:ea typeface="Meiryo UI" panose="020B0604030504040204" pitchFamily="50" charset="-128"/>
              </a:rPr>
              <a:t>の通所サービスについて</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26" name="スライド番号プレースホルダー 3"/>
          <p:cNvSpPr>
            <a:spLocks noGrp="1"/>
          </p:cNvSpPr>
          <p:nvPr>
            <p:ph type="sldNum" sz="quarter" idx="12"/>
          </p:nvPr>
        </p:nvSpPr>
        <p:spPr>
          <a:xfrm>
            <a:off x="8610600" y="6356350"/>
            <a:ext cx="2743200" cy="365125"/>
          </a:xfrm>
        </p:spPr>
        <p:txBody>
          <a:bodyPr/>
          <a:lstStyle/>
          <a:p>
            <a:fld id="{E7D0956B-76D7-48DB-97C7-73BA52619FB9}" type="slidenum">
              <a:rPr kumimoji="1" lang="ja-JP" altLang="en-US" smtClean="0"/>
              <a:t>20</a:t>
            </a:fld>
            <a:endParaRPr kumimoji="1" lang="ja-JP" altLang="en-US" dirty="0"/>
          </a:p>
        </p:txBody>
      </p:sp>
      <p:sp>
        <p:nvSpPr>
          <p:cNvPr id="21" name="テキスト ボックス 76"/>
          <p:cNvSpPr txBox="1"/>
          <p:nvPr/>
        </p:nvSpPr>
        <p:spPr>
          <a:xfrm>
            <a:off x="4016462" y="6538912"/>
            <a:ext cx="2549164" cy="23533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l">
              <a:lnSpc>
                <a:spcPts val="1100"/>
              </a:lnSpc>
              <a:spcAft>
                <a:spcPts val="0"/>
              </a:spcAft>
            </a:pPr>
            <a:r>
              <a:rPr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050" kern="100" dirty="0" smtClean="0">
                <a:latin typeface="メイリオ" panose="020B0604030504040204" pitchFamily="50" charset="-128"/>
                <a:ea typeface="メイリオ" panose="020B0604030504040204" pitchFamily="50" charset="-128"/>
                <a:cs typeface="Times New Roman" panose="02020603050405020304" pitchFamily="18" charset="0"/>
              </a:rPr>
              <a:t>4</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年度</a:t>
            </a:r>
            <a:r>
              <a:rPr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05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通所型サービス</a:t>
            </a:r>
            <a:endParaRPr lang="en-US" altLang="ja-JP" sz="1050" kern="100" dirty="0" smtClean="0">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100"/>
              </a:lnSpc>
              <a:spcAft>
                <a:spcPts val="0"/>
              </a:spcAft>
            </a:pPr>
            <a:r>
              <a:rPr lang="ja-JP" altLang="en-US" sz="105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新規利用者</a:t>
            </a:r>
            <a:r>
              <a:rPr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50" kern="100" dirty="0" smtClean="0">
                <a:latin typeface="メイリオ" panose="020B0604030504040204" pitchFamily="50" charset="-128"/>
                <a:ea typeface="メイリオ" panose="020B0604030504040204" pitchFamily="50" charset="-128"/>
                <a:cs typeface="Times New Roman" panose="02020603050405020304" pitchFamily="18" charset="0"/>
              </a:rPr>
              <a:t>339</a:t>
            </a:r>
            <a:r>
              <a:rPr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人）より</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正方形/長方形 2"/>
          <p:cNvSpPr/>
          <p:nvPr/>
        </p:nvSpPr>
        <p:spPr>
          <a:xfrm>
            <a:off x="1347348" y="3633443"/>
            <a:ext cx="3171375" cy="293478"/>
          </a:xfrm>
          <a:prstGeom prst="rect">
            <a:avLst/>
          </a:prstGeom>
          <a:ln>
            <a:no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dirty="0" smtClean="0">
                <a:solidFill>
                  <a:schemeClr val="tx1"/>
                </a:solidFill>
                <a:latin typeface="BIZ UDPゴシック" panose="020B0400000000000000" pitchFamily="50" charset="-128"/>
                <a:ea typeface="BIZ UDPゴシック" panose="020B0400000000000000" pitchFamily="50" charset="-128"/>
              </a:rPr>
              <a:t>＜デイサービスに通いたい理由＞</a:t>
            </a: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8" name="正方形/長方形 27"/>
          <p:cNvSpPr/>
          <p:nvPr/>
        </p:nvSpPr>
        <p:spPr>
          <a:xfrm>
            <a:off x="6565626" y="3649430"/>
            <a:ext cx="3171375" cy="293478"/>
          </a:xfrm>
          <a:prstGeom prst="rect">
            <a:avLst/>
          </a:prstGeom>
          <a:ln>
            <a:no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dirty="0" smtClean="0">
                <a:solidFill>
                  <a:schemeClr val="tx1"/>
                </a:solidFill>
                <a:latin typeface="BIZ UDPゴシック" panose="020B0400000000000000" pitchFamily="50" charset="-128"/>
                <a:ea typeface="BIZ UDPゴシック" panose="020B0400000000000000" pitchFamily="50" charset="-128"/>
              </a:rPr>
              <a:t>＜デイサービスに通いたい理由＞</a:t>
            </a:r>
            <a:endParaRPr kumimoji="1" lang="ja-JP" altLang="en-US" sz="1600" dirty="0" smtClean="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29" name="グラフ 28"/>
          <p:cNvGraphicFramePr>
            <a:graphicFrameLocks/>
          </p:cNvGraphicFramePr>
          <p:nvPr>
            <p:extLst>
              <p:ext uri="{D42A27DB-BD31-4B8C-83A1-F6EECF244321}">
                <p14:modId xmlns:p14="http://schemas.microsoft.com/office/powerpoint/2010/main" val="76758474"/>
              </p:ext>
            </p:extLst>
          </p:nvPr>
        </p:nvGraphicFramePr>
        <p:xfrm>
          <a:off x="5805645" y="3842921"/>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30" name="テキスト ボックス 76"/>
          <p:cNvSpPr txBox="1"/>
          <p:nvPr/>
        </p:nvSpPr>
        <p:spPr>
          <a:xfrm>
            <a:off x="10180817" y="6009707"/>
            <a:ext cx="2549164" cy="23533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l">
              <a:lnSpc>
                <a:spcPts val="1100"/>
              </a:lnSpc>
              <a:spcAft>
                <a:spcPts val="0"/>
              </a:spcAft>
            </a:pPr>
            <a:r>
              <a:rPr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050" kern="100" dirty="0" smtClean="0">
                <a:latin typeface="メイリオ" panose="020B0604030504040204" pitchFamily="50" charset="-128"/>
                <a:ea typeface="メイリオ" panose="020B0604030504040204" pitchFamily="50" charset="-128"/>
                <a:cs typeface="Times New Roman" panose="02020603050405020304" pitchFamily="18" charset="0"/>
              </a:rPr>
              <a:t>4</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年度</a:t>
            </a:r>
            <a:r>
              <a:rPr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基本</a:t>
            </a:r>
            <a:r>
              <a:rPr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チェックリスト</a:t>
            </a:r>
            <a:endParaRPr lang="en-US" altLang="ja-JP" sz="105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100"/>
              </a:lnSpc>
              <a:spcAft>
                <a:spcPts val="0"/>
              </a:spcAft>
            </a:pPr>
            <a:r>
              <a:rPr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回答者（</a:t>
            </a:r>
            <a:r>
              <a:rPr lang="en-US" altLang="ja-JP" sz="1050" kern="100" dirty="0" smtClean="0">
                <a:latin typeface="メイリオ" panose="020B0604030504040204" pitchFamily="50" charset="-128"/>
                <a:ea typeface="メイリオ" panose="020B0604030504040204" pitchFamily="50" charset="-128"/>
                <a:cs typeface="Times New Roman" panose="02020603050405020304" pitchFamily="18" charset="0"/>
              </a:rPr>
              <a:t>223</a:t>
            </a:r>
            <a:r>
              <a:rPr lang="ja-JP" altLang="en-US" sz="1050" kern="100" dirty="0" smtClean="0">
                <a:latin typeface="メイリオ" panose="020B0604030504040204" pitchFamily="50" charset="-128"/>
                <a:ea typeface="メイリオ" panose="020B0604030504040204" pitchFamily="50" charset="-128"/>
                <a:cs typeface="Times New Roman" panose="02020603050405020304" pitchFamily="18" charset="0"/>
              </a:rPr>
              <a:t>人）より</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4" name="角丸四角形 23"/>
          <p:cNvSpPr/>
          <p:nvPr/>
        </p:nvSpPr>
        <p:spPr>
          <a:xfrm>
            <a:off x="9057763" y="5240910"/>
            <a:ext cx="1123054" cy="499985"/>
          </a:xfrm>
          <a:prstGeom prst="roundRect">
            <a:avLst>
              <a:gd name="adj" fmla="val 0"/>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rgbClr val="FF0000"/>
                </a:solidFill>
                <a:latin typeface="BIZ UDPゴシック" panose="020B0400000000000000" pitchFamily="50" charset="-128"/>
                <a:ea typeface="BIZ UDPゴシック" panose="020B0400000000000000" pitchFamily="50" charset="-128"/>
              </a:rPr>
              <a:t>約</a:t>
            </a:r>
            <a:r>
              <a:rPr kumimoji="1" lang="en-US" altLang="ja-JP" sz="2000" dirty="0" smtClean="0">
                <a:solidFill>
                  <a:srgbClr val="FF0000"/>
                </a:solidFill>
                <a:latin typeface="BIZ UDPゴシック" panose="020B0400000000000000" pitchFamily="50" charset="-128"/>
                <a:ea typeface="BIZ UDPゴシック" panose="020B0400000000000000" pitchFamily="50" charset="-128"/>
              </a:rPr>
              <a:t>91%</a:t>
            </a:r>
            <a:endParaRPr kumimoji="1" lang="ja-JP" altLang="en-US" sz="2000" dirty="0" smtClean="0">
              <a:solidFill>
                <a:srgbClr val="FF0000"/>
              </a:solidFill>
              <a:latin typeface="BIZ UDPゴシック" panose="020B0400000000000000" pitchFamily="50" charset="-128"/>
              <a:ea typeface="BIZ UDPゴシック" panose="020B0400000000000000" pitchFamily="50" charset="-128"/>
            </a:endParaRPr>
          </a:p>
        </p:txBody>
      </p:sp>
      <p:graphicFrame>
        <p:nvGraphicFramePr>
          <p:cNvPr id="31" name="グラフ 30"/>
          <p:cNvGraphicFramePr>
            <a:graphicFrameLocks/>
          </p:cNvGraphicFramePr>
          <p:nvPr>
            <p:extLst>
              <p:ext uri="{D42A27DB-BD31-4B8C-83A1-F6EECF244321}">
                <p14:modId xmlns:p14="http://schemas.microsoft.com/office/powerpoint/2010/main" val="2719159908"/>
              </p:ext>
            </p:extLst>
          </p:nvPr>
        </p:nvGraphicFramePr>
        <p:xfrm>
          <a:off x="939799" y="3890408"/>
          <a:ext cx="4494350" cy="2701005"/>
        </p:xfrm>
        <a:graphic>
          <a:graphicData uri="http://schemas.openxmlformats.org/drawingml/2006/chart">
            <c:chart xmlns:c="http://schemas.openxmlformats.org/drawingml/2006/chart" xmlns:r="http://schemas.openxmlformats.org/officeDocument/2006/relationships" r:id="rId4"/>
          </a:graphicData>
        </a:graphic>
      </p:graphicFrame>
      <p:sp>
        <p:nvSpPr>
          <p:cNvPr id="2" name="角丸四角形 1"/>
          <p:cNvSpPr/>
          <p:nvPr/>
        </p:nvSpPr>
        <p:spPr>
          <a:xfrm>
            <a:off x="4518723" y="5269198"/>
            <a:ext cx="1123054" cy="499985"/>
          </a:xfrm>
          <a:prstGeom prst="roundRect">
            <a:avLst>
              <a:gd name="adj" fmla="val 0"/>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rgbClr val="FF0000"/>
                </a:solidFill>
                <a:latin typeface="BIZ UDPゴシック" panose="020B0400000000000000" pitchFamily="50" charset="-128"/>
                <a:ea typeface="BIZ UDPゴシック" panose="020B0400000000000000" pitchFamily="50" charset="-128"/>
              </a:rPr>
              <a:t>約７６％</a:t>
            </a:r>
          </a:p>
        </p:txBody>
      </p:sp>
    </p:spTree>
    <p:extLst>
      <p:ext uri="{BB962C8B-B14F-4D97-AF65-F5344CB8AC3E}">
        <p14:creationId xmlns:p14="http://schemas.microsoft.com/office/powerpoint/2010/main" val="15578224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角丸四角形 51"/>
          <p:cNvSpPr/>
          <p:nvPr/>
        </p:nvSpPr>
        <p:spPr>
          <a:xfrm>
            <a:off x="1648819" y="1315353"/>
            <a:ext cx="8418288" cy="1117600"/>
          </a:xfrm>
          <a:prstGeom prst="roundRect">
            <a:avLst/>
          </a:prstGeom>
          <a:solidFill>
            <a:schemeClr val="accent4">
              <a:lumMod val="60000"/>
              <a:lumOff val="40000"/>
              <a:alpha val="4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3" name="正方形/長方形 52">
            <a:extLst>
              <a:ext uri="{FF2B5EF4-FFF2-40B4-BE49-F238E27FC236}">
                <a16:creationId xmlns:a16="http://schemas.microsoft.com/office/drawing/2014/main" id="{0F10F10E-6538-4F58-998E-A264D11FBD53}"/>
              </a:ext>
            </a:extLst>
          </p:cNvPr>
          <p:cNvSpPr/>
          <p:nvPr/>
        </p:nvSpPr>
        <p:spPr>
          <a:xfrm>
            <a:off x="1828954" y="1389591"/>
            <a:ext cx="8058017" cy="108058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4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機能</a:t>
            </a:r>
            <a:r>
              <a:rPr kumimoji="1" lang="ja-JP" altLang="en-US" sz="40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訓練に特化したデイサービス</a:t>
            </a:r>
            <a:endParaRPr kumimoji="1" lang="ja-JP" altLang="en-US" sz="4000" b="1"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54" name="コンテンツ プレースホルダー 4"/>
          <p:cNvGraphicFramePr>
            <a:graphicFrameLocks noGrp="1"/>
          </p:cNvGraphicFramePr>
          <p:nvPr>
            <p:ph idx="1"/>
            <p:extLst>
              <p:ext uri="{D42A27DB-BD31-4B8C-83A1-F6EECF244321}">
                <p14:modId xmlns:p14="http://schemas.microsoft.com/office/powerpoint/2010/main" val="803472218"/>
              </p:ext>
            </p:extLst>
          </p:nvPr>
        </p:nvGraphicFramePr>
        <p:xfrm>
          <a:off x="4958702" y="2554139"/>
          <a:ext cx="7006875" cy="3743121"/>
        </p:xfrm>
        <a:graphic>
          <a:graphicData uri="http://schemas.openxmlformats.org/drawingml/2006/table">
            <a:tbl>
              <a:tblPr firstRow="1" bandRow="1">
                <a:tableStyleId>{0505E3EF-67EA-436B-97B2-0124C06EBD24}</a:tableStyleId>
              </a:tblPr>
              <a:tblGrid>
                <a:gridCol w="1231634">
                  <a:extLst>
                    <a:ext uri="{9D8B030D-6E8A-4147-A177-3AD203B41FA5}">
                      <a16:colId xmlns:a16="http://schemas.microsoft.com/office/drawing/2014/main" val="20000"/>
                    </a:ext>
                  </a:extLst>
                </a:gridCol>
                <a:gridCol w="1219079">
                  <a:extLst>
                    <a:ext uri="{9D8B030D-6E8A-4147-A177-3AD203B41FA5}">
                      <a16:colId xmlns:a16="http://schemas.microsoft.com/office/drawing/2014/main" val="20001"/>
                    </a:ext>
                  </a:extLst>
                </a:gridCol>
                <a:gridCol w="3066676">
                  <a:extLst>
                    <a:ext uri="{9D8B030D-6E8A-4147-A177-3AD203B41FA5}">
                      <a16:colId xmlns:a16="http://schemas.microsoft.com/office/drawing/2014/main" val="20002"/>
                    </a:ext>
                  </a:extLst>
                </a:gridCol>
                <a:gridCol w="1489486">
                  <a:extLst>
                    <a:ext uri="{9D8B030D-6E8A-4147-A177-3AD203B41FA5}">
                      <a16:colId xmlns:a16="http://schemas.microsoft.com/office/drawing/2014/main" val="20003"/>
                    </a:ext>
                  </a:extLst>
                </a:gridCol>
              </a:tblGrid>
              <a:tr h="940500">
                <a:tc>
                  <a:txBody>
                    <a:bodyPr/>
                    <a:lstStyle/>
                    <a:p>
                      <a:endParaRPr kumimoji="1" lang="en-US" altLang="ja-JP" sz="2400" dirty="0" smtClean="0">
                        <a:latin typeface="BIZ UDPゴシック" panose="020B0400000000000000" pitchFamily="50" charset="-128"/>
                        <a:ea typeface="BIZ UDPゴシック" panose="020B0400000000000000" pitchFamily="50" charset="-128"/>
                      </a:endParaRPr>
                    </a:p>
                    <a:p>
                      <a:endParaRPr kumimoji="1" lang="ja-JP" altLang="en-US" sz="2400" b="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800" b="0" dirty="0" smtClean="0">
                          <a:solidFill>
                            <a:schemeClr val="tx1"/>
                          </a:solidFill>
                          <a:latin typeface="メイリオ" panose="020B0604030504040204" pitchFamily="50" charset="-128"/>
                          <a:ea typeface="メイリオ" panose="020B0604030504040204" pitchFamily="50" charset="-128"/>
                        </a:rPr>
                        <a:t>短期集中</a:t>
                      </a:r>
                      <a:endParaRPr kumimoji="1" lang="en-US" altLang="ja-JP" sz="18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800" b="0" dirty="0" smtClean="0">
                          <a:solidFill>
                            <a:schemeClr val="tx1"/>
                          </a:solidFill>
                          <a:latin typeface="メイリオ" panose="020B0604030504040204" pitchFamily="50" charset="-128"/>
                          <a:ea typeface="メイリオ" panose="020B0604030504040204" pitchFamily="50" charset="-128"/>
                        </a:rPr>
                        <a:t>通所型サービス</a:t>
                      </a:r>
                      <a:endParaRPr kumimoji="1" lang="ja-JP" altLang="en-US" sz="1800" b="0" dirty="0">
                        <a:solidFill>
                          <a:schemeClr val="tx1"/>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algn="ctr"/>
                      <a:r>
                        <a:rPr kumimoji="1" lang="ja-JP" altLang="en-US" sz="2400" dirty="0" smtClean="0">
                          <a:latin typeface="BIZ UDPゴシック" panose="020B0400000000000000" pitchFamily="50" charset="-128"/>
                          <a:ea typeface="BIZ UDPゴシック" panose="020B0400000000000000" pitchFamily="50" charset="-128"/>
                        </a:rPr>
                        <a:t>としまリハビリ</a:t>
                      </a:r>
                      <a:endParaRPr kumimoji="1" lang="en-US" altLang="ja-JP" sz="2400" dirty="0" smtClean="0">
                        <a:latin typeface="BIZ UDPゴシック" panose="020B0400000000000000" pitchFamily="50" charset="-128"/>
                        <a:ea typeface="BIZ UDPゴシック" panose="020B0400000000000000" pitchFamily="50" charset="-128"/>
                      </a:endParaRPr>
                    </a:p>
                    <a:p>
                      <a:pPr algn="ctr"/>
                      <a:r>
                        <a:rPr kumimoji="1" lang="ja-JP" altLang="en-US" sz="2400" dirty="0" smtClean="0">
                          <a:latin typeface="BIZ UDPゴシック" panose="020B0400000000000000" pitchFamily="50" charset="-128"/>
                          <a:ea typeface="BIZ UDPゴシック" panose="020B0400000000000000" pitchFamily="50" charset="-128"/>
                        </a:rPr>
                        <a:t>通所サービス（</a:t>
                      </a:r>
                      <a:r>
                        <a:rPr kumimoji="1" lang="en-US" altLang="ja-JP" sz="2400" dirty="0" smtClean="0">
                          <a:latin typeface="BIZ UDPゴシック" panose="020B0400000000000000" pitchFamily="50" charset="-128"/>
                          <a:ea typeface="BIZ UDPゴシック" panose="020B0400000000000000" pitchFamily="50" charset="-128"/>
                        </a:rPr>
                        <a:t>A8</a:t>
                      </a:r>
                      <a:r>
                        <a:rPr kumimoji="1" lang="ja-JP" altLang="en-US" sz="2400" dirty="0" smtClean="0">
                          <a:latin typeface="BIZ UDPゴシック" panose="020B0400000000000000" pitchFamily="50" charset="-128"/>
                          <a:ea typeface="BIZ UDPゴシック" panose="020B0400000000000000" pitchFamily="50" charset="-128"/>
                        </a:rPr>
                        <a:t>）</a:t>
                      </a:r>
                      <a:endParaRPr kumimoji="1" lang="ja-JP" altLang="en-US" sz="2400" b="0" dirty="0">
                        <a:solidFill>
                          <a:schemeClr val="tx1"/>
                        </a:solidFill>
                        <a:latin typeface="BIZ UDPゴシック" panose="020B0400000000000000" pitchFamily="50" charset="-128"/>
                        <a:ea typeface="BIZ UDPゴシック" panose="020B0400000000000000" pitchFamily="50" charset="-128"/>
                      </a:endParaRPr>
                    </a:p>
                  </a:txBody>
                  <a:tcPr anchor="ctr">
                    <a:noFill/>
                  </a:tcPr>
                </a:tc>
                <a:tc>
                  <a:txBody>
                    <a:bodyPr/>
                    <a:lstStyle/>
                    <a:p>
                      <a:pPr algn="ctr"/>
                      <a:r>
                        <a:rPr kumimoji="1" lang="ja-JP" altLang="en-US" sz="1600" b="0" dirty="0" smtClean="0">
                          <a:latin typeface="メイリオ" panose="020B0604030504040204" pitchFamily="50" charset="-128"/>
                          <a:ea typeface="メイリオ" panose="020B0604030504040204" pitchFamily="50" charset="-128"/>
                        </a:rPr>
                        <a:t>介護予防通所事業</a:t>
                      </a:r>
                      <a:endParaRPr kumimoji="1" lang="en-US" altLang="ja-JP" sz="1600" b="0" dirty="0" smtClean="0">
                        <a:latin typeface="メイリオ" panose="020B0604030504040204" pitchFamily="50" charset="-128"/>
                        <a:ea typeface="メイリオ" panose="020B0604030504040204" pitchFamily="50" charset="-128"/>
                      </a:endParaRPr>
                    </a:p>
                    <a:p>
                      <a:pPr algn="ctr"/>
                      <a:r>
                        <a:rPr kumimoji="1" lang="ja-JP" altLang="en-US" sz="2000" b="0" dirty="0" smtClean="0">
                          <a:latin typeface="メイリオ" panose="020B0604030504040204" pitchFamily="50" charset="-128"/>
                          <a:ea typeface="メイリオ" panose="020B0604030504040204" pitchFamily="50" charset="-128"/>
                        </a:rPr>
                        <a:t>（</a:t>
                      </a:r>
                      <a:r>
                        <a:rPr kumimoji="1" lang="en-US" altLang="ja-JP" sz="2000" b="0" dirty="0" smtClean="0">
                          <a:latin typeface="メイリオ" panose="020B0604030504040204" pitchFamily="50" charset="-128"/>
                          <a:ea typeface="メイリオ" panose="020B0604030504040204" pitchFamily="50" charset="-128"/>
                        </a:rPr>
                        <a:t>A6</a:t>
                      </a:r>
                      <a:r>
                        <a:rPr kumimoji="1" lang="ja-JP" altLang="en-US" sz="2000" b="0" dirty="0" smtClean="0">
                          <a:latin typeface="メイリオ" panose="020B0604030504040204" pitchFamily="50" charset="-128"/>
                          <a:ea typeface="メイリオ" panose="020B0604030504040204" pitchFamily="50" charset="-128"/>
                        </a:rPr>
                        <a:t>）</a:t>
                      </a:r>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0"/>
                  </a:ext>
                </a:extLst>
              </a:tr>
              <a:tr h="610850">
                <a:tc>
                  <a:txBody>
                    <a:bodyPr/>
                    <a:lstStyle/>
                    <a:p>
                      <a:pPr algn="ctr"/>
                      <a:r>
                        <a:rPr kumimoji="1" lang="ja-JP" altLang="en-US" sz="1800" b="1" dirty="0" smtClean="0">
                          <a:latin typeface="BIZ UDPゴシック" panose="020B0400000000000000" pitchFamily="50" charset="-128"/>
                          <a:ea typeface="BIZ UDPゴシック" panose="020B0400000000000000" pitchFamily="50" charset="-128"/>
                        </a:rPr>
                        <a:t>サービス</a:t>
                      </a:r>
                      <a:endParaRPr kumimoji="1" lang="en-US" altLang="ja-JP" sz="1800" b="1" dirty="0" smtClean="0">
                        <a:latin typeface="BIZ UDPゴシック" panose="020B0400000000000000" pitchFamily="50" charset="-128"/>
                        <a:ea typeface="BIZ UDPゴシック" panose="020B0400000000000000" pitchFamily="50" charset="-128"/>
                      </a:endParaRPr>
                    </a:p>
                    <a:p>
                      <a:pPr algn="ctr"/>
                      <a:r>
                        <a:rPr kumimoji="1" lang="ja-JP" altLang="en-US" sz="1800" b="1" dirty="0" smtClean="0">
                          <a:latin typeface="BIZ UDPゴシック" panose="020B0400000000000000" pitchFamily="50" charset="-128"/>
                          <a:ea typeface="BIZ UDPゴシック" panose="020B0400000000000000" pitchFamily="50" charset="-128"/>
                        </a:rPr>
                        <a:t>提供時間</a:t>
                      </a:r>
                      <a:endParaRPr kumimoji="1" lang="en-US" altLang="ja-JP" sz="1800" b="1" dirty="0" smtClean="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en-US" altLang="ja-JP" sz="1800" b="0" u="none" dirty="0" smtClean="0">
                          <a:solidFill>
                            <a:schemeClr val="tx1"/>
                          </a:solidFill>
                          <a:latin typeface="メイリオ" panose="020B0604030504040204" pitchFamily="50" charset="-128"/>
                          <a:ea typeface="メイリオ" panose="020B0604030504040204" pitchFamily="50" charset="-128"/>
                        </a:rPr>
                        <a:t>120</a:t>
                      </a:r>
                      <a:r>
                        <a:rPr kumimoji="1" lang="ja-JP" altLang="en-US" sz="1800" b="0" u="none" dirty="0" smtClean="0">
                          <a:solidFill>
                            <a:schemeClr val="tx1"/>
                          </a:solidFill>
                          <a:latin typeface="メイリオ" panose="020B0604030504040204" pitchFamily="50" charset="-128"/>
                          <a:ea typeface="メイリオ" panose="020B0604030504040204" pitchFamily="50" charset="-128"/>
                        </a:rPr>
                        <a:t>分</a:t>
                      </a:r>
                      <a:endParaRPr kumimoji="1" lang="en-US" altLang="ja-JP" sz="1800" b="0" u="none" dirty="0" smtClean="0">
                        <a:solidFill>
                          <a:schemeClr val="tx1"/>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algn="ctr"/>
                      <a:r>
                        <a:rPr kumimoji="1" lang="ja-JP" altLang="en-US" sz="2400" dirty="0" smtClean="0">
                          <a:latin typeface="BIZ UDPゴシック" panose="020B0400000000000000" pitchFamily="50" charset="-128"/>
                          <a:ea typeface="BIZ UDPゴシック" panose="020B0400000000000000" pitchFamily="50" charset="-128"/>
                        </a:rPr>
                        <a:t>９０分</a:t>
                      </a:r>
                      <a:r>
                        <a:rPr kumimoji="1" lang="ja-JP" altLang="en-US" sz="1800" dirty="0" smtClean="0">
                          <a:latin typeface="BIZ UDPゴシック" panose="020B0400000000000000" pitchFamily="50" charset="-128"/>
                          <a:ea typeface="BIZ UDPゴシック" panose="020B0400000000000000" pitchFamily="50" charset="-128"/>
                        </a:rPr>
                        <a:t>以上</a:t>
                      </a:r>
                      <a:endParaRPr kumimoji="1" lang="ja-JP" altLang="en-US" sz="1800" b="0" dirty="0">
                        <a:solidFill>
                          <a:schemeClr val="tx1"/>
                        </a:solidFill>
                        <a:latin typeface="BIZ UDPゴシック" panose="020B0400000000000000" pitchFamily="50" charset="-128"/>
                        <a:ea typeface="BIZ UDPゴシック" panose="020B0400000000000000" pitchFamily="50" charset="-128"/>
                      </a:endParaRPr>
                    </a:p>
                  </a:txBody>
                  <a:tcPr anchor="ctr">
                    <a:noFill/>
                  </a:tcPr>
                </a:tc>
                <a:tc>
                  <a:txBody>
                    <a:bodyPr/>
                    <a:lstStyle/>
                    <a:p>
                      <a:pPr algn="ctr"/>
                      <a:r>
                        <a:rPr kumimoji="1" lang="ja-JP" altLang="en-US" sz="1800" u="none" dirty="0" smtClean="0">
                          <a:latin typeface="メイリオ" panose="020B0604030504040204" pitchFamily="50" charset="-128"/>
                          <a:ea typeface="メイリオ" panose="020B0604030504040204" pitchFamily="50" charset="-128"/>
                        </a:rPr>
                        <a:t>規定なし</a:t>
                      </a:r>
                      <a:endParaRPr kumimoji="1" lang="en-US" altLang="ja-JP" sz="1800" b="0" u="none" dirty="0" smtClean="0">
                        <a:solidFill>
                          <a:schemeClr val="tx1"/>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1"/>
                  </a:ext>
                </a:extLst>
              </a:tr>
              <a:tr h="436321">
                <a:tc>
                  <a:txBody>
                    <a:bodyPr/>
                    <a:lstStyle/>
                    <a:p>
                      <a:pPr algn="ctr"/>
                      <a:r>
                        <a:rPr kumimoji="1" lang="ja-JP" altLang="en-US" sz="1800" b="1" dirty="0" smtClean="0">
                          <a:latin typeface="BIZ UDPゴシック" panose="020B0400000000000000" pitchFamily="50" charset="-128"/>
                          <a:ea typeface="BIZ UDPゴシック" panose="020B0400000000000000" pitchFamily="50" charset="-128"/>
                        </a:rPr>
                        <a:t>送迎</a:t>
                      </a:r>
                      <a:endParaRPr kumimoji="1" lang="en-US" altLang="ja-JP" sz="1800" b="1" dirty="0" smtClean="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800" b="0" u="none" dirty="0" smtClean="0">
                          <a:solidFill>
                            <a:schemeClr val="tx1"/>
                          </a:solidFill>
                          <a:latin typeface="メイリオ" panose="020B0604030504040204" pitchFamily="50" charset="-128"/>
                          <a:ea typeface="メイリオ" panose="020B0604030504040204" pitchFamily="50" charset="-128"/>
                        </a:rPr>
                        <a:t>なし</a:t>
                      </a:r>
                      <a:endParaRPr kumimoji="1" lang="en-US" altLang="ja-JP" sz="1800" b="0" u="none" dirty="0" smtClean="0">
                        <a:solidFill>
                          <a:schemeClr val="tx1"/>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latin typeface="BIZ UDPゴシック" panose="020B0400000000000000" pitchFamily="50" charset="-128"/>
                          <a:ea typeface="BIZ UDPゴシック" panose="020B0400000000000000" pitchFamily="50" charset="-128"/>
                        </a:rPr>
                        <a:t>あり</a:t>
                      </a:r>
                      <a:endParaRPr kumimoji="1" lang="ja-JP" altLang="en-US" sz="2400" b="0" dirty="0" smtClean="0">
                        <a:solidFill>
                          <a:schemeClr val="tx1"/>
                        </a:solidFill>
                        <a:latin typeface="BIZ UDPゴシック" panose="020B0400000000000000" pitchFamily="50" charset="-128"/>
                        <a:ea typeface="BIZ UDPゴシック" panose="020B0400000000000000" pitchFamily="50" charset="-128"/>
                      </a:endParaRPr>
                    </a:p>
                  </a:txBody>
                  <a:tcPr anchor="ctr">
                    <a:noFill/>
                  </a:tcPr>
                </a:tc>
                <a:tc>
                  <a:txBody>
                    <a:bodyPr/>
                    <a:lstStyle/>
                    <a:p>
                      <a:pPr algn="ctr"/>
                      <a:r>
                        <a:rPr kumimoji="1" lang="ja-JP" altLang="en-US" sz="1800" u="none" dirty="0" smtClean="0">
                          <a:latin typeface="メイリオ" panose="020B0604030504040204" pitchFamily="50" charset="-128"/>
                          <a:ea typeface="メイリオ" panose="020B0604030504040204" pitchFamily="50" charset="-128"/>
                        </a:rPr>
                        <a:t>あり</a:t>
                      </a:r>
                      <a:endParaRPr kumimoji="1" lang="en-US" altLang="ja-JP" sz="1800" b="0" u="none" dirty="0" smtClean="0">
                        <a:solidFill>
                          <a:schemeClr val="tx1"/>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2"/>
                  </a:ext>
                </a:extLst>
              </a:tr>
              <a:tr h="610850">
                <a:tc>
                  <a:txBody>
                    <a:bodyPr/>
                    <a:lstStyle/>
                    <a:p>
                      <a:pPr algn="ctr"/>
                      <a:r>
                        <a:rPr kumimoji="1" lang="ja-JP" altLang="en-US" sz="1800" b="1" dirty="0" smtClean="0">
                          <a:latin typeface="BIZ UDPゴシック" panose="020B0400000000000000" pitchFamily="50" charset="-128"/>
                          <a:ea typeface="BIZ UDPゴシック" panose="020B0400000000000000" pitchFamily="50" charset="-128"/>
                        </a:rPr>
                        <a:t>入浴</a:t>
                      </a:r>
                      <a:endParaRPr kumimoji="1" lang="en-US" altLang="ja-JP" sz="1800" b="1" dirty="0" smtClean="0">
                        <a:latin typeface="BIZ UDPゴシック" panose="020B0400000000000000" pitchFamily="50" charset="-128"/>
                        <a:ea typeface="BIZ UDPゴシック" panose="020B0400000000000000" pitchFamily="50" charset="-128"/>
                      </a:endParaRPr>
                    </a:p>
                    <a:p>
                      <a:pPr algn="ctr"/>
                      <a:r>
                        <a:rPr kumimoji="1" lang="ja-JP" altLang="en-US" sz="1800" b="1" dirty="0" smtClean="0">
                          <a:latin typeface="BIZ UDPゴシック" panose="020B0400000000000000" pitchFamily="50" charset="-128"/>
                          <a:ea typeface="BIZ UDPゴシック" panose="020B0400000000000000" pitchFamily="50" charset="-128"/>
                        </a:rPr>
                        <a:t>食事</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800" b="0" dirty="0" smtClean="0">
                          <a:solidFill>
                            <a:schemeClr val="tx1"/>
                          </a:solidFill>
                          <a:latin typeface="メイリオ" panose="020B0604030504040204" pitchFamily="50" charset="-128"/>
                          <a:ea typeface="メイリオ" panose="020B0604030504040204" pitchFamily="50" charset="-128"/>
                        </a:rPr>
                        <a:t>なし</a:t>
                      </a:r>
                      <a:endParaRPr kumimoji="1" lang="ja-JP" altLang="en-US" sz="1800" b="0" dirty="0">
                        <a:solidFill>
                          <a:schemeClr val="tx1"/>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algn="ctr"/>
                      <a:r>
                        <a:rPr kumimoji="1" lang="ja-JP" altLang="en-US" sz="2400" dirty="0" smtClean="0">
                          <a:latin typeface="BIZ UDPゴシック" panose="020B0400000000000000" pitchFamily="50" charset="-128"/>
                          <a:ea typeface="BIZ UDPゴシック" panose="020B0400000000000000" pitchFamily="50" charset="-128"/>
                        </a:rPr>
                        <a:t>なし</a:t>
                      </a:r>
                      <a:endParaRPr kumimoji="1" lang="ja-JP" altLang="en-US" sz="2400" b="0" dirty="0">
                        <a:solidFill>
                          <a:schemeClr val="tx1"/>
                        </a:solidFill>
                        <a:latin typeface="BIZ UDPゴシック" panose="020B0400000000000000" pitchFamily="50" charset="-128"/>
                        <a:ea typeface="BIZ UDPゴシック" panose="020B0400000000000000" pitchFamily="50" charset="-128"/>
                      </a:endParaRPr>
                    </a:p>
                  </a:txBody>
                  <a:tcPr anchor="ctr">
                    <a:no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rPr>
                        <a:t>事業所による</a:t>
                      </a:r>
                      <a:endParaRPr kumimoji="1" lang="ja-JP" altLang="en-US" sz="1800" b="0" dirty="0">
                        <a:solidFill>
                          <a:schemeClr val="tx1"/>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3"/>
                  </a:ext>
                </a:extLst>
              </a:tr>
              <a:tr h="1065261">
                <a:tc>
                  <a:txBody>
                    <a:bodyPr/>
                    <a:lstStyle/>
                    <a:p>
                      <a:pPr algn="ctr"/>
                      <a:r>
                        <a:rPr kumimoji="1" lang="ja-JP" altLang="en-US" sz="1800" b="1" dirty="0" smtClean="0">
                          <a:latin typeface="BIZ UDPゴシック" panose="020B0400000000000000" pitchFamily="50" charset="-128"/>
                          <a:ea typeface="BIZ UDPゴシック" panose="020B0400000000000000" pitchFamily="50" charset="-128"/>
                        </a:rPr>
                        <a:t>サービス</a:t>
                      </a:r>
                      <a:endParaRPr kumimoji="1" lang="en-US" altLang="ja-JP" sz="1800" b="1" dirty="0" smtClean="0">
                        <a:latin typeface="BIZ UDPゴシック" panose="020B0400000000000000" pitchFamily="50" charset="-128"/>
                        <a:ea typeface="BIZ UDPゴシック" panose="020B0400000000000000" pitchFamily="50" charset="-128"/>
                      </a:endParaRPr>
                    </a:p>
                    <a:p>
                      <a:pPr algn="ctr"/>
                      <a:r>
                        <a:rPr kumimoji="1" lang="ja-JP" altLang="en-US" sz="1800" b="1" dirty="0" smtClean="0">
                          <a:latin typeface="BIZ UDPゴシック" panose="020B0400000000000000" pitchFamily="50" charset="-128"/>
                          <a:ea typeface="BIZ UDPゴシック" panose="020B0400000000000000" pitchFamily="50" charset="-128"/>
                        </a:rPr>
                        <a:t>利用期間</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en-US" altLang="ja-JP" sz="1800" b="0" dirty="0" smtClean="0">
                          <a:solidFill>
                            <a:schemeClr val="tx1"/>
                          </a:solidFill>
                          <a:latin typeface="メイリオ" panose="020B0604030504040204" pitchFamily="50" charset="-128"/>
                          <a:ea typeface="メイリオ" panose="020B0604030504040204" pitchFamily="50" charset="-128"/>
                        </a:rPr>
                        <a:t>3</a:t>
                      </a:r>
                      <a:r>
                        <a:rPr kumimoji="1" lang="ja-JP" altLang="en-US" sz="1800" b="0" dirty="0" smtClean="0">
                          <a:solidFill>
                            <a:schemeClr val="tx1"/>
                          </a:solidFill>
                          <a:latin typeface="メイリオ" panose="020B0604030504040204" pitchFamily="50" charset="-128"/>
                          <a:ea typeface="メイリオ" panose="020B0604030504040204" pitchFamily="50" charset="-128"/>
                        </a:rPr>
                        <a:t>ヶ月</a:t>
                      </a:r>
                      <a:endParaRPr kumimoji="1" lang="ja-JP" altLang="en-US" sz="1800" b="0" dirty="0">
                        <a:solidFill>
                          <a:schemeClr val="tx1"/>
                        </a:solidFill>
                        <a:latin typeface="メイリオ" panose="020B0604030504040204" pitchFamily="50" charset="-128"/>
                        <a:ea typeface="メイリオ" panose="020B0604030504040204" pitchFamily="50" charset="-128"/>
                      </a:endParaRPr>
                    </a:p>
                  </a:txBody>
                  <a:tcPr anchor="ctr">
                    <a:solidFill>
                      <a:schemeClr val="bg1"/>
                    </a:solidFill>
                  </a:tcPr>
                </a:tc>
                <a:tc>
                  <a:txBody>
                    <a:bodyPr/>
                    <a:lstStyle/>
                    <a:p>
                      <a:pPr algn="ctr"/>
                      <a:r>
                        <a:rPr kumimoji="1" lang="en-US" altLang="ja-JP" sz="2400" b="0" dirty="0" smtClean="0">
                          <a:solidFill>
                            <a:schemeClr val="tx1"/>
                          </a:solidFill>
                          <a:latin typeface="BIZ UDPゴシック" panose="020B0400000000000000" pitchFamily="50" charset="-128"/>
                          <a:ea typeface="BIZ UDPゴシック" panose="020B0400000000000000" pitchFamily="50" charset="-128"/>
                        </a:rPr>
                        <a:t>6</a:t>
                      </a:r>
                      <a:r>
                        <a:rPr kumimoji="1" lang="ja-JP" altLang="en-US" sz="2400" b="0" dirty="0" smtClean="0">
                          <a:solidFill>
                            <a:schemeClr val="tx1"/>
                          </a:solidFill>
                          <a:latin typeface="BIZ UDPゴシック" panose="020B0400000000000000" pitchFamily="50" charset="-128"/>
                          <a:ea typeface="BIZ UDPゴシック" panose="020B0400000000000000" pitchFamily="50" charset="-128"/>
                        </a:rPr>
                        <a:t>ヶ月</a:t>
                      </a:r>
                      <a:r>
                        <a:rPr kumimoji="1" lang="ja-JP" altLang="en-US" sz="1800" b="0" dirty="0" smtClean="0">
                          <a:solidFill>
                            <a:schemeClr val="tx1"/>
                          </a:solidFill>
                          <a:latin typeface="BIZ UDPゴシック" panose="020B0400000000000000" pitchFamily="50" charset="-128"/>
                          <a:ea typeface="BIZ UDPゴシック" panose="020B0400000000000000" pitchFamily="50" charset="-128"/>
                        </a:rPr>
                        <a:t>程度を目安</a:t>
                      </a:r>
                      <a:endParaRPr kumimoji="1" lang="en-US" altLang="ja-JP" sz="1800" b="0" dirty="0" smtClean="0">
                        <a:solidFill>
                          <a:schemeClr val="tx1"/>
                        </a:solidFill>
                        <a:latin typeface="BIZ UDPゴシック" panose="020B0400000000000000" pitchFamily="50" charset="-128"/>
                        <a:ea typeface="BIZ UDPゴシック" panose="020B0400000000000000" pitchFamily="50" charset="-128"/>
                      </a:endParaRPr>
                    </a:p>
                    <a:p>
                      <a:pPr algn="ctr">
                        <a:lnSpc>
                          <a:spcPct val="150000"/>
                        </a:lnSpc>
                      </a:pPr>
                      <a:r>
                        <a:rPr kumimoji="1" lang="ja-JP" altLang="en-US" sz="1800" b="0" dirty="0" smtClean="0">
                          <a:solidFill>
                            <a:srgbClr val="FF0000"/>
                          </a:solidFill>
                          <a:latin typeface="BIZ UDPゴシック" panose="020B0400000000000000" pitchFamily="50" charset="-128"/>
                          <a:ea typeface="BIZ UDPゴシック" panose="020B0400000000000000" pitchFamily="50" charset="-128"/>
                        </a:rPr>
                        <a:t>（利用上限：</a:t>
                      </a:r>
                      <a:r>
                        <a:rPr kumimoji="1" lang="en-US" altLang="ja-JP" sz="1800" b="0" dirty="0" smtClean="0">
                          <a:solidFill>
                            <a:srgbClr val="FF0000"/>
                          </a:solidFill>
                          <a:latin typeface="BIZ UDPゴシック" panose="020B0400000000000000" pitchFamily="50" charset="-128"/>
                          <a:ea typeface="BIZ UDPゴシック" panose="020B0400000000000000" pitchFamily="50" charset="-128"/>
                        </a:rPr>
                        <a:t>9</a:t>
                      </a:r>
                      <a:r>
                        <a:rPr kumimoji="1" lang="ja-JP" altLang="en-US" sz="1800" b="0" dirty="0" smtClean="0">
                          <a:solidFill>
                            <a:srgbClr val="FF0000"/>
                          </a:solidFill>
                          <a:latin typeface="BIZ UDPゴシック" panose="020B0400000000000000" pitchFamily="50" charset="-128"/>
                          <a:ea typeface="BIZ UDPゴシック" panose="020B0400000000000000" pitchFamily="50" charset="-128"/>
                        </a:rPr>
                        <a:t>か月）</a:t>
                      </a:r>
                      <a:endParaRPr kumimoji="1" lang="ja-JP" altLang="en-US" sz="1800" b="0" dirty="0">
                        <a:solidFill>
                          <a:srgbClr val="FF0000"/>
                        </a:solidFill>
                        <a:latin typeface="BIZ UDPゴシック" panose="020B0400000000000000" pitchFamily="50" charset="-128"/>
                        <a:ea typeface="BIZ UDPゴシック" panose="020B0400000000000000" pitchFamily="50" charset="-128"/>
                      </a:endParaRPr>
                    </a:p>
                  </a:txBody>
                  <a:tcPr anchor="ctr">
                    <a:noFill/>
                  </a:tcPr>
                </a:tc>
                <a:tc>
                  <a:txBody>
                    <a:bodyPr/>
                    <a:lstStyle/>
                    <a:p>
                      <a:pPr algn="ctr"/>
                      <a:r>
                        <a:rPr kumimoji="1" lang="ja-JP" altLang="en-US" sz="1800" u="none" dirty="0" smtClean="0">
                          <a:latin typeface="メイリオ" panose="020B0604030504040204" pitchFamily="50" charset="-128"/>
                          <a:ea typeface="メイリオ" panose="020B0604030504040204" pitchFamily="50" charset="-128"/>
                        </a:rPr>
                        <a:t>規定な</a:t>
                      </a:r>
                      <a:r>
                        <a:rPr kumimoji="1" lang="ja-JP" altLang="en-US" sz="1800" b="0" dirty="0" smtClean="0">
                          <a:solidFill>
                            <a:schemeClr val="tx1"/>
                          </a:solidFill>
                          <a:latin typeface="メイリオ" panose="020B0604030504040204" pitchFamily="50" charset="-128"/>
                          <a:ea typeface="メイリオ" panose="020B0604030504040204" pitchFamily="50" charset="-128"/>
                        </a:rPr>
                        <a:t>し</a:t>
                      </a:r>
                      <a:endParaRPr kumimoji="1" lang="ja-JP" altLang="en-US" sz="1800" b="0" dirty="0">
                        <a:solidFill>
                          <a:schemeClr val="tx1"/>
                        </a:solidFill>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10004"/>
                  </a:ext>
                </a:extLst>
              </a:tr>
            </a:tbl>
          </a:graphicData>
        </a:graphic>
      </p:graphicFrame>
      <p:sp>
        <p:nvSpPr>
          <p:cNvPr id="55" name="正方形/長方形 54">
            <a:extLst>
              <a:ext uri="{FF2B5EF4-FFF2-40B4-BE49-F238E27FC236}">
                <a16:creationId xmlns:a16="http://schemas.microsoft.com/office/drawing/2014/main" id="{0F10F10E-6538-4F58-998E-A264D11FBD53}"/>
              </a:ext>
            </a:extLst>
          </p:cNvPr>
          <p:cNvSpPr/>
          <p:nvPr/>
        </p:nvSpPr>
        <p:spPr>
          <a:xfrm>
            <a:off x="123060" y="2796509"/>
            <a:ext cx="4835642" cy="2989464"/>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1200"/>
              </a:spcAft>
              <a:buClrTx/>
              <a:buSzTx/>
              <a:buFontTx/>
              <a:buNone/>
              <a:tabLst/>
              <a:defRPr/>
            </a:pPr>
            <a:r>
              <a:rPr kumimoji="1" lang="ja-JP" altLang="en-US"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短時間・短期間（</a:t>
            </a:r>
            <a:r>
              <a:rPr kumimoji="1" lang="en-US" altLang="ja-JP"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90</a:t>
            </a:r>
            <a:r>
              <a:rPr kumimoji="1" lang="ja-JP" altLang="en-US"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分以上</a:t>
            </a:r>
            <a:r>
              <a:rPr kumimoji="1" lang="en-US" altLang="ja-JP"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×6</a:t>
            </a:r>
            <a:r>
              <a:rPr kumimoji="1" lang="ja-JP" altLang="en-US"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ヶ月程度）</a:t>
            </a:r>
            <a:r>
              <a:rPr kumimoji="1"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に</a:t>
            </a:r>
            <a:r>
              <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機能</a:t>
            </a:r>
            <a:r>
              <a:rPr kumimoji="1" lang="ja-JP" altLang="en-US" sz="2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訓練に特化</a:t>
            </a:r>
            <a:r>
              <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した</a:t>
            </a:r>
            <a:r>
              <a:rPr kumimoji="1"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サービスを提供</a:t>
            </a:r>
            <a:r>
              <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し運動機能の早期改善を目指す。</a:t>
            </a:r>
            <a:endParaRPr kumimoji="1" lang="en-US" altLang="ja-JP"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120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運動</a:t>
            </a:r>
            <a:r>
              <a:rPr kumimoji="1"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機能の改善を通じて、つながるサロンなどの地域資源や、その方の望む自立した生活へ結びつける。</a:t>
            </a:r>
            <a:r>
              <a:rPr kumimoji="1" lang="ja-JP" altLang="en-US"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（サービス卒業）</a:t>
            </a:r>
            <a:endParaRPr kumimoji="1" lang="ja-JP" altLang="en-US" sz="20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1" name="タイトル 1"/>
          <p:cNvSpPr txBox="1">
            <a:spLocks/>
          </p:cNvSpPr>
          <p:nvPr/>
        </p:nvSpPr>
        <p:spPr>
          <a:xfrm>
            <a:off x="939799" y="470843"/>
            <a:ext cx="10515600" cy="6136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smtClean="0">
                <a:solidFill>
                  <a:srgbClr val="002060"/>
                </a:solidFill>
                <a:latin typeface="Meiryo UI" panose="020B0604030504040204" pitchFamily="50" charset="-128"/>
                <a:ea typeface="Meiryo UI" panose="020B0604030504040204" pitchFamily="50" charset="-128"/>
              </a:rPr>
              <a:t>としまリハビリ通所サービス（</a:t>
            </a:r>
            <a:r>
              <a:rPr lang="en-US" altLang="ja-JP" sz="3600" dirty="0" smtClean="0">
                <a:solidFill>
                  <a:srgbClr val="002060"/>
                </a:solidFill>
                <a:latin typeface="Meiryo UI" panose="020B0604030504040204" pitchFamily="50" charset="-128"/>
                <a:ea typeface="Meiryo UI" panose="020B0604030504040204" pitchFamily="50" charset="-128"/>
              </a:rPr>
              <a:t>A8)</a:t>
            </a:r>
            <a:r>
              <a:rPr lang="ja-JP" altLang="en-US" sz="3600" dirty="0" smtClean="0">
                <a:solidFill>
                  <a:srgbClr val="002060"/>
                </a:solidFill>
                <a:latin typeface="Meiryo UI" panose="020B0604030504040204" pitchFamily="50" charset="-128"/>
                <a:ea typeface="Meiryo UI" panose="020B0604030504040204" pitchFamily="50" charset="-128"/>
              </a:rPr>
              <a:t>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12" name="フローチャート: 処理 11"/>
          <p:cNvSpPr/>
          <p:nvPr/>
        </p:nvSpPr>
        <p:spPr>
          <a:xfrm flipV="1">
            <a:off x="939799" y="1111905"/>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7432766" y="2516918"/>
            <a:ext cx="3043645" cy="3743122"/>
          </a:xfrm>
          <a:prstGeom prst="rect">
            <a:avLst/>
          </a:pr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タイトル 1"/>
          <p:cNvSpPr>
            <a:spLocks noGrp="1"/>
          </p:cNvSpPr>
          <p:nvPr>
            <p:ph type="title"/>
          </p:nvPr>
        </p:nvSpPr>
        <p:spPr>
          <a:xfrm>
            <a:off x="677815" y="134592"/>
            <a:ext cx="6550296" cy="308858"/>
          </a:xfrm>
        </p:spPr>
        <p:txBody>
          <a:bodyPr>
            <a:normAutofit/>
          </a:bodyPr>
          <a:lstStyle/>
          <a:p>
            <a:r>
              <a:rPr lang="ja-JP" altLang="en-US" sz="1400" dirty="0">
                <a:solidFill>
                  <a:srgbClr val="002060"/>
                </a:solidFill>
                <a:latin typeface="Meiryo UI" panose="020B0604030504040204" pitchFamily="50" charset="-128"/>
                <a:ea typeface="Meiryo UI" panose="020B0604030504040204" pitchFamily="50" charset="-128"/>
              </a:rPr>
              <a:t>２</a:t>
            </a:r>
            <a:r>
              <a:rPr lang="ja-JP" altLang="en-US" sz="1400" dirty="0" smtClean="0">
                <a:solidFill>
                  <a:srgbClr val="002060"/>
                </a:solidFill>
                <a:latin typeface="Meiryo UI" panose="020B0604030504040204" pitchFamily="50" charset="-128"/>
                <a:ea typeface="Meiryo UI" panose="020B0604030504040204" pitchFamily="50" charset="-128"/>
              </a:rPr>
              <a:t>．</a:t>
            </a:r>
            <a:r>
              <a:rPr lang="ja-JP" altLang="en-US" sz="1400" dirty="0">
                <a:solidFill>
                  <a:srgbClr val="002060"/>
                </a:solidFill>
                <a:latin typeface="Meiryo UI" panose="020B0604030504040204" pitchFamily="50" charset="-128"/>
                <a:ea typeface="Meiryo UI" panose="020B0604030504040204" pitchFamily="50" charset="-128"/>
              </a:rPr>
              <a:t>豊島区</a:t>
            </a:r>
            <a:r>
              <a:rPr lang="ja-JP" altLang="en-US" sz="1400" dirty="0" smtClean="0">
                <a:solidFill>
                  <a:srgbClr val="002060"/>
                </a:solidFill>
                <a:latin typeface="Meiryo UI" panose="020B0604030504040204" pitchFamily="50" charset="-128"/>
                <a:ea typeface="Meiryo UI" panose="020B0604030504040204" pitchFamily="50" charset="-128"/>
              </a:rPr>
              <a:t>の通所サービスについて</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10" name="スライド番号プレースホルダー 3"/>
          <p:cNvSpPr>
            <a:spLocks noGrp="1"/>
          </p:cNvSpPr>
          <p:nvPr>
            <p:ph type="sldNum" sz="quarter" idx="12"/>
          </p:nvPr>
        </p:nvSpPr>
        <p:spPr>
          <a:xfrm>
            <a:off x="8610600" y="6356350"/>
            <a:ext cx="2743200" cy="365125"/>
          </a:xfrm>
        </p:spPr>
        <p:txBody>
          <a:bodyPr/>
          <a:lstStyle/>
          <a:p>
            <a:fld id="{E7D0956B-76D7-48DB-97C7-73BA52619FB9}" type="slidenum">
              <a:rPr kumimoji="1" lang="ja-JP" altLang="en-US" smtClean="0"/>
              <a:t>21</a:t>
            </a:fld>
            <a:endParaRPr kumimoji="1" lang="ja-JP" altLang="en-US" dirty="0"/>
          </a:p>
        </p:txBody>
      </p:sp>
    </p:spTree>
    <p:extLst>
      <p:ext uri="{BB962C8B-B14F-4D97-AF65-F5344CB8AC3E}">
        <p14:creationId xmlns:p14="http://schemas.microsoft.com/office/powerpoint/2010/main" val="3486124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625564" y="1375908"/>
            <a:ext cx="10463350" cy="1023257"/>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A8</a:t>
            </a: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の提供パターン①</a:t>
            </a:r>
            <a:r>
              <a:rPr kumimoji="1" lang="en-US" altLang="ja-JP"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A8</a:t>
            </a: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を単独で実施する。</a:t>
            </a:r>
            <a:endParaRPr kumimoji="1" lang="en-US" altLang="ja-JP"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例、週</a:t>
            </a:r>
            <a:r>
              <a:rPr kumimoji="1" lang="en-US" altLang="ja-JP"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2</a:t>
            </a: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日</a:t>
            </a:r>
            <a:r>
              <a:rPr kumimoji="1" lang="en-US" altLang="ja-JP"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A8</a:t>
            </a: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のみを提供する時間を設定（それ以外は従来通り提供）</a:t>
            </a:r>
            <a:endParaRPr kumimoji="1" lang="ja-JP" altLang="en-US" sz="2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sp>
        <p:nvSpPr>
          <p:cNvPr id="11" name="コンテンツ プレースホルダー 2"/>
          <p:cNvSpPr txBox="1">
            <a:spLocks/>
          </p:cNvSpPr>
          <p:nvPr/>
        </p:nvSpPr>
        <p:spPr>
          <a:xfrm>
            <a:off x="4396338" y="1246604"/>
            <a:ext cx="6692576" cy="1098544"/>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
                <a:srgbClr val="FFC000"/>
              </a:buClr>
              <a:buSzTx/>
              <a:buFont typeface="Wingdings" panose="05000000000000000000" pitchFamily="2" charset="2"/>
              <a:buChar char="l"/>
              <a:tabLst/>
              <a:defRPr/>
            </a:pPr>
            <a:endParaRPr kumimoji="1" lang="ja-JP"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graphicFrame>
        <p:nvGraphicFramePr>
          <p:cNvPr id="2" name="表 1"/>
          <p:cNvGraphicFramePr>
            <a:graphicFrameLocks noGrp="1"/>
          </p:cNvGraphicFramePr>
          <p:nvPr>
            <p:extLst>
              <p:ext uri="{D42A27DB-BD31-4B8C-83A1-F6EECF244321}">
                <p14:modId xmlns:p14="http://schemas.microsoft.com/office/powerpoint/2010/main" val="2677644959"/>
              </p:ext>
            </p:extLst>
          </p:nvPr>
        </p:nvGraphicFramePr>
        <p:xfrm>
          <a:off x="455700" y="2342795"/>
          <a:ext cx="9526689" cy="2602654"/>
        </p:xfrm>
        <a:graphic>
          <a:graphicData uri="http://schemas.openxmlformats.org/drawingml/2006/table">
            <a:tbl>
              <a:tblPr firstRow="1" bandRow="1">
                <a:tableStyleId>{5C22544A-7EE6-4342-B048-85BDC9FD1C3A}</a:tableStyleId>
              </a:tblPr>
              <a:tblGrid>
                <a:gridCol w="2326689">
                  <a:extLst>
                    <a:ext uri="{9D8B030D-6E8A-4147-A177-3AD203B41FA5}">
                      <a16:colId xmlns:a16="http://schemas.microsoft.com/office/drawing/2014/main" val="20000"/>
                    </a:ext>
                  </a:extLst>
                </a:gridCol>
                <a:gridCol w="900000">
                  <a:extLst>
                    <a:ext uri="{9D8B030D-6E8A-4147-A177-3AD203B41FA5}">
                      <a16:colId xmlns:a16="http://schemas.microsoft.com/office/drawing/2014/main" val="20002"/>
                    </a:ext>
                  </a:extLst>
                </a:gridCol>
                <a:gridCol w="900000">
                  <a:extLst>
                    <a:ext uri="{9D8B030D-6E8A-4147-A177-3AD203B41FA5}">
                      <a16:colId xmlns:a16="http://schemas.microsoft.com/office/drawing/2014/main" val="1108359857"/>
                    </a:ext>
                  </a:extLst>
                </a:gridCol>
                <a:gridCol w="900000">
                  <a:extLst>
                    <a:ext uri="{9D8B030D-6E8A-4147-A177-3AD203B41FA5}">
                      <a16:colId xmlns:a16="http://schemas.microsoft.com/office/drawing/2014/main" val="20003"/>
                    </a:ext>
                  </a:extLst>
                </a:gridCol>
                <a:gridCol w="900000">
                  <a:extLst>
                    <a:ext uri="{9D8B030D-6E8A-4147-A177-3AD203B41FA5}">
                      <a16:colId xmlns:a16="http://schemas.microsoft.com/office/drawing/2014/main" val="2809317423"/>
                    </a:ext>
                  </a:extLst>
                </a:gridCol>
                <a:gridCol w="900000">
                  <a:extLst>
                    <a:ext uri="{9D8B030D-6E8A-4147-A177-3AD203B41FA5}">
                      <a16:colId xmlns:a16="http://schemas.microsoft.com/office/drawing/2014/main" val="20006"/>
                    </a:ext>
                  </a:extLst>
                </a:gridCol>
                <a:gridCol w="900000">
                  <a:extLst>
                    <a:ext uri="{9D8B030D-6E8A-4147-A177-3AD203B41FA5}">
                      <a16:colId xmlns:a16="http://schemas.microsoft.com/office/drawing/2014/main" val="20007"/>
                    </a:ext>
                  </a:extLst>
                </a:gridCol>
                <a:gridCol w="900000">
                  <a:extLst>
                    <a:ext uri="{9D8B030D-6E8A-4147-A177-3AD203B41FA5}">
                      <a16:colId xmlns:a16="http://schemas.microsoft.com/office/drawing/2014/main" val="2448004758"/>
                    </a:ext>
                  </a:extLst>
                </a:gridCol>
                <a:gridCol w="900000">
                  <a:extLst>
                    <a:ext uri="{9D8B030D-6E8A-4147-A177-3AD203B41FA5}">
                      <a16:colId xmlns:a16="http://schemas.microsoft.com/office/drawing/2014/main" val="1629571585"/>
                    </a:ext>
                  </a:extLst>
                </a:gridCol>
              </a:tblGrid>
              <a:tr h="429624">
                <a:tc>
                  <a:txBody>
                    <a:bodyPr/>
                    <a:lstStyle/>
                    <a:p>
                      <a:pPr algn="ct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gridSpan="2">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月</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hMerge="1">
                  <a:txBody>
                    <a:bodyPr/>
                    <a:lstStyle/>
                    <a:p>
                      <a:pPr algn="ct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火</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水</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木</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金</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gridSpan="2">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土</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0000"/>
                  </a:ext>
                </a:extLst>
              </a:tr>
              <a:tr h="1072727">
                <a:tc>
                  <a:txBody>
                    <a:bodyPr/>
                    <a:lstStyle/>
                    <a:p>
                      <a:pPr algn="ctr"/>
                      <a:r>
                        <a:rPr kumimoji="1" lang="ja-JP" altLang="en-US" sz="2000" b="0" dirty="0" smtClean="0">
                          <a:solidFill>
                            <a:schemeClr val="tx1"/>
                          </a:solidFill>
                          <a:latin typeface="メイリオ" panose="020B0604030504040204" pitchFamily="50" charset="-128"/>
                          <a:ea typeface="メイリオ" panose="020B0604030504040204" pitchFamily="50" charset="-128"/>
                        </a:rPr>
                        <a:t>としまリハビリ</a:t>
                      </a:r>
                      <a:endParaRPr kumimoji="1" lang="en-US" altLang="ja-JP" sz="20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2000" b="0" dirty="0" smtClean="0">
                          <a:solidFill>
                            <a:schemeClr val="tx1"/>
                          </a:solidFill>
                          <a:latin typeface="メイリオ" panose="020B0604030504040204" pitchFamily="50" charset="-128"/>
                          <a:ea typeface="メイリオ" panose="020B0604030504040204" pitchFamily="50" charset="-128"/>
                        </a:rPr>
                        <a:t>通所サービス</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extLst>
                  <a:ext uri="{0D108BD9-81ED-4DB2-BD59-A6C34878D82A}">
                    <a16:rowId xmlns:a16="http://schemas.microsoft.com/office/drawing/2014/main" val="10001"/>
                  </a:ext>
                </a:extLst>
              </a:tr>
              <a:tr h="1072727">
                <a:tc>
                  <a:txBody>
                    <a:bodyPr/>
                    <a:lstStyle/>
                    <a:p>
                      <a:pPr algn="ctr"/>
                      <a:r>
                        <a:rPr kumimoji="1" lang="ja-JP" altLang="en-US" sz="2000" b="0" dirty="0" smtClean="0">
                          <a:solidFill>
                            <a:schemeClr val="tx1"/>
                          </a:solidFill>
                          <a:latin typeface="メイリオ" panose="020B0604030504040204" pitchFamily="50" charset="-128"/>
                          <a:ea typeface="メイリオ" panose="020B0604030504040204" pitchFamily="50" charset="-128"/>
                        </a:rPr>
                        <a:t>介護予防通所事業</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85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85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85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85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85000"/>
                      </a:schemeClr>
                    </a:solidFill>
                  </a:tcPr>
                </a:tc>
                <a:tc gridSpan="2">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19" name="右矢印 18"/>
          <p:cNvSpPr/>
          <p:nvPr/>
        </p:nvSpPr>
        <p:spPr>
          <a:xfrm>
            <a:off x="3667805" y="4107118"/>
            <a:ext cx="4522579" cy="762494"/>
          </a:xfrm>
          <a:prstGeom prst="rightArrow">
            <a:avLst/>
          </a:prstGeom>
          <a:solidFill>
            <a:schemeClr val="bg1">
              <a:lumMod val="75000"/>
            </a:schemeClr>
          </a:solidFill>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3" name="コンテンツ プレースホルダー 2"/>
          <p:cNvSpPr>
            <a:spLocks noGrp="1"/>
          </p:cNvSpPr>
          <p:nvPr>
            <p:ph idx="1"/>
          </p:nvPr>
        </p:nvSpPr>
        <p:spPr>
          <a:xfrm>
            <a:off x="754742" y="1496281"/>
            <a:ext cx="10515600" cy="1338075"/>
          </a:xfrm>
          <a:ln>
            <a:noFill/>
          </a:ln>
        </p:spPr>
        <p:txBody>
          <a:bodyPr>
            <a:noAutofit/>
          </a:bodyPr>
          <a:lstStyle/>
          <a:p>
            <a:pPr>
              <a:lnSpc>
                <a:spcPct val="150000"/>
              </a:lnSpc>
              <a:buClr>
                <a:schemeClr val="accent4"/>
              </a:buClr>
              <a:buFont typeface="Wingdings" panose="05000000000000000000" pitchFamily="2" charset="2"/>
              <a:buChar char="l"/>
            </a:pPr>
            <a:endParaRPr lang="en-US" altLang="ja-JP" dirty="0" smtClean="0">
              <a:latin typeface="メイリオ" panose="020B0604030504040204" pitchFamily="50" charset="-128"/>
              <a:ea typeface="メイリオ" panose="020B0604030504040204" pitchFamily="50" charset="-128"/>
            </a:endParaRPr>
          </a:p>
          <a:p>
            <a:pPr marL="0" indent="0">
              <a:lnSpc>
                <a:spcPct val="150000"/>
              </a:lnSpc>
              <a:buNone/>
            </a:pPr>
            <a:endParaRPr kumimoji="1" lang="ja-JP" altLang="en-US" dirty="0"/>
          </a:p>
        </p:txBody>
      </p:sp>
      <p:sp>
        <p:nvSpPr>
          <p:cNvPr id="26" name="角丸四角形吹き出し 25"/>
          <p:cNvSpPr/>
          <p:nvPr/>
        </p:nvSpPr>
        <p:spPr>
          <a:xfrm>
            <a:off x="7138163" y="5622182"/>
            <a:ext cx="4132179" cy="812515"/>
          </a:xfrm>
          <a:prstGeom prst="wedgeRoundRectCallout">
            <a:avLst>
              <a:gd name="adj1" fmla="val -24456"/>
              <a:gd name="adj2" fmla="val -125571"/>
              <a:gd name="adj3" fmla="val 16667"/>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それ以外の時間は</a:t>
            </a:r>
            <a:endPar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今</a:t>
            </a:r>
            <a:r>
              <a:rPr kumimoji="1" lang="ja-JP" altLang="en-US" sz="2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まで通り既存サービスを提供</a:t>
            </a:r>
            <a:endParaRPr kumimoji="1" lang="en-US" altLang="ja-JP" sz="20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13" name="右矢印 12"/>
          <p:cNvSpPr/>
          <p:nvPr/>
        </p:nvSpPr>
        <p:spPr>
          <a:xfrm>
            <a:off x="8190384" y="2849923"/>
            <a:ext cx="890116" cy="924224"/>
          </a:xfrm>
          <a:prstGeom prst="rightArrow">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4" name="テキスト ボックス 13"/>
          <p:cNvSpPr txBox="1"/>
          <p:nvPr/>
        </p:nvSpPr>
        <p:spPr>
          <a:xfrm>
            <a:off x="8031980" y="3076250"/>
            <a:ext cx="1048520" cy="595676"/>
          </a:xfrm>
          <a:prstGeom prst="rect">
            <a:avLst/>
          </a:prstGeom>
          <a:noFill/>
        </p:spPr>
        <p:txBody>
          <a:bodyPr wrap="square" rtlCol="0">
            <a:spAutoFit/>
          </a:bodyPr>
          <a:lstStyle/>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2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90</a:t>
            </a:r>
            <a:r>
              <a:rPr kumimoji="1" lang="ja-JP" altLang="en-US" sz="2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a:t>
            </a:r>
            <a:endPar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9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２単位</a:t>
            </a:r>
            <a:endPar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5" name="タイトル 1"/>
          <p:cNvSpPr>
            <a:spLocks noGrp="1"/>
          </p:cNvSpPr>
          <p:nvPr>
            <p:ph type="title"/>
          </p:nvPr>
        </p:nvSpPr>
        <p:spPr>
          <a:xfrm>
            <a:off x="677815" y="324816"/>
            <a:ext cx="6550296" cy="308858"/>
          </a:xfrm>
        </p:spPr>
        <p:txBody>
          <a:bodyPr>
            <a:normAutofit/>
          </a:bodyPr>
          <a:lstStyle/>
          <a:p>
            <a:r>
              <a:rPr lang="ja-JP" altLang="en-US" sz="1400" dirty="0">
                <a:solidFill>
                  <a:srgbClr val="002060"/>
                </a:solidFill>
                <a:latin typeface="Meiryo UI" panose="020B0604030504040204" pitchFamily="50" charset="-128"/>
                <a:ea typeface="Meiryo UI" panose="020B0604030504040204" pitchFamily="50" charset="-128"/>
              </a:rPr>
              <a:t>２</a:t>
            </a:r>
            <a:r>
              <a:rPr lang="ja-JP" altLang="en-US" sz="1400" dirty="0" smtClean="0">
                <a:solidFill>
                  <a:srgbClr val="002060"/>
                </a:solidFill>
                <a:latin typeface="Meiryo UI" panose="020B0604030504040204" pitchFamily="50" charset="-128"/>
                <a:ea typeface="Meiryo UI" panose="020B0604030504040204" pitchFamily="50" charset="-128"/>
              </a:rPr>
              <a:t>．</a:t>
            </a:r>
            <a:r>
              <a:rPr lang="ja-JP" altLang="en-US" sz="1400" dirty="0">
                <a:solidFill>
                  <a:srgbClr val="002060"/>
                </a:solidFill>
                <a:latin typeface="Meiryo UI" panose="020B0604030504040204" pitchFamily="50" charset="-128"/>
                <a:ea typeface="Meiryo UI" panose="020B0604030504040204" pitchFamily="50" charset="-128"/>
              </a:rPr>
              <a:t>豊島区</a:t>
            </a:r>
            <a:r>
              <a:rPr lang="ja-JP" altLang="en-US" sz="1400" dirty="0" smtClean="0">
                <a:solidFill>
                  <a:srgbClr val="002060"/>
                </a:solidFill>
                <a:latin typeface="Meiryo UI" panose="020B0604030504040204" pitchFamily="50" charset="-128"/>
                <a:ea typeface="Meiryo UI" panose="020B0604030504040204" pitchFamily="50" charset="-128"/>
              </a:rPr>
              <a:t>の通所サービスについて</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16" name="タイトル 1"/>
          <p:cNvSpPr txBox="1">
            <a:spLocks/>
          </p:cNvSpPr>
          <p:nvPr/>
        </p:nvSpPr>
        <p:spPr>
          <a:xfrm>
            <a:off x="838200" y="625280"/>
            <a:ext cx="10515600" cy="6136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としまリハビリ通所サービス（</a:t>
            </a:r>
            <a:r>
              <a:rPr kumimoji="1" lang="en-US" altLang="ja-JP"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A8)</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について（単独実施）</a:t>
            </a:r>
            <a:endParaRPr kumimoji="1" lang="en-US" altLang="ja-JP"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j-cs"/>
            </a:endParaRPr>
          </a:p>
        </p:txBody>
      </p:sp>
      <p:sp>
        <p:nvSpPr>
          <p:cNvPr id="17" name="フローチャート: 処理 16"/>
          <p:cNvSpPr/>
          <p:nvPr/>
        </p:nvSpPr>
        <p:spPr>
          <a:xfrm flipV="1">
            <a:off x="754742" y="1193348"/>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4" name="角丸四角形吹き出し 3"/>
          <p:cNvSpPr/>
          <p:nvPr/>
        </p:nvSpPr>
        <p:spPr>
          <a:xfrm>
            <a:off x="329590" y="5270148"/>
            <a:ext cx="6051007" cy="1324809"/>
          </a:xfrm>
          <a:prstGeom prst="wedgeRoundRectCallout">
            <a:avLst>
              <a:gd name="adj1" fmla="val -17949"/>
              <a:gd name="adj2" fmla="val -36931"/>
              <a:gd name="adj3" fmla="val 16667"/>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今ある人員・設備を活用</a:t>
            </a: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して</a:t>
            </a:r>
            <a:endParaRPr lang="en-US" altLang="ja-JP" dirty="0">
              <a:solidFill>
                <a:prstClr val="black"/>
              </a:solidFill>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dirty="0" smtClean="0">
                <a:solidFill>
                  <a:prstClr val="black"/>
                </a:solidFill>
                <a:latin typeface="メイリオ" panose="020B0604030504040204" pitchFamily="50" charset="-128"/>
                <a:ea typeface="メイリオ" panose="020B0604030504040204" pitchFamily="50" charset="-128"/>
              </a:rPr>
              <a:t>週２日（月曜</a:t>
            </a:r>
            <a:r>
              <a:rPr lang="en-US" altLang="ja-JP" dirty="0" smtClean="0">
                <a:solidFill>
                  <a:prstClr val="black"/>
                </a:solidFill>
                <a:latin typeface="メイリオ" panose="020B0604030504040204" pitchFamily="50" charset="-128"/>
                <a:ea typeface="メイリオ" panose="020B0604030504040204" pitchFamily="50" charset="-128"/>
              </a:rPr>
              <a:t>AM</a:t>
            </a:r>
            <a:r>
              <a:rPr lang="ja-JP" altLang="en-US" dirty="0" smtClean="0">
                <a:solidFill>
                  <a:prstClr val="black"/>
                </a:solidFill>
                <a:latin typeface="メイリオ" panose="020B0604030504040204" pitchFamily="50" charset="-128"/>
                <a:ea typeface="メイリオ" panose="020B0604030504040204" pitchFamily="50" charset="-128"/>
              </a:rPr>
              <a:t>・土曜）</a:t>
            </a:r>
            <a:endParaRPr lang="en-US" altLang="ja-JP" dirty="0" smtClean="0">
              <a:solidFill>
                <a:prstClr val="black"/>
              </a:solidFill>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dirty="0" smtClean="0">
                <a:solidFill>
                  <a:prstClr val="black"/>
                </a:solidFill>
                <a:latin typeface="メイリオ" panose="020B0604030504040204" pitchFamily="50" charset="-128"/>
                <a:ea typeface="メイリオ" panose="020B0604030504040204" pitchFamily="50" charset="-128"/>
              </a:rPr>
              <a:t>A8</a:t>
            </a:r>
            <a:r>
              <a:rPr lang="ja-JP" altLang="en-US" dirty="0" smtClean="0">
                <a:solidFill>
                  <a:prstClr val="black"/>
                </a:solidFill>
                <a:latin typeface="メイリオ" panose="020B0604030504040204" pitchFamily="50" charset="-128"/>
                <a:ea typeface="メイリオ" panose="020B0604030504040204" pitchFamily="50" charset="-128"/>
              </a:rPr>
              <a:t>のみ提供できるよう調整</a:t>
            </a:r>
            <a:endParaRPr lang="en-US" altLang="ja-JP" dirty="0" smtClean="0">
              <a:solidFill>
                <a:prstClr val="black"/>
              </a:solidFill>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a:t>
            </a:r>
            <a:r>
              <a:rPr kumimoji="1" lang="ja-JP" altLang="en-US" sz="18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利用者の調整や空きスペースを活用</a:t>
            </a:r>
            <a:endPar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1" name="右矢印 20"/>
          <p:cNvSpPr/>
          <p:nvPr/>
        </p:nvSpPr>
        <p:spPr>
          <a:xfrm>
            <a:off x="2777689" y="2849923"/>
            <a:ext cx="890116" cy="924224"/>
          </a:xfrm>
          <a:prstGeom prst="rightArrow">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0" name="テキスト ボックス 19"/>
          <p:cNvSpPr txBox="1"/>
          <p:nvPr/>
        </p:nvSpPr>
        <p:spPr>
          <a:xfrm>
            <a:off x="2740414" y="3076250"/>
            <a:ext cx="1048520" cy="595676"/>
          </a:xfrm>
          <a:prstGeom prst="rect">
            <a:avLst/>
          </a:prstGeom>
          <a:noFill/>
        </p:spPr>
        <p:txBody>
          <a:bodyPr wrap="square" rtlCol="0">
            <a:spAutoFit/>
          </a:bodyPr>
          <a:lstStyle/>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2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90</a:t>
            </a:r>
            <a:r>
              <a:rPr kumimoji="1" lang="ja-JP" altLang="en-US" sz="2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a:t>
            </a:r>
            <a:endPar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900"/>
              </a:lnSpc>
              <a:spcBef>
                <a:spcPts val="0"/>
              </a:spcBef>
              <a:spcAft>
                <a:spcPts val="0"/>
              </a:spcAft>
              <a:buClrTx/>
              <a:buSzTx/>
              <a:buFontTx/>
              <a:buNone/>
              <a:tabLst/>
              <a:defRPr/>
            </a:pPr>
            <a:r>
              <a:rPr lang="en-US" altLang="ja-JP" sz="2000" dirty="0">
                <a:solidFill>
                  <a:prstClr val="black"/>
                </a:solidFill>
                <a:latin typeface="メイリオ" panose="020B0604030504040204" pitchFamily="50" charset="-128"/>
                <a:ea typeface="メイリオ" panose="020B0604030504040204" pitchFamily="50" charset="-128"/>
              </a:rPr>
              <a:t>1</a:t>
            </a:r>
            <a:r>
              <a:rPr kumimoji="1" lang="ja-JP" altLang="en-US" sz="2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単位</a:t>
            </a:r>
            <a:endPar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0085868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2"/>
          <p:cNvSpPr txBox="1">
            <a:spLocks/>
          </p:cNvSpPr>
          <p:nvPr/>
        </p:nvSpPr>
        <p:spPr>
          <a:xfrm>
            <a:off x="4396338" y="1246604"/>
            <a:ext cx="6692576" cy="1098544"/>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
                <a:srgbClr val="FFC000"/>
              </a:buClr>
              <a:buSzTx/>
              <a:buFont typeface="Wingdings" panose="05000000000000000000" pitchFamily="2" charset="2"/>
              <a:buChar char="l"/>
              <a:tabLst/>
              <a:defRPr/>
            </a:pPr>
            <a:endParaRPr kumimoji="1" lang="ja-JP"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graphicFrame>
        <p:nvGraphicFramePr>
          <p:cNvPr id="2" name="表 1"/>
          <p:cNvGraphicFramePr>
            <a:graphicFrameLocks noGrp="1"/>
          </p:cNvGraphicFramePr>
          <p:nvPr>
            <p:extLst/>
          </p:nvPr>
        </p:nvGraphicFramePr>
        <p:xfrm>
          <a:off x="754742" y="2574833"/>
          <a:ext cx="10547086" cy="2602654"/>
        </p:xfrm>
        <a:graphic>
          <a:graphicData uri="http://schemas.openxmlformats.org/drawingml/2006/table">
            <a:tbl>
              <a:tblPr firstRow="1" bandRow="1">
                <a:tableStyleId>{5C22544A-7EE6-4342-B048-85BDC9FD1C3A}</a:tableStyleId>
              </a:tblPr>
              <a:tblGrid>
                <a:gridCol w="2627086">
                  <a:extLst>
                    <a:ext uri="{9D8B030D-6E8A-4147-A177-3AD203B41FA5}">
                      <a16:colId xmlns:a16="http://schemas.microsoft.com/office/drawing/2014/main" val="20000"/>
                    </a:ext>
                  </a:extLst>
                </a:gridCol>
                <a:gridCol w="792000">
                  <a:extLst>
                    <a:ext uri="{9D8B030D-6E8A-4147-A177-3AD203B41FA5}">
                      <a16:colId xmlns:a16="http://schemas.microsoft.com/office/drawing/2014/main" val="20001"/>
                    </a:ext>
                  </a:extLst>
                </a:gridCol>
                <a:gridCol w="792000">
                  <a:extLst>
                    <a:ext uri="{9D8B030D-6E8A-4147-A177-3AD203B41FA5}">
                      <a16:colId xmlns:a16="http://schemas.microsoft.com/office/drawing/2014/main" val="20002"/>
                    </a:ext>
                  </a:extLst>
                </a:gridCol>
                <a:gridCol w="792000">
                  <a:extLst>
                    <a:ext uri="{9D8B030D-6E8A-4147-A177-3AD203B41FA5}">
                      <a16:colId xmlns:a16="http://schemas.microsoft.com/office/drawing/2014/main" val="20003"/>
                    </a:ext>
                  </a:extLst>
                </a:gridCol>
                <a:gridCol w="792000">
                  <a:extLst>
                    <a:ext uri="{9D8B030D-6E8A-4147-A177-3AD203B41FA5}">
                      <a16:colId xmlns:a16="http://schemas.microsoft.com/office/drawing/2014/main" val="1979135446"/>
                    </a:ext>
                  </a:extLst>
                </a:gridCol>
                <a:gridCol w="792000">
                  <a:extLst>
                    <a:ext uri="{9D8B030D-6E8A-4147-A177-3AD203B41FA5}">
                      <a16:colId xmlns:a16="http://schemas.microsoft.com/office/drawing/2014/main" val="20004"/>
                    </a:ext>
                  </a:extLst>
                </a:gridCol>
                <a:gridCol w="792000">
                  <a:extLst>
                    <a:ext uri="{9D8B030D-6E8A-4147-A177-3AD203B41FA5}">
                      <a16:colId xmlns:a16="http://schemas.microsoft.com/office/drawing/2014/main" val="20005"/>
                    </a:ext>
                  </a:extLst>
                </a:gridCol>
                <a:gridCol w="792000">
                  <a:extLst>
                    <a:ext uri="{9D8B030D-6E8A-4147-A177-3AD203B41FA5}">
                      <a16:colId xmlns:a16="http://schemas.microsoft.com/office/drawing/2014/main" val="20006"/>
                    </a:ext>
                  </a:extLst>
                </a:gridCol>
                <a:gridCol w="792000">
                  <a:extLst>
                    <a:ext uri="{9D8B030D-6E8A-4147-A177-3AD203B41FA5}">
                      <a16:colId xmlns:a16="http://schemas.microsoft.com/office/drawing/2014/main" val="2316717318"/>
                    </a:ext>
                  </a:extLst>
                </a:gridCol>
                <a:gridCol w="792000">
                  <a:extLst>
                    <a:ext uri="{9D8B030D-6E8A-4147-A177-3AD203B41FA5}">
                      <a16:colId xmlns:a16="http://schemas.microsoft.com/office/drawing/2014/main" val="20007"/>
                    </a:ext>
                  </a:extLst>
                </a:gridCol>
                <a:gridCol w="792000">
                  <a:extLst>
                    <a:ext uri="{9D8B030D-6E8A-4147-A177-3AD203B41FA5}">
                      <a16:colId xmlns:a16="http://schemas.microsoft.com/office/drawing/2014/main" val="120519256"/>
                    </a:ext>
                  </a:extLst>
                </a:gridCol>
              </a:tblGrid>
              <a:tr h="429624">
                <a:tc>
                  <a:txBody>
                    <a:bodyPr/>
                    <a:lstStyle/>
                    <a:p>
                      <a:pPr algn="ct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gridSpan="2">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月</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hMerge="1">
                  <a:txBody>
                    <a:bodyPr/>
                    <a:lstStyle/>
                    <a:p>
                      <a:endParaRPr kumimoji="1" lang="ja-JP" altLang="en-US"/>
                    </a:p>
                  </a:txBody>
                  <a:tcPr/>
                </a:tc>
                <a:tc gridSpan="2">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火</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hMerge="1">
                  <a:txBody>
                    <a:bodyPr/>
                    <a:lstStyle/>
                    <a:p>
                      <a:endParaRPr kumimoji="1" lang="ja-JP" altLang="en-US"/>
                    </a:p>
                  </a:txBody>
                  <a:tcPr/>
                </a:tc>
                <a:tc gridSpan="2">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水</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hMerge="1">
                  <a:txBody>
                    <a:bodyPr/>
                    <a:lstStyle/>
                    <a:p>
                      <a:endParaRPr kumimoji="1" lang="ja-JP" altLang="en-US"/>
                    </a:p>
                  </a:txBody>
                  <a:tcPr/>
                </a:tc>
                <a:tc gridSpan="2">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木</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hMerge="1">
                  <a:txBody>
                    <a:bodyPr/>
                    <a:lstStyle/>
                    <a:p>
                      <a:endParaRPr kumimoji="1" lang="ja-JP" altLang="en-US"/>
                    </a:p>
                  </a:txBody>
                  <a:tcPr/>
                </a:tc>
                <a:tc gridSpan="2">
                  <a:txBody>
                    <a:bodyPr/>
                    <a:lstStyle/>
                    <a:p>
                      <a:pPr algn="ctr"/>
                      <a:r>
                        <a:rPr kumimoji="1" lang="ja-JP" altLang="en-US" sz="2400" dirty="0" smtClean="0">
                          <a:solidFill>
                            <a:schemeClr val="tx1"/>
                          </a:solidFill>
                          <a:latin typeface="メイリオ" panose="020B0604030504040204" pitchFamily="50" charset="-128"/>
                          <a:ea typeface="メイリオ" panose="020B0604030504040204" pitchFamily="50" charset="-128"/>
                        </a:rPr>
                        <a:t>金</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0000"/>
                  </a:ext>
                </a:extLst>
              </a:tr>
              <a:tr h="1072727">
                <a:tc>
                  <a:txBody>
                    <a:bodyPr/>
                    <a:lstStyle/>
                    <a:p>
                      <a:pPr algn="ctr"/>
                      <a:r>
                        <a:rPr kumimoji="1" lang="ja-JP" altLang="en-US" sz="2000" b="0" dirty="0" smtClean="0">
                          <a:solidFill>
                            <a:schemeClr val="tx1"/>
                          </a:solidFill>
                          <a:latin typeface="メイリオ" panose="020B0604030504040204" pitchFamily="50" charset="-128"/>
                          <a:ea typeface="メイリオ" panose="020B0604030504040204" pitchFamily="50" charset="-128"/>
                        </a:rPr>
                        <a:t>としまリハビリ</a:t>
                      </a:r>
                      <a:endParaRPr kumimoji="1" lang="en-US" altLang="ja-JP" sz="20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2000" b="0" dirty="0" smtClean="0">
                          <a:solidFill>
                            <a:schemeClr val="tx1"/>
                          </a:solidFill>
                          <a:latin typeface="メイリオ" panose="020B0604030504040204" pitchFamily="50" charset="-128"/>
                          <a:ea typeface="メイリオ" panose="020B0604030504040204" pitchFamily="50" charset="-128"/>
                        </a:rPr>
                        <a:t>通所サービス</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tc>
                  <a:txBody>
                    <a:bodyPr/>
                    <a:lstStyle/>
                    <a:p>
                      <a:endParaRPr kumimoji="1" lang="ja-JP" altLang="en-US" sz="2400" dirty="0"/>
                    </a:p>
                  </a:txBody>
                  <a:tcP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tc>
                  <a:txBody>
                    <a:bodyPr/>
                    <a:lstStyle/>
                    <a:p>
                      <a:endParaRPr kumimoji="1" lang="ja-JP" altLang="en-US" sz="2400" dirty="0"/>
                    </a:p>
                  </a:txBody>
                  <a:tcPr>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2">
                        <a:lumMod val="20000"/>
                        <a:lumOff val="80000"/>
                      </a:schemeClr>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extLst>
                  <a:ext uri="{0D108BD9-81ED-4DB2-BD59-A6C34878D82A}">
                    <a16:rowId xmlns:a16="http://schemas.microsoft.com/office/drawing/2014/main" val="10001"/>
                  </a:ext>
                </a:extLst>
              </a:tr>
              <a:tr h="1072727">
                <a:tc>
                  <a:txBody>
                    <a:bodyPr/>
                    <a:lstStyle/>
                    <a:p>
                      <a:pPr algn="ctr"/>
                      <a:r>
                        <a:rPr kumimoji="1" lang="ja-JP" altLang="en-US" sz="2000" b="0" dirty="0" smtClean="0">
                          <a:solidFill>
                            <a:schemeClr val="tx1"/>
                          </a:solidFill>
                          <a:latin typeface="メイリオ" panose="020B0604030504040204" pitchFamily="50" charset="-128"/>
                          <a:ea typeface="メイリオ" panose="020B0604030504040204" pitchFamily="50" charset="-128"/>
                        </a:rPr>
                        <a:t>介護予防通所事業</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95000"/>
                      </a:schemeClr>
                    </a:solidFill>
                  </a:tcPr>
                </a:tc>
                <a:tc>
                  <a:txBody>
                    <a:bodyPr/>
                    <a:lstStyle/>
                    <a:p>
                      <a:endParaRPr kumimoji="1" lang="ja-JP" altLang="en-US" sz="2400" dirty="0"/>
                    </a:p>
                  </a:txBody>
                  <a:tcPr>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95000"/>
                      </a:schemeClr>
                    </a:solidFill>
                  </a:tcPr>
                </a:tc>
                <a:tc gridSpan="2">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95000"/>
                      </a:schemeClr>
                    </a:solidFill>
                  </a:tcPr>
                </a:tc>
                <a:tc hMerge="1">
                  <a:txBody>
                    <a:bodyPr/>
                    <a:lstStyle/>
                    <a:p>
                      <a:endParaRPr kumimoji="1" lang="ja-JP" altLang="en-US"/>
                    </a:p>
                  </a:txBody>
                  <a:tcPr/>
                </a:tc>
                <a:tc>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95000"/>
                      </a:schemeClr>
                    </a:solidFill>
                  </a:tcPr>
                </a:tc>
                <a:tc>
                  <a:txBody>
                    <a:bodyPr/>
                    <a:lstStyle/>
                    <a:p>
                      <a:endParaRPr kumimoji="1" lang="ja-JP" altLang="en-US" sz="2400" dirty="0"/>
                    </a:p>
                  </a:txBody>
                  <a:tcPr>
                    <a:lnL w="12700" cap="flat" cmpd="sng" algn="ctr">
                      <a:solidFill>
                        <a:schemeClr val="bg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95000"/>
                      </a:schemeClr>
                    </a:solidFill>
                  </a:tcPr>
                </a:tc>
                <a:tc gridSpan="2">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95000"/>
                      </a:schemeClr>
                    </a:solidFill>
                  </a:tcPr>
                </a:tc>
                <a:tc hMerge="1">
                  <a:txBody>
                    <a:bodyPr/>
                    <a:lstStyle/>
                    <a:p>
                      <a:endParaRPr kumimoji="1" lang="ja-JP" altLang="en-US"/>
                    </a:p>
                  </a:txBody>
                  <a:tcPr/>
                </a:tc>
                <a:tc gridSpan="2">
                  <a:txBody>
                    <a:bodyPr/>
                    <a:lstStyle/>
                    <a:p>
                      <a:endParaRPr kumimoji="1" lang="ja-JP" altLang="en-US" sz="24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23" name="コンテンツ プレースホルダー 2"/>
          <p:cNvSpPr>
            <a:spLocks noGrp="1"/>
          </p:cNvSpPr>
          <p:nvPr>
            <p:ph idx="1"/>
          </p:nvPr>
        </p:nvSpPr>
        <p:spPr>
          <a:xfrm>
            <a:off x="754740" y="1451461"/>
            <a:ext cx="10515600" cy="902122"/>
          </a:xfrm>
          <a:ln>
            <a:noFill/>
          </a:ln>
        </p:spPr>
        <p:txBody>
          <a:bodyPr>
            <a:noAutofit/>
          </a:bodyPr>
          <a:lstStyle/>
          <a:p>
            <a:pPr>
              <a:lnSpc>
                <a:spcPct val="150000"/>
              </a:lnSpc>
              <a:buClr>
                <a:schemeClr val="accent4"/>
              </a:buClr>
              <a:buFont typeface="Wingdings" panose="05000000000000000000" pitchFamily="2" charset="2"/>
              <a:buChar char="l"/>
            </a:pPr>
            <a:endParaRPr lang="en-US" altLang="ja-JP" dirty="0" smtClean="0">
              <a:latin typeface="メイリオ" panose="020B0604030504040204" pitchFamily="50" charset="-128"/>
              <a:ea typeface="メイリオ" panose="020B0604030504040204" pitchFamily="50" charset="-128"/>
            </a:endParaRPr>
          </a:p>
          <a:p>
            <a:pPr marL="0" indent="0">
              <a:lnSpc>
                <a:spcPct val="150000"/>
              </a:lnSpc>
              <a:buNone/>
            </a:pPr>
            <a:endParaRPr kumimoji="1" lang="ja-JP" altLang="en-US" dirty="0"/>
          </a:p>
        </p:txBody>
      </p:sp>
      <p:sp>
        <p:nvSpPr>
          <p:cNvPr id="26" name="角丸四角形吹き出し 25"/>
          <p:cNvSpPr/>
          <p:nvPr/>
        </p:nvSpPr>
        <p:spPr>
          <a:xfrm>
            <a:off x="8155428" y="5686095"/>
            <a:ext cx="3473270" cy="917393"/>
          </a:xfrm>
          <a:prstGeom prst="wedgeRoundRectCallout">
            <a:avLst>
              <a:gd name="adj1" fmla="val 17879"/>
              <a:gd name="adj2" fmla="val -129442"/>
              <a:gd name="adj3"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今まで通り</a:t>
            </a:r>
            <a:endParaRPr kumimoji="1" lang="en-US" altLang="ja-JP" sz="2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既存サービスを提供</a:t>
            </a:r>
            <a:endParaRPr kumimoji="1" lang="en-US" altLang="ja-JP" sz="24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10" name="右矢印 9"/>
          <p:cNvSpPr/>
          <p:nvPr/>
        </p:nvSpPr>
        <p:spPr>
          <a:xfrm>
            <a:off x="3386260" y="4270960"/>
            <a:ext cx="7915568" cy="762494"/>
          </a:xfrm>
          <a:prstGeom prst="rightArrow">
            <a:avLst/>
          </a:prstGeom>
          <a:solidFill>
            <a:schemeClr val="bg1">
              <a:lumMod val="75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2" name="右矢印 11"/>
          <p:cNvSpPr/>
          <p:nvPr/>
        </p:nvSpPr>
        <p:spPr>
          <a:xfrm>
            <a:off x="3386260" y="3076462"/>
            <a:ext cx="813471" cy="942384"/>
          </a:xfrm>
          <a:prstGeom prst="rightArrow">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 name="テキスト ボックス 2"/>
          <p:cNvSpPr txBox="1"/>
          <p:nvPr/>
        </p:nvSpPr>
        <p:spPr>
          <a:xfrm>
            <a:off x="3108090" y="3266821"/>
            <a:ext cx="1159614" cy="595676"/>
          </a:xfrm>
          <a:prstGeom prst="rect">
            <a:avLst/>
          </a:prstGeom>
          <a:noFill/>
        </p:spPr>
        <p:txBody>
          <a:bodyPr wrap="square" rtlCol="0">
            <a:spAutoFit/>
          </a:bodyPr>
          <a:lstStyle/>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90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単位</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5" name="タイトル 1"/>
          <p:cNvSpPr txBox="1">
            <a:spLocks/>
          </p:cNvSpPr>
          <p:nvPr/>
        </p:nvSpPr>
        <p:spPr>
          <a:xfrm>
            <a:off x="754740" y="591425"/>
            <a:ext cx="10515600" cy="6136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としまリハビリ通所サービス（</a:t>
            </a:r>
            <a:r>
              <a:rPr kumimoji="1" lang="en-US" altLang="ja-JP"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A8)</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について（同時実施）</a:t>
            </a:r>
            <a:endParaRPr kumimoji="1" lang="en-US" altLang="ja-JP"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j-cs"/>
            </a:endParaRPr>
          </a:p>
        </p:txBody>
      </p:sp>
      <p:sp>
        <p:nvSpPr>
          <p:cNvPr id="16" name="タイトル 1"/>
          <p:cNvSpPr>
            <a:spLocks noGrp="1"/>
          </p:cNvSpPr>
          <p:nvPr>
            <p:ph type="title"/>
          </p:nvPr>
        </p:nvSpPr>
        <p:spPr>
          <a:xfrm>
            <a:off x="677815" y="324816"/>
            <a:ext cx="6550296" cy="308858"/>
          </a:xfrm>
        </p:spPr>
        <p:txBody>
          <a:bodyPr>
            <a:normAutofit/>
          </a:bodyPr>
          <a:lstStyle/>
          <a:p>
            <a:r>
              <a:rPr lang="ja-JP" altLang="en-US" sz="1400" dirty="0">
                <a:solidFill>
                  <a:srgbClr val="002060"/>
                </a:solidFill>
                <a:latin typeface="Meiryo UI" panose="020B0604030504040204" pitchFamily="50" charset="-128"/>
                <a:ea typeface="Meiryo UI" panose="020B0604030504040204" pitchFamily="50" charset="-128"/>
              </a:rPr>
              <a:t>２</a:t>
            </a:r>
            <a:r>
              <a:rPr lang="ja-JP" altLang="en-US" sz="1400" dirty="0" smtClean="0">
                <a:solidFill>
                  <a:srgbClr val="002060"/>
                </a:solidFill>
                <a:latin typeface="Meiryo UI" panose="020B0604030504040204" pitchFamily="50" charset="-128"/>
                <a:ea typeface="Meiryo UI" panose="020B0604030504040204" pitchFamily="50" charset="-128"/>
              </a:rPr>
              <a:t>．</a:t>
            </a:r>
            <a:r>
              <a:rPr lang="ja-JP" altLang="en-US" sz="1400" dirty="0">
                <a:solidFill>
                  <a:srgbClr val="002060"/>
                </a:solidFill>
                <a:latin typeface="Meiryo UI" panose="020B0604030504040204" pitchFamily="50" charset="-128"/>
                <a:ea typeface="Meiryo UI" panose="020B0604030504040204" pitchFamily="50" charset="-128"/>
              </a:rPr>
              <a:t>豊島区</a:t>
            </a:r>
            <a:r>
              <a:rPr lang="ja-JP" altLang="en-US" sz="1400" dirty="0" smtClean="0">
                <a:solidFill>
                  <a:srgbClr val="002060"/>
                </a:solidFill>
                <a:latin typeface="Meiryo UI" panose="020B0604030504040204" pitchFamily="50" charset="-128"/>
                <a:ea typeface="Meiryo UI" panose="020B0604030504040204" pitchFamily="50" charset="-128"/>
              </a:rPr>
              <a:t>の通所サービスについて</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17" name="フローチャート: 処理 16"/>
          <p:cNvSpPr/>
          <p:nvPr/>
        </p:nvSpPr>
        <p:spPr>
          <a:xfrm flipV="1">
            <a:off x="754740" y="120509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8" name="角丸四角形吹き出し 17"/>
          <p:cNvSpPr/>
          <p:nvPr/>
        </p:nvSpPr>
        <p:spPr>
          <a:xfrm>
            <a:off x="464187" y="5308205"/>
            <a:ext cx="6862545" cy="1375880"/>
          </a:xfrm>
          <a:prstGeom prst="wedgeRoundRectCallout">
            <a:avLst>
              <a:gd name="adj1" fmla="val 18180"/>
              <a:gd name="adj2" fmla="val -43152"/>
              <a:gd name="adj3" fmla="val 16667"/>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下記のように変更することで、同時実施に対応</a:t>
            </a:r>
            <a:endPar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従来：定員</a:t>
            </a:r>
            <a:r>
              <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25</a:t>
            </a: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名→通所介護・</a:t>
            </a:r>
            <a:r>
              <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a:t>
            </a: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６</a:t>
            </a:r>
            <a:r>
              <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:20</a:t>
            </a: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名、</a:t>
            </a:r>
            <a:r>
              <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a:t>
            </a: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８</a:t>
            </a:r>
            <a:r>
              <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:5</a:t>
            </a: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名</a:t>
            </a:r>
            <a:endPar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従業員：人員基準を満たすよう配置を調整</a:t>
            </a:r>
            <a:endPar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施設については定員が増えていないため従来通り提供</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9" name="タイトル 1"/>
          <p:cNvSpPr txBox="1">
            <a:spLocks/>
          </p:cNvSpPr>
          <p:nvPr/>
        </p:nvSpPr>
        <p:spPr>
          <a:xfrm>
            <a:off x="625564" y="1375908"/>
            <a:ext cx="10054815" cy="102325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A8</a:t>
            </a: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の提供パターン②</a:t>
            </a:r>
            <a:r>
              <a:rPr kumimoji="1" lang="en-US" altLang="ja-JP"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A6</a:t>
            </a: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と</a:t>
            </a:r>
            <a:r>
              <a:rPr kumimoji="1" lang="en-US" altLang="ja-JP"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A8</a:t>
            </a: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を同時に実施する。</a:t>
            </a:r>
            <a:endParaRPr kumimoji="1" lang="en-US" altLang="ja-JP"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例、従来通り提供しつつ</a:t>
            </a: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a:t>
            </a:r>
            <a:r>
              <a:rPr kumimoji="1" lang="en-US" altLang="ja-JP"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A8</a:t>
            </a: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も同時に毎日提供</a:t>
            </a:r>
            <a:r>
              <a:rPr kumimoji="1" lang="ja-JP" altLang="en-US" sz="2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j-cs"/>
              </a:rPr>
              <a:t>する。</a:t>
            </a:r>
            <a:endParaRPr kumimoji="1" lang="ja-JP" altLang="en-US" sz="2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sp>
        <p:nvSpPr>
          <p:cNvPr id="20" name="右矢印 19"/>
          <p:cNvSpPr/>
          <p:nvPr/>
        </p:nvSpPr>
        <p:spPr>
          <a:xfrm>
            <a:off x="4950277" y="3087382"/>
            <a:ext cx="792221" cy="942384"/>
          </a:xfrm>
          <a:prstGeom prst="rightArrow">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1" name="右矢印 20"/>
          <p:cNvSpPr/>
          <p:nvPr/>
        </p:nvSpPr>
        <p:spPr>
          <a:xfrm>
            <a:off x="6542507" y="3087382"/>
            <a:ext cx="784225" cy="942384"/>
          </a:xfrm>
          <a:prstGeom prst="rightArrow">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2" name="右矢印 21"/>
          <p:cNvSpPr/>
          <p:nvPr/>
        </p:nvSpPr>
        <p:spPr>
          <a:xfrm>
            <a:off x="8155428" y="3090774"/>
            <a:ext cx="784225" cy="942384"/>
          </a:xfrm>
          <a:prstGeom prst="rightArrow">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4" name="右矢印 23"/>
          <p:cNvSpPr/>
          <p:nvPr/>
        </p:nvSpPr>
        <p:spPr>
          <a:xfrm>
            <a:off x="9728628" y="3083441"/>
            <a:ext cx="784225" cy="942384"/>
          </a:xfrm>
          <a:prstGeom prst="rightArrow">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7" name="テキスト ボックス 26"/>
          <p:cNvSpPr txBox="1"/>
          <p:nvPr/>
        </p:nvSpPr>
        <p:spPr>
          <a:xfrm>
            <a:off x="4715161" y="3266821"/>
            <a:ext cx="1159614" cy="595676"/>
          </a:xfrm>
          <a:prstGeom prst="rect">
            <a:avLst/>
          </a:prstGeom>
          <a:noFill/>
        </p:spPr>
        <p:txBody>
          <a:bodyPr wrap="square" rtlCol="0">
            <a:spAutoFit/>
          </a:bodyPr>
          <a:lstStyle/>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90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単位</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8" name="テキスト ボックス 27"/>
          <p:cNvSpPr txBox="1"/>
          <p:nvPr/>
        </p:nvSpPr>
        <p:spPr>
          <a:xfrm>
            <a:off x="6289649" y="3280484"/>
            <a:ext cx="1159614" cy="595676"/>
          </a:xfrm>
          <a:prstGeom prst="rect">
            <a:avLst/>
          </a:prstGeom>
          <a:noFill/>
        </p:spPr>
        <p:txBody>
          <a:bodyPr wrap="square" rtlCol="0">
            <a:spAutoFit/>
          </a:bodyPr>
          <a:lstStyle/>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90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単位</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テキスト ボックス 28"/>
          <p:cNvSpPr txBox="1"/>
          <p:nvPr/>
        </p:nvSpPr>
        <p:spPr>
          <a:xfrm>
            <a:off x="7883432" y="3280484"/>
            <a:ext cx="1159614" cy="595676"/>
          </a:xfrm>
          <a:prstGeom prst="rect">
            <a:avLst/>
          </a:prstGeom>
          <a:noFill/>
        </p:spPr>
        <p:txBody>
          <a:bodyPr wrap="square" rtlCol="0">
            <a:spAutoFit/>
          </a:bodyPr>
          <a:lstStyle/>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90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9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単位</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0" name="テキスト ボックス 29"/>
          <p:cNvSpPr txBox="1"/>
          <p:nvPr/>
        </p:nvSpPr>
        <p:spPr>
          <a:xfrm>
            <a:off x="9452461" y="3289612"/>
            <a:ext cx="1159614" cy="595676"/>
          </a:xfrm>
          <a:prstGeom prst="rect">
            <a:avLst/>
          </a:prstGeom>
          <a:noFill/>
        </p:spPr>
        <p:txBody>
          <a:bodyPr wrap="square" rtlCol="0">
            <a:spAutoFit/>
          </a:bodyPr>
          <a:lstStyle/>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90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9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単位</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527282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txBox="1">
            <a:spLocks/>
          </p:cNvSpPr>
          <p:nvPr/>
        </p:nvSpPr>
        <p:spPr>
          <a:xfrm>
            <a:off x="148771" y="1503589"/>
            <a:ext cx="10515600" cy="917765"/>
          </a:xfrm>
          <a:prstGeom prst="rect">
            <a:avLst/>
          </a:prstGeom>
          <a:noFill/>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　■としまリハビリ通所サービス（</a:t>
            </a:r>
            <a:r>
              <a:rPr kumimoji="1" lang="en-US" altLang="ja-JP"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A8</a:t>
            </a:r>
            <a:r>
              <a:rPr kumimoji="1" lang="ja-JP" altLang="en-US"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）を</a:t>
            </a:r>
            <a:endParaRPr kumimoji="1" lang="en-US" altLang="ja-JP"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　</a:t>
            </a:r>
            <a:r>
              <a:rPr kumimoji="1" lang="ja-JP" altLang="en-US"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　 単独実施した場合の特徴</a:t>
            </a:r>
            <a:endParaRPr kumimoji="1" lang="ja-JP" altLang="en-US" sz="3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endParaRPr>
          </a:p>
        </p:txBody>
      </p:sp>
      <p:sp>
        <p:nvSpPr>
          <p:cNvPr id="16" name="角丸四角形 15"/>
          <p:cNvSpPr/>
          <p:nvPr/>
        </p:nvSpPr>
        <p:spPr>
          <a:xfrm>
            <a:off x="1248225" y="2521641"/>
            <a:ext cx="9666513" cy="941872"/>
          </a:xfrm>
          <a:prstGeom prst="roundRect">
            <a:avLst/>
          </a:prstGeom>
          <a:solidFill>
            <a:srgbClr val="FFE699">
              <a:alpha val="4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従来通りの人員</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以下</a:t>
            </a: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で提供可能</a:t>
            </a:r>
            <a:endParaRPr kumimoji="1" lang="en-US" altLang="ja-JP"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（基準を緩和しており提供しやすくしています）</a:t>
            </a:r>
            <a:endParaRPr kumimoji="1" lang="en-US" altLang="ja-JP"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7" name="角丸四角形 16"/>
          <p:cNvSpPr/>
          <p:nvPr/>
        </p:nvSpPr>
        <p:spPr>
          <a:xfrm>
            <a:off x="1248226" y="2515673"/>
            <a:ext cx="939799" cy="941872"/>
          </a:xfrm>
          <a:prstGeom prst="roundRect">
            <a:avLst/>
          </a:prstGeom>
          <a:solidFill>
            <a:srgbClr val="F097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ja-JP" altLang="en-US"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人員</a:t>
            </a:r>
            <a:endParaRPr kumimoji="1" lang="ja-JP" altLang="en-US" sz="25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 name="角丸四角形 17"/>
          <p:cNvSpPr/>
          <p:nvPr/>
        </p:nvSpPr>
        <p:spPr>
          <a:xfrm>
            <a:off x="1248225" y="3808966"/>
            <a:ext cx="9666513" cy="2219289"/>
          </a:xfrm>
          <a:prstGeom prst="roundRect">
            <a:avLst/>
          </a:prstGeom>
          <a:solidFill>
            <a:srgbClr val="FFE699">
              <a:alpha val="4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緩和した人員基準・</a:t>
            </a:r>
            <a:r>
              <a:rPr kumimoji="1" lang="ja-JP" altLang="en-US" sz="2800" b="0" i="0" u="none" strike="noStrike" kern="1200" cap="none" spc="0" normalizeH="0" baseline="0" noProof="0" dirty="0" err="1"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設備設備</a:t>
            </a:r>
            <a:r>
              <a:rPr kumimoji="1" lang="ja-JP" altLang="en-US"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により</a:t>
            </a:r>
            <a:endParaRPr kumimoji="1" lang="en-US" altLang="ja-JP" sz="2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ja-JP" altLang="en-US" sz="2800" b="1"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従来以上の定員が設定できる可能性有</a:t>
            </a:r>
            <a:endParaRPr kumimoji="1" lang="en-US" altLang="ja-JP" sz="2800" b="1"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lang="ja-JP" altLang="en-US" sz="2800" b="1" noProof="0" dirty="0" smtClean="0">
                <a:solidFill>
                  <a:srgbClr val="FF0000"/>
                </a:solidFill>
                <a:latin typeface="BIZ UDPゴシック" panose="020B0400000000000000" pitchFamily="50" charset="-128"/>
                <a:ea typeface="BIZ UDPゴシック" panose="020B0400000000000000" pitchFamily="50" charset="-128"/>
              </a:rPr>
              <a:t>（詳細は後述する）</a:t>
            </a:r>
            <a:endParaRPr kumimoji="1" lang="en-US" altLang="ja-JP" sz="2800" b="1"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0" name="角丸四角形 19"/>
          <p:cNvSpPr/>
          <p:nvPr/>
        </p:nvSpPr>
        <p:spPr>
          <a:xfrm>
            <a:off x="1248224" y="3811542"/>
            <a:ext cx="939799" cy="2216713"/>
          </a:xfrm>
          <a:prstGeom prst="roundRect">
            <a:avLst/>
          </a:prstGeom>
          <a:solidFill>
            <a:srgbClr val="F097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2700"/>
              </a:lnSpc>
              <a:spcBef>
                <a:spcPts val="0"/>
              </a:spcBef>
              <a:spcAft>
                <a:spcPts val="0"/>
              </a:spcAft>
              <a:buClr>
                <a:srgbClr val="FFC000"/>
              </a:buClr>
              <a:buSzTx/>
              <a:buFontTx/>
              <a:buNone/>
              <a:tabLst/>
              <a:defRPr/>
            </a:pPr>
            <a:r>
              <a:rPr kumimoji="1" lang="ja-JP" altLang="en-US"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設備</a:t>
            </a:r>
            <a:endParaRPr kumimoji="1" lang="en-US" altLang="ja-JP"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ts val="2700"/>
              </a:lnSpc>
              <a:spcBef>
                <a:spcPts val="0"/>
              </a:spcBef>
              <a:spcAft>
                <a:spcPts val="0"/>
              </a:spcAft>
              <a:buClr>
                <a:srgbClr val="FFC000"/>
              </a:buClr>
              <a:buSzTx/>
              <a:buFontTx/>
              <a:buNone/>
              <a:tabLst/>
              <a:defRPr/>
            </a:pPr>
            <a:r>
              <a:rPr kumimoji="1" lang="ja-JP" altLang="en-US"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基準</a:t>
            </a:r>
            <a:endParaRPr kumimoji="1" lang="en-US" altLang="ja-JP"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ts val="2700"/>
              </a:lnSpc>
              <a:spcBef>
                <a:spcPts val="0"/>
              </a:spcBef>
              <a:spcAft>
                <a:spcPts val="0"/>
              </a:spcAft>
              <a:buClr>
                <a:srgbClr val="FFC000"/>
              </a:buClr>
              <a:buSzTx/>
              <a:buFontTx/>
              <a:buNone/>
              <a:tabLst/>
              <a:defRPr/>
            </a:pPr>
            <a:r>
              <a:rPr lang="ja-JP" altLang="en-US" sz="2500" noProof="0" dirty="0" smtClean="0">
                <a:solidFill>
                  <a:prstClr val="white"/>
                </a:solidFill>
                <a:latin typeface="BIZ UDPゴシック" panose="020B0400000000000000" pitchFamily="50" charset="-128"/>
                <a:ea typeface="BIZ UDPゴシック" panose="020B0400000000000000" pitchFamily="50" charset="-128"/>
              </a:rPr>
              <a:t>・</a:t>
            </a:r>
            <a:endParaRPr lang="en-US" altLang="ja-JP" sz="2500" noProof="0" dirty="0" smtClean="0">
              <a:solidFill>
                <a:prstClr val="white"/>
              </a:solidFill>
              <a:latin typeface="BIZ UDPゴシック" panose="020B0400000000000000" pitchFamily="50" charset="-128"/>
              <a:ea typeface="BIZ UDPゴシック" panose="020B0400000000000000" pitchFamily="50" charset="-128"/>
            </a:endParaRPr>
          </a:p>
          <a:p>
            <a:pPr lvl="0" algn="ctr">
              <a:lnSpc>
                <a:spcPts val="2700"/>
              </a:lnSpc>
              <a:buClr>
                <a:srgbClr val="FFC000"/>
              </a:buClr>
              <a:defRPr/>
            </a:pPr>
            <a:r>
              <a:rPr lang="ja-JP" altLang="en-US" sz="2500" b="1" dirty="0">
                <a:solidFill>
                  <a:prstClr val="white"/>
                </a:solidFill>
                <a:latin typeface="BIZ UDPゴシック" panose="020B0400000000000000" pitchFamily="50" charset="-128"/>
                <a:ea typeface="BIZ UDPゴシック" panose="020B0400000000000000" pitchFamily="50" charset="-128"/>
              </a:rPr>
              <a:t>利用</a:t>
            </a:r>
            <a:endParaRPr lang="en-US" altLang="ja-JP" sz="2500" b="1" dirty="0">
              <a:solidFill>
                <a:prstClr val="white"/>
              </a:solidFill>
              <a:latin typeface="BIZ UDPゴシック" panose="020B0400000000000000" pitchFamily="50" charset="-128"/>
              <a:ea typeface="BIZ UDPゴシック" panose="020B0400000000000000" pitchFamily="50" charset="-128"/>
            </a:endParaRPr>
          </a:p>
          <a:p>
            <a:pPr lvl="0" algn="ctr">
              <a:lnSpc>
                <a:spcPts val="2700"/>
              </a:lnSpc>
              <a:buClr>
                <a:srgbClr val="FFC000"/>
              </a:buClr>
              <a:defRPr/>
            </a:pPr>
            <a:r>
              <a:rPr lang="ja-JP" altLang="en-US" sz="2500" dirty="0" smtClean="0">
                <a:solidFill>
                  <a:prstClr val="white"/>
                </a:solidFill>
                <a:latin typeface="BIZ UDPゴシック" panose="020B0400000000000000" pitchFamily="50" charset="-128"/>
                <a:ea typeface="BIZ UDPゴシック" panose="020B0400000000000000" pitchFamily="50" charset="-128"/>
              </a:rPr>
              <a:t>定員</a:t>
            </a:r>
            <a:endParaRPr lang="ja-JP" altLang="en-US" sz="2500" dirty="0">
              <a:solidFill>
                <a:prstClr val="white"/>
              </a:solidFill>
              <a:latin typeface="BIZ UDPゴシック" panose="020B0400000000000000" pitchFamily="50" charset="-128"/>
              <a:ea typeface="BIZ UDPゴシック" panose="020B0400000000000000" pitchFamily="50" charset="-128"/>
            </a:endParaRPr>
          </a:p>
        </p:txBody>
      </p:sp>
      <p:sp>
        <p:nvSpPr>
          <p:cNvPr id="22" name="タイトル 1"/>
          <p:cNvSpPr txBox="1">
            <a:spLocks/>
          </p:cNvSpPr>
          <p:nvPr/>
        </p:nvSpPr>
        <p:spPr>
          <a:xfrm>
            <a:off x="939799" y="591936"/>
            <a:ext cx="10515600" cy="6136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としまリハビリ通所サービス（</a:t>
            </a:r>
            <a:r>
              <a:rPr kumimoji="1" lang="en-US" altLang="ja-JP"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A8)</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について</a:t>
            </a:r>
            <a:endParaRPr kumimoji="1" lang="en-US" altLang="ja-JP"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j-cs"/>
            </a:endParaRPr>
          </a:p>
        </p:txBody>
      </p:sp>
      <p:sp>
        <p:nvSpPr>
          <p:cNvPr id="23" name="フローチャート: 処理 22"/>
          <p:cNvSpPr/>
          <p:nvPr/>
        </p:nvSpPr>
        <p:spPr>
          <a:xfrm flipV="1">
            <a:off x="939799" y="1206207"/>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タイトル 1"/>
          <p:cNvSpPr>
            <a:spLocks noGrp="1"/>
          </p:cNvSpPr>
          <p:nvPr>
            <p:ph type="title"/>
          </p:nvPr>
        </p:nvSpPr>
        <p:spPr>
          <a:xfrm>
            <a:off x="677815" y="324816"/>
            <a:ext cx="6550296" cy="308858"/>
          </a:xfrm>
        </p:spPr>
        <p:txBody>
          <a:bodyPr>
            <a:normAutofit/>
          </a:bodyPr>
          <a:lstStyle/>
          <a:p>
            <a:r>
              <a:rPr lang="ja-JP" altLang="en-US" sz="1400" dirty="0">
                <a:solidFill>
                  <a:srgbClr val="002060"/>
                </a:solidFill>
                <a:latin typeface="Meiryo UI" panose="020B0604030504040204" pitchFamily="50" charset="-128"/>
                <a:ea typeface="Meiryo UI" panose="020B0604030504040204" pitchFamily="50" charset="-128"/>
              </a:rPr>
              <a:t>２</a:t>
            </a:r>
            <a:r>
              <a:rPr lang="ja-JP" altLang="en-US" sz="1400" dirty="0" smtClean="0">
                <a:solidFill>
                  <a:srgbClr val="002060"/>
                </a:solidFill>
                <a:latin typeface="Meiryo UI" panose="020B0604030504040204" pitchFamily="50" charset="-128"/>
                <a:ea typeface="Meiryo UI" panose="020B0604030504040204" pitchFamily="50" charset="-128"/>
              </a:rPr>
              <a:t>．</a:t>
            </a:r>
            <a:r>
              <a:rPr lang="ja-JP" altLang="en-US" sz="1400" dirty="0">
                <a:solidFill>
                  <a:srgbClr val="002060"/>
                </a:solidFill>
                <a:latin typeface="Meiryo UI" panose="020B0604030504040204" pitchFamily="50" charset="-128"/>
                <a:ea typeface="Meiryo UI" panose="020B0604030504040204" pitchFamily="50" charset="-128"/>
              </a:rPr>
              <a:t>豊島区</a:t>
            </a:r>
            <a:r>
              <a:rPr lang="ja-JP" altLang="en-US" sz="1400" dirty="0" smtClean="0">
                <a:solidFill>
                  <a:srgbClr val="002060"/>
                </a:solidFill>
                <a:latin typeface="Meiryo UI" panose="020B0604030504040204" pitchFamily="50" charset="-128"/>
                <a:ea typeface="Meiryo UI" panose="020B0604030504040204" pitchFamily="50" charset="-128"/>
              </a:rPr>
              <a:t>の通所サービスについて</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13" name="スライド番号プレースホルダー 3"/>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D0956B-76D7-48DB-97C7-73BA52619FB9}"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5269750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txBox="1">
            <a:spLocks/>
          </p:cNvSpPr>
          <p:nvPr/>
        </p:nvSpPr>
        <p:spPr>
          <a:xfrm>
            <a:off x="148771" y="1503589"/>
            <a:ext cx="10515600" cy="917765"/>
          </a:xfrm>
          <a:prstGeom prst="rect">
            <a:avLst/>
          </a:prstGeom>
          <a:noFill/>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　■としまリハビリ通所サービス（</a:t>
            </a:r>
            <a:r>
              <a:rPr kumimoji="1" lang="en-US" altLang="ja-JP"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A8</a:t>
            </a:r>
            <a:r>
              <a:rPr kumimoji="1" lang="ja-JP" altLang="en-US"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）を</a:t>
            </a:r>
            <a:endParaRPr kumimoji="1" lang="en-US" altLang="ja-JP"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　</a:t>
            </a:r>
            <a:r>
              <a:rPr kumimoji="1" lang="ja-JP" altLang="en-US"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　 </a:t>
            </a:r>
            <a:r>
              <a:rPr kumimoji="1" lang="ja-JP" altLang="en-US" sz="3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介護予防通所</a:t>
            </a:r>
            <a:r>
              <a:rPr kumimoji="1" lang="ja-JP" altLang="en-US"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事業</a:t>
            </a:r>
            <a:r>
              <a:rPr kumimoji="1" lang="en-US" altLang="ja-JP"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(A6)</a:t>
            </a:r>
            <a:r>
              <a:rPr kumimoji="1" lang="ja-JP" altLang="en-US" sz="32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と同時実施した場合の特徴</a:t>
            </a:r>
            <a:endParaRPr kumimoji="1" lang="ja-JP" altLang="en-US" sz="3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endParaRPr>
          </a:p>
        </p:txBody>
      </p:sp>
      <p:sp>
        <p:nvSpPr>
          <p:cNvPr id="16" name="角丸四角形 15"/>
          <p:cNvSpPr/>
          <p:nvPr/>
        </p:nvSpPr>
        <p:spPr>
          <a:xfrm>
            <a:off x="1248225" y="2521641"/>
            <a:ext cx="9666513" cy="941872"/>
          </a:xfrm>
          <a:prstGeom prst="roundRect">
            <a:avLst/>
          </a:prstGeom>
          <a:solidFill>
            <a:srgbClr val="FFE699">
              <a:alpha val="4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en-US" altLang="ja-JP"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A6</a:t>
            </a: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（通所介護）とは</a:t>
            </a:r>
            <a:endParaRPr kumimoji="1" lang="en-US" altLang="ja-JP"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ja-JP" altLang="en-US" sz="24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別に</a:t>
            </a: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人員基準を満たす必要あり</a:t>
            </a:r>
            <a:endPar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7" name="角丸四角形 16"/>
          <p:cNvSpPr/>
          <p:nvPr/>
        </p:nvSpPr>
        <p:spPr>
          <a:xfrm>
            <a:off x="1248226" y="2515673"/>
            <a:ext cx="939799" cy="941872"/>
          </a:xfrm>
          <a:prstGeom prst="roundRect">
            <a:avLst/>
          </a:prstGeom>
          <a:solidFill>
            <a:srgbClr val="F097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ja-JP" altLang="en-US"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人員</a:t>
            </a:r>
            <a:endParaRPr kumimoji="1" lang="ja-JP" altLang="en-US" sz="25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 name="角丸四角形 17"/>
          <p:cNvSpPr/>
          <p:nvPr/>
        </p:nvSpPr>
        <p:spPr>
          <a:xfrm>
            <a:off x="1248225" y="5467666"/>
            <a:ext cx="9666513" cy="941872"/>
          </a:xfrm>
          <a:prstGeom prst="roundRect">
            <a:avLst/>
          </a:prstGeom>
          <a:solidFill>
            <a:srgbClr val="FFE699">
              <a:alpha val="4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A6</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（通所介護）と</a:t>
            </a: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は</a:t>
            </a:r>
            <a:endParaRPr kumimoji="1" lang="en-US" altLang="ja-JP"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ja-JP" altLang="en-US" sz="24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別に</a:t>
            </a: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利用定員を定めます</a:t>
            </a:r>
            <a:endPar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9" name="角丸四角形 18"/>
          <p:cNvSpPr/>
          <p:nvPr/>
        </p:nvSpPr>
        <p:spPr>
          <a:xfrm>
            <a:off x="1248225" y="3998195"/>
            <a:ext cx="9666513" cy="927705"/>
          </a:xfrm>
          <a:prstGeom prst="roundRect">
            <a:avLst/>
          </a:prstGeom>
          <a:solidFill>
            <a:srgbClr val="FFE699">
              <a:alpha val="4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食堂及び機能訓練室を合計した面積</a:t>
            </a:r>
            <a:endParaRPr kumimoji="1" lang="en-US" altLang="ja-JP"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
                <a:srgbClr val="FFC000"/>
              </a:buClr>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事業所</a:t>
            </a:r>
            <a:r>
              <a:rPr kumimoji="1" lang="ja-JP" altLang="en-US" sz="24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全体の利用定員</a:t>
            </a:r>
            <a:r>
              <a:rPr kumimoji="1" lang="en-US" altLang="ja-JP" sz="24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３㎡</a:t>
            </a: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以上</a:t>
            </a:r>
            <a:r>
              <a:rPr kumimoji="1" lang="ja-JP" altLang="en-US"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必要）</a:t>
            </a:r>
            <a:endParaRPr kumimoji="1" lang="en-US" altLang="ja-JP" sz="24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0" name="角丸四角形 19"/>
          <p:cNvSpPr/>
          <p:nvPr/>
        </p:nvSpPr>
        <p:spPr>
          <a:xfrm>
            <a:off x="1248226" y="3991112"/>
            <a:ext cx="939799" cy="941872"/>
          </a:xfrm>
          <a:prstGeom prst="roundRect">
            <a:avLst/>
          </a:prstGeom>
          <a:solidFill>
            <a:srgbClr val="F097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2700"/>
              </a:lnSpc>
              <a:spcBef>
                <a:spcPts val="0"/>
              </a:spcBef>
              <a:spcAft>
                <a:spcPts val="0"/>
              </a:spcAft>
              <a:buClr>
                <a:srgbClr val="FFC000"/>
              </a:buClr>
              <a:buSzTx/>
              <a:buFontTx/>
              <a:buNone/>
              <a:tabLst/>
              <a:defRPr/>
            </a:pPr>
            <a:r>
              <a:rPr kumimoji="1" lang="ja-JP" altLang="en-US"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設備</a:t>
            </a:r>
            <a:endParaRPr kumimoji="1" lang="en-US" altLang="ja-JP"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ts val="2700"/>
              </a:lnSpc>
              <a:spcBef>
                <a:spcPts val="0"/>
              </a:spcBef>
              <a:spcAft>
                <a:spcPts val="0"/>
              </a:spcAft>
              <a:buClr>
                <a:srgbClr val="FFC000"/>
              </a:buClr>
              <a:buSzTx/>
              <a:buFontTx/>
              <a:buNone/>
              <a:tabLst/>
              <a:defRPr/>
            </a:pPr>
            <a:r>
              <a:rPr kumimoji="1" lang="ja-JP" altLang="en-US"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基準</a:t>
            </a:r>
            <a:endParaRPr kumimoji="1" lang="ja-JP" altLang="en-US" sz="25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1" name="角丸四角形 20"/>
          <p:cNvSpPr/>
          <p:nvPr/>
        </p:nvSpPr>
        <p:spPr>
          <a:xfrm>
            <a:off x="1314901" y="5498117"/>
            <a:ext cx="939799" cy="941872"/>
          </a:xfrm>
          <a:prstGeom prst="roundRect">
            <a:avLst/>
          </a:prstGeom>
          <a:solidFill>
            <a:srgbClr val="F097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2700"/>
              </a:lnSpc>
              <a:spcBef>
                <a:spcPts val="0"/>
              </a:spcBef>
              <a:spcAft>
                <a:spcPts val="0"/>
              </a:spcAft>
              <a:buClr>
                <a:srgbClr val="FFC000"/>
              </a:buClr>
              <a:buSzTx/>
              <a:buFontTx/>
              <a:buNone/>
              <a:tabLst/>
              <a:defRPr/>
            </a:pPr>
            <a:r>
              <a:rPr kumimoji="1" lang="ja-JP" altLang="en-US"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利用</a:t>
            </a:r>
            <a:endParaRPr kumimoji="1" lang="en-US" altLang="ja-JP" sz="2500" b="0" i="0" u="none" strike="noStrike" kern="1200" cap="none" spc="0" normalizeH="0" baseline="0" noProof="0" dirty="0" smtClean="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ts val="2700"/>
              </a:lnSpc>
              <a:spcBef>
                <a:spcPts val="0"/>
              </a:spcBef>
              <a:spcAft>
                <a:spcPts val="0"/>
              </a:spcAft>
              <a:buClr>
                <a:srgbClr val="FFC000"/>
              </a:buClr>
              <a:buSzTx/>
              <a:buFontTx/>
              <a:buNone/>
              <a:tabLst/>
              <a:defRPr/>
            </a:pPr>
            <a:r>
              <a:rPr kumimoji="1" lang="ja-JP" altLang="en-US" sz="25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定員</a:t>
            </a:r>
          </a:p>
        </p:txBody>
      </p:sp>
      <p:sp>
        <p:nvSpPr>
          <p:cNvPr id="22" name="タイトル 1"/>
          <p:cNvSpPr txBox="1">
            <a:spLocks/>
          </p:cNvSpPr>
          <p:nvPr/>
        </p:nvSpPr>
        <p:spPr>
          <a:xfrm>
            <a:off x="939799" y="591936"/>
            <a:ext cx="10515600" cy="6136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としまリハビリ通所サービス</a:t>
            </a:r>
            <a:r>
              <a:rPr lang="en-US" altLang="ja-JP" sz="3600" noProof="0" dirty="0" smtClean="0">
                <a:solidFill>
                  <a:srgbClr val="002060"/>
                </a:solidFill>
                <a:latin typeface="Meiryo UI" panose="020B0604030504040204" pitchFamily="50" charset="-128"/>
                <a:ea typeface="Meiryo UI" panose="020B0604030504040204" pitchFamily="50" charset="-128"/>
              </a:rPr>
              <a:t>(</a:t>
            </a:r>
            <a:r>
              <a:rPr kumimoji="1" lang="en-US" altLang="ja-JP"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A8</a:t>
            </a:r>
            <a:r>
              <a:rPr lang="en-US" altLang="ja-JP" sz="3600" dirty="0">
                <a:solidFill>
                  <a:srgbClr val="002060"/>
                </a:solidFill>
                <a:latin typeface="Meiryo UI" panose="020B0604030504040204" pitchFamily="50" charset="-128"/>
                <a:ea typeface="Meiryo UI" panose="020B0604030504040204" pitchFamily="50" charset="-128"/>
              </a:rPr>
              <a:t>)</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j-cs"/>
              </a:rPr>
              <a:t>について</a:t>
            </a:r>
            <a:endParaRPr kumimoji="1" lang="en-US" altLang="ja-JP"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j-cs"/>
            </a:endParaRPr>
          </a:p>
        </p:txBody>
      </p:sp>
      <p:sp>
        <p:nvSpPr>
          <p:cNvPr id="23" name="フローチャート: 処理 22"/>
          <p:cNvSpPr/>
          <p:nvPr/>
        </p:nvSpPr>
        <p:spPr>
          <a:xfrm flipV="1">
            <a:off x="939799" y="1206207"/>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タイトル 1"/>
          <p:cNvSpPr>
            <a:spLocks noGrp="1"/>
          </p:cNvSpPr>
          <p:nvPr>
            <p:ph type="title"/>
          </p:nvPr>
        </p:nvSpPr>
        <p:spPr>
          <a:xfrm>
            <a:off x="677815" y="324816"/>
            <a:ext cx="6550296" cy="308858"/>
          </a:xfrm>
        </p:spPr>
        <p:txBody>
          <a:bodyPr>
            <a:normAutofit/>
          </a:bodyPr>
          <a:lstStyle/>
          <a:p>
            <a:r>
              <a:rPr lang="ja-JP" altLang="en-US" sz="1400" dirty="0">
                <a:solidFill>
                  <a:srgbClr val="002060"/>
                </a:solidFill>
                <a:latin typeface="Meiryo UI" panose="020B0604030504040204" pitchFamily="50" charset="-128"/>
                <a:ea typeface="Meiryo UI" panose="020B0604030504040204" pitchFamily="50" charset="-128"/>
              </a:rPr>
              <a:t>２</a:t>
            </a:r>
            <a:r>
              <a:rPr lang="ja-JP" altLang="en-US" sz="1400" dirty="0" smtClean="0">
                <a:solidFill>
                  <a:srgbClr val="002060"/>
                </a:solidFill>
                <a:latin typeface="Meiryo UI" panose="020B0604030504040204" pitchFamily="50" charset="-128"/>
                <a:ea typeface="Meiryo UI" panose="020B0604030504040204" pitchFamily="50" charset="-128"/>
              </a:rPr>
              <a:t>．</a:t>
            </a:r>
            <a:r>
              <a:rPr lang="ja-JP" altLang="en-US" sz="1400" dirty="0">
                <a:solidFill>
                  <a:srgbClr val="002060"/>
                </a:solidFill>
                <a:latin typeface="Meiryo UI" panose="020B0604030504040204" pitchFamily="50" charset="-128"/>
                <a:ea typeface="Meiryo UI" panose="020B0604030504040204" pitchFamily="50" charset="-128"/>
              </a:rPr>
              <a:t>豊島区</a:t>
            </a:r>
            <a:r>
              <a:rPr lang="ja-JP" altLang="en-US" sz="1400" dirty="0" smtClean="0">
                <a:solidFill>
                  <a:srgbClr val="002060"/>
                </a:solidFill>
                <a:latin typeface="Meiryo UI" panose="020B0604030504040204" pitchFamily="50" charset="-128"/>
                <a:ea typeface="Meiryo UI" panose="020B0604030504040204" pitchFamily="50" charset="-128"/>
              </a:rPr>
              <a:t>の通所サービスについて</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13" name="スライド番号プレースホルダー 3"/>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D0956B-76D7-48DB-97C7-73BA52619FB9}"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6058518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625280"/>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としまリハビリ通所サービス（</a:t>
            </a:r>
            <a:r>
              <a:rPr lang="en-US" altLang="ja-JP" sz="3600" dirty="0" smtClean="0">
                <a:solidFill>
                  <a:srgbClr val="002060"/>
                </a:solidFill>
                <a:latin typeface="Meiryo UI" panose="020B0604030504040204" pitchFamily="50" charset="-128"/>
                <a:ea typeface="Meiryo UI" panose="020B0604030504040204" pitchFamily="50" charset="-128"/>
              </a:rPr>
              <a:t>A8)</a:t>
            </a:r>
            <a:r>
              <a:rPr lang="ja-JP" altLang="en-US" sz="3600" dirty="0" smtClean="0">
                <a:solidFill>
                  <a:srgbClr val="002060"/>
                </a:solidFill>
                <a:latin typeface="Meiryo UI" panose="020B0604030504040204" pitchFamily="50" charset="-128"/>
                <a:ea typeface="Meiryo UI" panose="020B0604030504040204" pitchFamily="50" charset="-128"/>
              </a:rPr>
              <a:t>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26</a:t>
            </a:fld>
            <a:endParaRPr kumimoji="1" lang="ja-JP" altLang="en-US" dirty="0"/>
          </a:p>
        </p:txBody>
      </p:sp>
      <p:sp>
        <p:nvSpPr>
          <p:cNvPr id="5" name="フローチャート: 処理 4"/>
          <p:cNvSpPr/>
          <p:nvPr/>
        </p:nvSpPr>
        <p:spPr>
          <a:xfrm flipV="1">
            <a:off x="838200" y="1243252"/>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052130576"/>
              </p:ext>
            </p:extLst>
          </p:nvPr>
        </p:nvGraphicFramePr>
        <p:xfrm>
          <a:off x="718457" y="1509486"/>
          <a:ext cx="10502537" cy="4580630"/>
        </p:xfrm>
        <a:graphic>
          <a:graphicData uri="http://schemas.openxmlformats.org/drawingml/2006/table">
            <a:tbl>
              <a:tblPr firstRow="1" firstCol="1" bandRow="1">
                <a:tableStyleId>{C4B1156A-380E-4F78-BDF5-A606A8083BF9}</a:tableStyleId>
              </a:tblPr>
              <a:tblGrid>
                <a:gridCol w="496168">
                  <a:extLst>
                    <a:ext uri="{9D8B030D-6E8A-4147-A177-3AD203B41FA5}">
                      <a16:colId xmlns:a16="http://schemas.microsoft.com/office/drawing/2014/main" val="20000"/>
                    </a:ext>
                  </a:extLst>
                </a:gridCol>
                <a:gridCol w="4972553">
                  <a:extLst>
                    <a:ext uri="{9D8B030D-6E8A-4147-A177-3AD203B41FA5}">
                      <a16:colId xmlns:a16="http://schemas.microsoft.com/office/drawing/2014/main" val="20001"/>
                    </a:ext>
                  </a:extLst>
                </a:gridCol>
                <a:gridCol w="5033816">
                  <a:extLst>
                    <a:ext uri="{9D8B030D-6E8A-4147-A177-3AD203B41FA5}">
                      <a16:colId xmlns:a16="http://schemas.microsoft.com/office/drawing/2014/main" val="20002"/>
                    </a:ext>
                  </a:extLst>
                </a:gridCol>
              </a:tblGrid>
              <a:tr h="692630">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indent="1651000" algn="ctr">
                        <a:spcAft>
                          <a:spcPts val="0"/>
                        </a:spcAft>
                      </a:pPr>
                      <a:endParaRPr lang="en-US" altLang="ja-JP" sz="1400" dirty="0" smtClean="0">
                        <a:latin typeface="Meiryo UI" panose="020B0604030504040204" pitchFamily="50" charset="-128"/>
                        <a:ea typeface="Meiryo UI" panose="020B0604030504040204" pitchFamily="50" charset="-128"/>
                      </a:endParaRPr>
                    </a:p>
                    <a:p>
                      <a:pPr marL="0" marR="0" lvl="0" indent="1651000" algn="ctr" defTabSz="457200" rtl="0" eaLnBrk="1" fontAlgn="auto" latinLnBrk="0" hangingPunct="1">
                        <a:lnSpc>
                          <a:spcPct val="100000"/>
                        </a:lnSpc>
                        <a:spcBef>
                          <a:spcPts val="0"/>
                        </a:spcBef>
                        <a:spcAft>
                          <a:spcPts val="0"/>
                        </a:spcAft>
                        <a:buClrTx/>
                        <a:buSzTx/>
                        <a:buFontTx/>
                        <a:buNone/>
                        <a:tabLst/>
                        <a:defRPr/>
                      </a:pPr>
                      <a:r>
                        <a:rPr lang="ja-JP" altLang="ja-JP" sz="1400" dirty="0" smtClean="0">
                          <a:latin typeface="Meiryo UI" panose="020B0604030504040204" pitchFamily="50" charset="-128"/>
                          <a:ea typeface="Meiryo UI" panose="020B0604030504040204" pitchFamily="50" charset="-128"/>
                        </a:rPr>
                        <a:t/>
                      </a:r>
                      <a:br>
                        <a:rPr lang="ja-JP" altLang="ja-JP" sz="1400" dirty="0" smtClean="0">
                          <a:latin typeface="Meiryo UI" panose="020B0604030504040204" pitchFamily="50" charset="-128"/>
                          <a:ea typeface="Meiryo UI" panose="020B0604030504040204" pitchFamily="50" charset="-128"/>
                        </a:rPr>
                      </a:br>
                      <a:endParaRPr lang="en-US" alt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marL="0" marR="0" lvl="0" indent="165100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endParaRPr>
                    </a:p>
                  </a:txBody>
                  <a:tcPr marL="68580" marR="68580" marT="0" marB="0" anchor="ctr"/>
                </a:tc>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indent="1651000" algn="l">
                        <a:spcAft>
                          <a:spcPts val="0"/>
                        </a:spcAft>
                      </a:pPr>
                      <a:endParaRPr lang="en-US" altLang="ja-JP" sz="1400" dirty="0" smtClean="0">
                        <a:latin typeface="Meiryo UI" panose="020B0604030504040204" pitchFamily="50" charset="-128"/>
                        <a:ea typeface="Meiryo UI" panose="020B0604030504040204" pitchFamily="50" charset="-128"/>
                      </a:endParaRPr>
                    </a:p>
                    <a:p>
                      <a:pPr indent="1651000" algn="l">
                        <a:spcAft>
                          <a:spcPts val="0"/>
                        </a:spcAft>
                      </a:pPr>
                      <a:endParaRPr lang="en-US" alt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592000">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endParaRPr>
                    </a:p>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endParaRPr>
                    </a:p>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altLang="en-US" sz="1400" kern="100" dirty="0" smtClean="0">
                          <a:effectLst/>
                          <a:latin typeface="Meiryo UI" panose="020B0604030504040204" pitchFamily="50" charset="-128"/>
                          <a:ea typeface="Meiryo UI" panose="020B0604030504040204" pitchFamily="50" charset="-128"/>
                        </a:rPr>
                        <a:t>人員基準 </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just">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sz="1400" kern="100" dirty="0" smtClean="0">
                          <a:effectLst/>
                          <a:latin typeface="Meiryo UI" panose="020B0604030504040204" pitchFamily="50" charset="-128"/>
                          <a:ea typeface="Meiryo UI" panose="020B0604030504040204" pitchFamily="50" charset="-128"/>
                        </a:rPr>
                        <a:t>・管理者</a:t>
                      </a:r>
                      <a:r>
                        <a:rPr lang="ja-JP" altLang="en-US" sz="1400" kern="100" dirty="0" smtClean="0">
                          <a:effectLst/>
                          <a:latin typeface="Meiryo UI" panose="020B0604030504040204" pitchFamily="50" charset="-128"/>
                          <a:ea typeface="Meiryo UI" panose="020B0604030504040204" pitchFamily="50" charset="-128"/>
                        </a:rPr>
                        <a:t>：</a:t>
                      </a:r>
                      <a:r>
                        <a:rPr lang="ja-JP" sz="1400" kern="100" dirty="0" smtClean="0">
                          <a:effectLst/>
                          <a:latin typeface="Meiryo UI" panose="020B0604030504040204" pitchFamily="50" charset="-128"/>
                          <a:ea typeface="Meiryo UI" panose="020B0604030504040204" pitchFamily="50" charset="-128"/>
                        </a:rPr>
                        <a:t>専従１以上</a:t>
                      </a:r>
                      <a:endParaRPr lang="en-US" altLang="ja-JP" sz="1400" kern="10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400" kern="100" dirty="0" smtClean="0">
                          <a:effectLst/>
                          <a:latin typeface="Meiryo UI" panose="020B0604030504040204" pitchFamily="50" charset="-128"/>
                          <a:ea typeface="Meiryo UI" panose="020B0604030504040204" pitchFamily="50" charset="-128"/>
                        </a:rPr>
                        <a:t>※</a:t>
                      </a:r>
                      <a:r>
                        <a:rPr lang="ja-JP" altLang="ja-JP" sz="1400" kern="100" dirty="0" smtClean="0">
                          <a:effectLst/>
                          <a:latin typeface="Meiryo UI" panose="020B0604030504040204" pitchFamily="50" charset="-128"/>
                          <a:ea typeface="Meiryo UI" panose="020B0604030504040204" pitchFamily="50" charset="-128"/>
                        </a:rPr>
                        <a:t>支障がない場合、同一敷地内の他事業所の職務に従事可能</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sz="1400" b="1" kern="100" dirty="0" smtClean="0">
                          <a:solidFill>
                            <a:srgbClr val="FF0000"/>
                          </a:solidFill>
                          <a:effectLst/>
                          <a:latin typeface="Meiryo UI" panose="020B0604030504040204" pitchFamily="50" charset="-128"/>
                          <a:ea typeface="Meiryo UI" panose="020B0604030504040204" pitchFamily="50" charset="-128"/>
                        </a:rPr>
                        <a:t>・</a:t>
                      </a:r>
                      <a:r>
                        <a:rPr lang="ja-JP" sz="1400" b="1" kern="100" dirty="0">
                          <a:solidFill>
                            <a:srgbClr val="FF0000"/>
                          </a:solidFill>
                          <a:effectLst/>
                          <a:latin typeface="Meiryo UI" panose="020B0604030504040204" pitchFamily="50" charset="-128"/>
                          <a:ea typeface="Meiryo UI" panose="020B0604030504040204" pitchFamily="50" charset="-128"/>
                        </a:rPr>
                        <a:t>看護</a:t>
                      </a:r>
                      <a:r>
                        <a:rPr lang="ja-JP" sz="1400" b="1" kern="100" dirty="0" smtClean="0">
                          <a:solidFill>
                            <a:srgbClr val="FF0000"/>
                          </a:solidFill>
                          <a:effectLst/>
                          <a:latin typeface="Meiryo UI" panose="020B0604030504040204" pitchFamily="50" charset="-128"/>
                          <a:ea typeface="Meiryo UI" panose="020B0604030504040204" pitchFamily="50" charset="-128"/>
                        </a:rPr>
                        <a:t>職員</a:t>
                      </a:r>
                      <a:r>
                        <a:rPr lang="en-US" altLang="ja-JP" sz="1400" b="1" kern="100" dirty="0" smtClean="0">
                          <a:solidFill>
                            <a:srgbClr val="FF0000"/>
                          </a:solidFill>
                          <a:effectLst/>
                          <a:latin typeface="Meiryo UI" panose="020B0604030504040204" pitchFamily="50" charset="-128"/>
                          <a:ea typeface="Meiryo UI" panose="020B0604030504040204" pitchFamily="50" charset="-128"/>
                        </a:rPr>
                        <a:t>:</a:t>
                      </a:r>
                      <a:r>
                        <a:rPr lang="ja-JP" altLang="en-US" sz="1400" b="1" kern="100" dirty="0" smtClean="0">
                          <a:solidFill>
                            <a:srgbClr val="FF0000"/>
                          </a:solidFill>
                          <a:effectLst/>
                          <a:latin typeface="Meiryo UI" panose="020B0604030504040204" pitchFamily="50" charset="-128"/>
                          <a:ea typeface="Meiryo UI" panose="020B0604030504040204" pitchFamily="50" charset="-128"/>
                        </a:rPr>
                        <a:t>単位ごとに１以上（専従要件無し）　</a:t>
                      </a:r>
                      <a:r>
                        <a:rPr lang="ja-JP" altLang="en-US" sz="1400" kern="100" dirty="0" smtClean="0">
                          <a:solidFill>
                            <a:srgbClr val="FF0000"/>
                          </a:solidFill>
                          <a:effectLst/>
                          <a:latin typeface="Meiryo UI" panose="020B0604030504040204" pitchFamily="50" charset="-128"/>
                          <a:ea typeface="Meiryo UI" panose="020B0604030504040204" pitchFamily="50" charset="-128"/>
                        </a:rPr>
                        <a:t>　</a:t>
                      </a:r>
                      <a:r>
                        <a:rPr lang="ja-JP" altLang="en-US" sz="1400" kern="100" dirty="0" smtClean="0">
                          <a:effectLst/>
                          <a:latin typeface="Meiryo UI" panose="020B0604030504040204" pitchFamily="50" charset="-128"/>
                          <a:ea typeface="Meiryo UI" panose="020B0604030504040204" pitchFamily="50" charset="-128"/>
                        </a:rPr>
                        <a:t>　　　</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介護</a:t>
                      </a:r>
                      <a:r>
                        <a:rPr lang="ja-JP" sz="1400" kern="100" dirty="0" smtClean="0">
                          <a:effectLst/>
                          <a:latin typeface="Meiryo UI" panose="020B0604030504040204" pitchFamily="50" charset="-128"/>
                          <a:ea typeface="Meiryo UI" panose="020B0604030504040204" pitchFamily="50" charset="-128"/>
                        </a:rPr>
                        <a:t>職員</a:t>
                      </a:r>
                      <a:r>
                        <a:rPr lang="en-US" altLang="ja-JP" sz="1400" kern="100" dirty="0" smtClean="0">
                          <a:effectLst/>
                          <a:latin typeface="Meiryo UI" panose="020B0604030504040204" pitchFamily="50" charset="-128"/>
                          <a:ea typeface="Meiryo UI" panose="020B0604030504040204" pitchFamily="50" charset="-128"/>
                        </a:rPr>
                        <a:t>:</a:t>
                      </a:r>
                      <a:r>
                        <a:rPr lang="ja-JP" altLang="en-US" sz="1400" kern="100" dirty="0" smtClean="0">
                          <a:effectLst/>
                          <a:latin typeface="Meiryo UI" panose="020B0604030504040204" pitchFamily="50" charset="-128"/>
                          <a:ea typeface="Meiryo UI" panose="020B0604030504040204" pitchFamily="50" charset="-128"/>
                        </a:rPr>
                        <a:t>①利用者</a:t>
                      </a:r>
                      <a:r>
                        <a:rPr lang="en-US" altLang="ja-JP" sz="1400" kern="100" dirty="0" smtClean="0">
                          <a:effectLst/>
                          <a:latin typeface="Meiryo UI" panose="020B0604030504040204" pitchFamily="50" charset="-128"/>
                          <a:ea typeface="Meiryo UI" panose="020B0604030504040204" pitchFamily="50" charset="-128"/>
                        </a:rPr>
                        <a:t>15</a:t>
                      </a:r>
                      <a:r>
                        <a:rPr lang="ja-JP" sz="1400" kern="100" dirty="0" smtClean="0">
                          <a:effectLst/>
                          <a:latin typeface="Meiryo UI" panose="020B0604030504040204" pitchFamily="50" charset="-128"/>
                          <a:ea typeface="Meiryo UI" panose="020B0604030504040204" pitchFamily="50" charset="-128"/>
                        </a:rPr>
                        <a:t>人</a:t>
                      </a:r>
                      <a:r>
                        <a:rPr lang="ja-JP" altLang="en-US" sz="1400" kern="100" dirty="0" smtClean="0">
                          <a:effectLst/>
                          <a:latin typeface="Meiryo UI" panose="020B0604030504040204" pitchFamily="50" charset="-128"/>
                          <a:ea typeface="Meiryo UI" panose="020B0604030504040204" pitchFamily="50" charset="-128"/>
                        </a:rPr>
                        <a:t>以下</a:t>
                      </a:r>
                      <a:r>
                        <a:rPr lang="ja-JP" sz="1400" kern="100" dirty="0">
                          <a:effectLst/>
                          <a:latin typeface="Meiryo UI" panose="020B0604030504040204" pitchFamily="50" charset="-128"/>
                          <a:ea typeface="Meiryo UI" panose="020B0604030504040204" pitchFamily="50" charset="-128"/>
                        </a:rPr>
                        <a:t>　</a:t>
                      </a:r>
                      <a:r>
                        <a:rPr lang="ja-JP" altLang="en-US" sz="1400" kern="100" baseline="0" dirty="0" smtClean="0">
                          <a:effectLst/>
                          <a:latin typeface="Meiryo UI" panose="020B0604030504040204" pitchFamily="50" charset="-128"/>
                          <a:ea typeface="Meiryo UI" panose="020B0604030504040204" pitchFamily="50" charset="-128"/>
                        </a:rPr>
                        <a:t> </a:t>
                      </a:r>
                      <a:r>
                        <a:rPr lang="ja-JP" sz="1400" kern="100" dirty="0" smtClean="0">
                          <a:effectLst/>
                          <a:latin typeface="Meiryo UI" panose="020B0604030504040204" pitchFamily="50" charset="-128"/>
                          <a:ea typeface="Meiryo UI" panose="020B0604030504040204" pitchFamily="50" charset="-128"/>
                        </a:rPr>
                        <a:t>専従</a:t>
                      </a:r>
                      <a:r>
                        <a:rPr lang="ja-JP" altLang="en-US" sz="1400" kern="100" dirty="0" smtClean="0">
                          <a:effectLst/>
                          <a:latin typeface="Meiryo UI" panose="020B0604030504040204" pitchFamily="50" charset="-128"/>
                          <a:ea typeface="Meiryo UI" panose="020B0604030504040204" pitchFamily="50" charset="-128"/>
                        </a:rPr>
                        <a:t>１</a:t>
                      </a:r>
                      <a:r>
                        <a:rPr lang="ja-JP" sz="1400" kern="100" dirty="0" smtClean="0">
                          <a:effectLst/>
                          <a:latin typeface="Meiryo UI" panose="020B0604030504040204" pitchFamily="50" charset="-128"/>
                          <a:ea typeface="Meiryo UI" panose="020B0604030504040204" pitchFamily="50" charset="-128"/>
                        </a:rPr>
                        <a:t>以上</a:t>
                      </a:r>
                      <a:endParaRPr lang="ja-JP" sz="1400" kern="100" dirty="0">
                        <a:effectLst/>
                        <a:latin typeface="Meiryo UI" panose="020B0604030504040204" pitchFamily="50" charset="-128"/>
                        <a:ea typeface="Meiryo UI" panose="020B0604030504040204" pitchFamily="50" charset="-128"/>
                      </a:endParaRPr>
                    </a:p>
                    <a:p>
                      <a:pPr algn="just">
                        <a:spcAft>
                          <a:spcPts val="0"/>
                        </a:spcAft>
                      </a:pPr>
                      <a:r>
                        <a:rPr lang="ja-JP" sz="1400" kern="100" dirty="0">
                          <a:effectLst/>
                          <a:latin typeface="Meiryo UI" panose="020B0604030504040204" pitchFamily="50" charset="-128"/>
                          <a:ea typeface="Meiryo UI" panose="020B0604030504040204" pitchFamily="50" charset="-128"/>
                        </a:rPr>
                        <a:t>　　　　　　</a:t>
                      </a:r>
                      <a:r>
                        <a:rPr lang="en-US" altLang="ja-JP" sz="1400" kern="100" dirty="0" smtClean="0">
                          <a:effectLst/>
                          <a:latin typeface="Meiryo UI" panose="020B0604030504040204" pitchFamily="50" charset="-128"/>
                          <a:ea typeface="Meiryo UI" panose="020B0604030504040204" pitchFamily="50" charset="-128"/>
                        </a:rPr>
                        <a:t>   </a:t>
                      </a:r>
                      <a:r>
                        <a:rPr lang="ja-JP" altLang="en-US" sz="1400" kern="100" dirty="0" smtClean="0">
                          <a:effectLst/>
                          <a:latin typeface="Meiryo UI" panose="020B0604030504040204" pitchFamily="50" charset="-128"/>
                          <a:ea typeface="Meiryo UI" panose="020B0604030504040204" pitchFamily="50" charset="-128"/>
                        </a:rPr>
                        <a:t>②利用者</a:t>
                      </a:r>
                      <a:r>
                        <a:rPr lang="en-US" altLang="ja-JP" sz="1400" kern="100" dirty="0" smtClean="0">
                          <a:effectLst/>
                          <a:latin typeface="Meiryo UI" panose="020B0604030504040204" pitchFamily="50" charset="-128"/>
                          <a:ea typeface="Meiryo UI" panose="020B0604030504040204" pitchFamily="50" charset="-128"/>
                        </a:rPr>
                        <a:t>16</a:t>
                      </a:r>
                      <a:r>
                        <a:rPr lang="ja-JP" sz="1400" kern="100" dirty="0" smtClean="0">
                          <a:effectLst/>
                          <a:latin typeface="Meiryo UI" panose="020B0604030504040204" pitchFamily="50" charset="-128"/>
                          <a:ea typeface="Meiryo UI" panose="020B0604030504040204" pitchFamily="50" charset="-128"/>
                        </a:rPr>
                        <a:t>人</a:t>
                      </a:r>
                      <a:r>
                        <a:rPr lang="ja-JP" altLang="en-US" sz="1400" kern="100" dirty="0" smtClean="0">
                          <a:effectLst/>
                          <a:latin typeface="Meiryo UI" panose="020B0604030504040204" pitchFamily="50" charset="-128"/>
                          <a:ea typeface="Meiryo UI" panose="020B0604030504040204" pitchFamily="50" charset="-128"/>
                        </a:rPr>
                        <a:t>以上</a:t>
                      </a:r>
                      <a:r>
                        <a:rPr lang="ja-JP" altLang="en-US" sz="1400" kern="100" baseline="0" dirty="0">
                          <a:effectLst/>
                          <a:latin typeface="Meiryo UI" panose="020B0604030504040204" pitchFamily="50" charset="-128"/>
                          <a:ea typeface="Meiryo UI" panose="020B0604030504040204" pitchFamily="50" charset="-128"/>
                        </a:rPr>
                        <a:t> </a:t>
                      </a:r>
                      <a:r>
                        <a:rPr lang="ja-JP" altLang="en-US" sz="1400" kern="100" baseline="0" dirty="0" smtClean="0">
                          <a:effectLst/>
                          <a:latin typeface="Meiryo UI" panose="020B0604030504040204" pitchFamily="50" charset="-128"/>
                          <a:ea typeface="Meiryo UI" panose="020B0604030504040204" pitchFamily="50" charset="-128"/>
                        </a:rPr>
                        <a:t>  </a:t>
                      </a:r>
                      <a:r>
                        <a:rPr lang="ja-JP" altLang="ja-JP" sz="1400" kern="100" dirty="0" smtClean="0">
                          <a:effectLst/>
                          <a:latin typeface="Meiryo UI" panose="020B0604030504040204" pitchFamily="50" charset="-128"/>
                          <a:ea typeface="Meiryo UI" panose="020B0604030504040204" pitchFamily="50" charset="-128"/>
                        </a:rPr>
                        <a:t>利用者１人に</a:t>
                      </a:r>
                      <a:r>
                        <a:rPr lang="ja-JP" altLang="en-US" sz="1400" kern="100" dirty="0" smtClean="0">
                          <a:effectLst/>
                          <a:latin typeface="Meiryo UI" panose="020B0604030504040204" pitchFamily="50" charset="-128"/>
                          <a:ea typeface="Meiryo UI" panose="020B0604030504040204" pitchFamily="50" charset="-128"/>
                        </a:rPr>
                        <a:t>つき</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en-US" altLang="ja-JP" sz="1400" u="none" kern="100" dirty="0" smtClean="0">
                          <a:effectLst/>
                          <a:latin typeface="Meiryo UI" panose="020B0604030504040204" pitchFamily="50" charset="-128"/>
                          <a:ea typeface="Meiryo UI" panose="020B0604030504040204" pitchFamily="50" charset="-128"/>
                        </a:rPr>
                        <a:t>                                          </a:t>
                      </a:r>
                      <a:r>
                        <a:rPr lang="ja-JP" altLang="ja-JP" sz="1400" u="none" kern="100" dirty="0" smtClean="0">
                          <a:effectLst/>
                          <a:latin typeface="Meiryo UI" panose="020B0604030504040204" pitchFamily="50" charset="-128"/>
                          <a:ea typeface="Meiryo UI" panose="020B0604030504040204" pitchFamily="50" charset="-128"/>
                        </a:rPr>
                        <a:t>専従</a:t>
                      </a:r>
                      <a:r>
                        <a:rPr lang="en-US" altLang="ja-JP" sz="1400" u="none" kern="100" dirty="0" smtClean="0">
                          <a:effectLst/>
                          <a:latin typeface="Meiryo UI" panose="020B0604030504040204" pitchFamily="50" charset="-128"/>
                          <a:ea typeface="Meiryo UI" panose="020B0604030504040204" pitchFamily="50" charset="-128"/>
                        </a:rPr>
                        <a:t>0.1</a:t>
                      </a:r>
                      <a:r>
                        <a:rPr lang="ja-JP" altLang="ja-JP" sz="1400" u="none" kern="100" dirty="0" smtClean="0">
                          <a:effectLst/>
                          <a:latin typeface="Meiryo UI" panose="020B0604030504040204" pitchFamily="50" charset="-128"/>
                          <a:ea typeface="Meiryo UI" panose="020B0604030504040204" pitchFamily="50" charset="-128"/>
                        </a:rPr>
                        <a:t>以上</a:t>
                      </a:r>
                    </a:p>
                    <a:p>
                      <a:pPr algn="just">
                        <a:spcAft>
                          <a:spcPts val="0"/>
                        </a:spcAft>
                      </a:pPr>
                      <a:r>
                        <a:rPr lang="ja-JP" altLang="en-US" sz="1400" kern="100" dirty="0" smtClean="0">
                          <a:effectLst/>
                          <a:latin typeface="Meiryo UI" panose="020B0604030504040204" pitchFamily="50" charset="-128"/>
                          <a:ea typeface="Meiryo UI" panose="020B0604030504040204" pitchFamily="50" charset="-128"/>
                        </a:rPr>
                        <a:t>・機能訓練指導員</a:t>
                      </a:r>
                      <a:r>
                        <a:rPr lang="en-US" altLang="ja-JP" sz="1400" kern="100" dirty="0" smtClean="0">
                          <a:effectLst/>
                          <a:latin typeface="Meiryo UI" panose="020B0604030504040204" pitchFamily="50" charset="-128"/>
                          <a:ea typeface="Meiryo UI" panose="020B0604030504040204" pitchFamily="50" charset="-128"/>
                        </a:rPr>
                        <a:t>:</a:t>
                      </a:r>
                      <a:r>
                        <a:rPr lang="ja-JP" altLang="en-US" sz="1400" kern="100" dirty="0" smtClean="0">
                          <a:effectLst/>
                          <a:latin typeface="Meiryo UI" panose="020B0604030504040204" pitchFamily="50" charset="-128"/>
                          <a:ea typeface="Meiryo UI" panose="020B0604030504040204" pitchFamily="50" charset="-128"/>
                        </a:rPr>
                        <a:t>①単位ごとに常時１以上</a:t>
                      </a:r>
                      <a:endParaRPr lang="en-US" altLang="ja-JP" sz="1400" kern="10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400" kern="100" dirty="0" smtClean="0">
                          <a:effectLst/>
                          <a:latin typeface="Meiryo UI" panose="020B0604030504040204" pitchFamily="50" charset="-128"/>
                          <a:ea typeface="Meiryo UI" panose="020B0604030504040204" pitchFamily="50" charset="-128"/>
                        </a:rPr>
                        <a:t> </a:t>
                      </a:r>
                      <a:r>
                        <a:rPr lang="en-US" altLang="ja-JP" sz="1400" kern="100" baseline="0" dirty="0" smtClean="0">
                          <a:effectLst/>
                          <a:latin typeface="Meiryo UI" panose="020B0604030504040204" pitchFamily="50" charset="-128"/>
                          <a:ea typeface="Meiryo UI" panose="020B0604030504040204" pitchFamily="50" charset="-128"/>
                        </a:rPr>
                        <a:t>                     :</a:t>
                      </a:r>
                      <a:r>
                        <a:rPr lang="ja-JP" altLang="en-US" sz="1400" kern="100" baseline="0" dirty="0" smtClean="0">
                          <a:effectLst/>
                          <a:latin typeface="Meiryo UI" panose="020B0604030504040204" pitchFamily="50" charset="-128"/>
                          <a:ea typeface="Meiryo UI" panose="020B0604030504040204" pitchFamily="50" charset="-128"/>
                        </a:rPr>
                        <a:t>②提供時間に勤務している時間数の合計を</a:t>
                      </a:r>
                      <a:endParaRPr lang="en-US" altLang="ja-JP" sz="1400" kern="100" baseline="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baseline="0" dirty="0" smtClean="0">
                          <a:effectLst/>
                          <a:latin typeface="Meiryo UI" panose="020B0604030504040204" pitchFamily="50" charset="-128"/>
                          <a:ea typeface="Meiryo UI" panose="020B0604030504040204" pitchFamily="50" charset="-128"/>
                        </a:rPr>
                        <a:t>　　　　　　　　　　　　　 </a:t>
                      </a:r>
                      <a:r>
                        <a:rPr lang="en-US" altLang="ja-JP" sz="1400" kern="100" baseline="0" dirty="0" smtClean="0">
                          <a:effectLst/>
                          <a:latin typeface="Meiryo UI" panose="020B0604030504040204" pitchFamily="50" charset="-128"/>
                          <a:ea typeface="Meiryo UI" panose="020B0604030504040204" pitchFamily="50" charset="-128"/>
                        </a:rPr>
                        <a:t>A8</a:t>
                      </a:r>
                      <a:r>
                        <a:rPr lang="ja-JP" altLang="en-US" sz="1400" kern="100" baseline="0" dirty="0" smtClean="0">
                          <a:effectLst/>
                          <a:latin typeface="Meiryo UI" panose="020B0604030504040204" pitchFamily="50" charset="-128"/>
                          <a:ea typeface="Meiryo UI" panose="020B0604030504040204" pitchFamily="50" charset="-128"/>
                        </a:rPr>
                        <a:t>の提供時間数で除して</a:t>
                      </a:r>
                      <a:r>
                        <a:rPr lang="en-US" altLang="ja-JP" sz="1400" kern="100" baseline="0" dirty="0" smtClean="0">
                          <a:effectLst/>
                          <a:latin typeface="Meiryo UI" panose="020B0604030504040204" pitchFamily="50" charset="-128"/>
                          <a:ea typeface="Meiryo UI" panose="020B0604030504040204" pitchFamily="50" charset="-128"/>
                        </a:rPr>
                        <a:t>1</a:t>
                      </a:r>
                      <a:r>
                        <a:rPr lang="ja-JP" altLang="en-US" sz="1400" kern="100" baseline="0" dirty="0" smtClean="0">
                          <a:effectLst/>
                          <a:latin typeface="Meiryo UI" panose="020B0604030504040204" pitchFamily="50" charset="-128"/>
                          <a:ea typeface="Meiryo UI" panose="020B0604030504040204" pitchFamily="50" charset="-128"/>
                        </a:rPr>
                        <a:t>以上</a:t>
                      </a:r>
                      <a:endParaRPr lang="en-US" altLang="ja-JP" sz="1400" kern="100" dirty="0" smtClean="0">
                        <a:solidFill>
                          <a:srgbClr val="FF0000"/>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rgbClr val="FF0000"/>
                          </a:solidFill>
                          <a:effectLst/>
                          <a:latin typeface="Meiryo UI" panose="020B0604030504040204" pitchFamily="50" charset="-128"/>
                          <a:ea typeface="Meiryo UI" panose="020B0604030504040204" pitchFamily="50" charset="-128"/>
                        </a:rPr>
                        <a:t>★全職種常勤の必要はない（一部専従要件はあり）</a:t>
                      </a:r>
                      <a:endParaRPr lang="en-US" altLang="ja-JP" sz="1400" kern="100" dirty="0" smtClean="0">
                        <a:solidFill>
                          <a:srgbClr val="FF0000"/>
                        </a:solidFill>
                        <a:effectLst/>
                        <a:latin typeface="Meiryo UI" panose="020B0604030504040204" pitchFamily="50" charset="-128"/>
                        <a:ea typeface="Meiryo UI" panose="020B0604030504040204" pitchFamily="50" charset="-128"/>
                      </a:endParaRPr>
                    </a:p>
                  </a:txBody>
                  <a:tcPr marL="68580" marR="68580" marT="0" marB="0"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just">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sz="1400" kern="100" dirty="0" smtClean="0">
                          <a:effectLst/>
                          <a:latin typeface="Meiryo UI" panose="020B0604030504040204" pitchFamily="50" charset="-128"/>
                          <a:ea typeface="Meiryo UI" panose="020B0604030504040204" pitchFamily="50" charset="-128"/>
                        </a:rPr>
                        <a:t>・管理者</a:t>
                      </a:r>
                      <a:r>
                        <a:rPr lang="ja-JP" sz="1400" kern="100" dirty="0">
                          <a:effectLst/>
                          <a:latin typeface="Meiryo UI" panose="020B0604030504040204" pitchFamily="50" charset="-128"/>
                          <a:ea typeface="Meiryo UI" panose="020B0604030504040204" pitchFamily="50" charset="-128"/>
                        </a:rPr>
                        <a:t>　</a:t>
                      </a:r>
                      <a:r>
                        <a:rPr lang="ja-JP" altLang="en-US" sz="1400" kern="100" dirty="0" smtClean="0">
                          <a:effectLst/>
                          <a:latin typeface="Meiryo UI" panose="020B0604030504040204" pitchFamily="50" charset="-128"/>
                          <a:ea typeface="Meiryo UI" panose="020B0604030504040204" pitchFamily="50" charset="-128"/>
                        </a:rPr>
                        <a:t>　常勤・</a:t>
                      </a:r>
                      <a:r>
                        <a:rPr lang="ja-JP" sz="1400" kern="100" dirty="0" smtClean="0">
                          <a:effectLst/>
                          <a:latin typeface="Meiryo UI" panose="020B0604030504040204" pitchFamily="50" charset="-128"/>
                          <a:ea typeface="Meiryo UI" panose="020B0604030504040204" pitchFamily="50" charset="-128"/>
                        </a:rPr>
                        <a:t>専従１以上</a:t>
                      </a:r>
                      <a:endParaRPr lang="en-US" altLang="ja-JP" sz="1400" kern="10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400" kern="100" dirty="0" smtClean="0">
                          <a:effectLst/>
                          <a:latin typeface="Meiryo UI" panose="020B0604030504040204" pitchFamily="50" charset="-128"/>
                          <a:ea typeface="Meiryo UI" panose="020B0604030504040204" pitchFamily="50" charset="-128"/>
                        </a:rPr>
                        <a:t>※</a:t>
                      </a:r>
                      <a:r>
                        <a:rPr lang="ja-JP" altLang="ja-JP" sz="1400" kern="100" dirty="0" smtClean="0">
                          <a:effectLst/>
                          <a:latin typeface="Meiryo UI" panose="020B0604030504040204" pitchFamily="50" charset="-128"/>
                          <a:ea typeface="Meiryo UI" panose="020B0604030504040204" pitchFamily="50" charset="-128"/>
                        </a:rPr>
                        <a:t>支障がない場合、同一敷地内の他事業所の職務に従事可能</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altLang="en-US" sz="1400" b="1" kern="100" dirty="0" smtClean="0">
                          <a:solidFill>
                            <a:srgbClr val="FF0000"/>
                          </a:solidFill>
                          <a:effectLst/>
                          <a:latin typeface="Meiryo UI" panose="020B0604030504040204" pitchFamily="50" charset="-128"/>
                          <a:ea typeface="Meiryo UI" panose="020B0604030504040204" pitchFamily="50" charset="-128"/>
                        </a:rPr>
                        <a:t>・生活相談員　   専従１以上</a:t>
                      </a:r>
                      <a:endParaRPr lang="ja-JP" sz="1400" b="1" kern="100" dirty="0">
                        <a:solidFill>
                          <a:srgbClr val="FF0000"/>
                        </a:solidFill>
                        <a:effectLst/>
                        <a:latin typeface="Meiryo UI" panose="020B0604030504040204" pitchFamily="50" charset="-128"/>
                        <a:ea typeface="Meiryo UI" panose="020B0604030504040204" pitchFamily="50" charset="-128"/>
                      </a:endParaRPr>
                    </a:p>
                    <a:p>
                      <a:pPr algn="just">
                        <a:spcAft>
                          <a:spcPts val="0"/>
                        </a:spcAft>
                      </a:pPr>
                      <a:r>
                        <a:rPr lang="ja-JP" sz="1400" b="1" kern="100" dirty="0">
                          <a:solidFill>
                            <a:srgbClr val="FF0000"/>
                          </a:solidFill>
                          <a:effectLst/>
                          <a:latin typeface="Meiryo UI" panose="020B0604030504040204" pitchFamily="50" charset="-128"/>
                          <a:ea typeface="Meiryo UI" panose="020B0604030504040204" pitchFamily="50" charset="-128"/>
                        </a:rPr>
                        <a:t>・看護職員　</a:t>
                      </a:r>
                      <a:r>
                        <a:rPr lang="ja-JP" altLang="en-US" sz="1400" b="1" kern="100" dirty="0" smtClean="0">
                          <a:solidFill>
                            <a:srgbClr val="FF0000"/>
                          </a:solidFill>
                          <a:effectLst/>
                          <a:latin typeface="Meiryo UI" panose="020B0604030504040204" pitchFamily="50" charset="-128"/>
                          <a:ea typeface="Meiryo UI" panose="020B0604030504040204" pitchFamily="50" charset="-128"/>
                        </a:rPr>
                        <a:t>　   </a:t>
                      </a:r>
                      <a:r>
                        <a:rPr lang="ja-JP" sz="1400" b="1" kern="100" dirty="0" smtClean="0">
                          <a:solidFill>
                            <a:srgbClr val="FF0000"/>
                          </a:solidFill>
                          <a:effectLst/>
                          <a:latin typeface="Meiryo UI" panose="020B0604030504040204" pitchFamily="50" charset="-128"/>
                          <a:ea typeface="Meiryo UI" panose="020B0604030504040204" pitchFamily="50" charset="-128"/>
                        </a:rPr>
                        <a:t>専従１以上</a:t>
                      </a:r>
                      <a:r>
                        <a:rPr lang="ja-JP" sz="1400" b="1" kern="100" dirty="0">
                          <a:solidFill>
                            <a:srgbClr val="FF0000"/>
                          </a:solidFill>
                          <a:effectLst/>
                          <a:latin typeface="Meiryo UI" panose="020B0604030504040204" pitchFamily="50" charset="-128"/>
                          <a:ea typeface="Meiryo UI" panose="020B0604030504040204" pitchFamily="50" charset="-128"/>
                        </a:rPr>
                        <a:t>（利用</a:t>
                      </a:r>
                      <a:r>
                        <a:rPr lang="ja-JP" sz="1400" b="1" kern="100" dirty="0" smtClean="0">
                          <a:solidFill>
                            <a:srgbClr val="FF0000"/>
                          </a:solidFill>
                          <a:effectLst/>
                          <a:latin typeface="Meiryo UI" panose="020B0604030504040204" pitchFamily="50" charset="-128"/>
                          <a:ea typeface="Meiryo UI" panose="020B0604030504040204" pitchFamily="50" charset="-128"/>
                        </a:rPr>
                        <a:t>定員</a:t>
                      </a:r>
                      <a:r>
                        <a:rPr lang="en-US" altLang="ja-JP" sz="1400" b="1" kern="100" dirty="0" smtClean="0">
                          <a:solidFill>
                            <a:srgbClr val="FF0000"/>
                          </a:solidFill>
                          <a:effectLst/>
                          <a:latin typeface="Meiryo UI" panose="020B0604030504040204" pitchFamily="50" charset="-128"/>
                          <a:ea typeface="Meiryo UI" panose="020B0604030504040204" pitchFamily="50" charset="-128"/>
                        </a:rPr>
                        <a:t>10</a:t>
                      </a:r>
                      <a:r>
                        <a:rPr lang="ja-JP" sz="1400" b="1" kern="100" dirty="0" smtClean="0">
                          <a:solidFill>
                            <a:srgbClr val="FF0000"/>
                          </a:solidFill>
                          <a:effectLst/>
                          <a:latin typeface="Meiryo UI" panose="020B0604030504040204" pitchFamily="50" charset="-128"/>
                          <a:ea typeface="Meiryo UI" panose="020B0604030504040204" pitchFamily="50" charset="-128"/>
                        </a:rPr>
                        <a:t>名</a:t>
                      </a:r>
                      <a:r>
                        <a:rPr lang="ja-JP" sz="1400" b="1" kern="100" dirty="0">
                          <a:solidFill>
                            <a:srgbClr val="FF0000"/>
                          </a:solidFill>
                          <a:effectLst/>
                          <a:latin typeface="Meiryo UI" panose="020B0604030504040204" pitchFamily="50" charset="-128"/>
                          <a:ea typeface="Meiryo UI" panose="020B0604030504040204" pitchFamily="50" charset="-128"/>
                        </a:rPr>
                        <a:t>以下の場合</a:t>
                      </a:r>
                      <a:r>
                        <a:rPr lang="ja-JP" sz="1400" b="1" kern="100" dirty="0" smtClean="0">
                          <a:solidFill>
                            <a:srgbClr val="FF0000"/>
                          </a:solidFill>
                          <a:effectLst/>
                          <a:latin typeface="Meiryo UI" panose="020B0604030504040204" pitchFamily="50" charset="-128"/>
                          <a:ea typeface="Meiryo UI" panose="020B0604030504040204" pitchFamily="50" charset="-128"/>
                        </a:rPr>
                        <a:t>は</a:t>
                      </a:r>
                      <a:endParaRPr lang="en-US" altLang="ja-JP" sz="1400" b="1" kern="100" dirty="0" smtClean="0">
                        <a:solidFill>
                          <a:srgbClr val="FF0000"/>
                        </a:solidFill>
                        <a:effectLst/>
                        <a:latin typeface="Meiryo UI" panose="020B0604030504040204" pitchFamily="50" charset="-128"/>
                        <a:ea typeface="Meiryo UI" panose="020B0604030504040204" pitchFamily="50" charset="-128"/>
                      </a:endParaRPr>
                    </a:p>
                    <a:p>
                      <a:pPr algn="just">
                        <a:spcAft>
                          <a:spcPts val="0"/>
                        </a:spcAft>
                      </a:pPr>
                      <a:r>
                        <a:rPr lang="ja-JP" altLang="en-US" sz="1400" b="1" kern="100" dirty="0" smtClean="0">
                          <a:solidFill>
                            <a:srgbClr val="FF0000"/>
                          </a:solidFill>
                          <a:effectLst/>
                          <a:latin typeface="Meiryo UI" panose="020B0604030504040204" pitchFamily="50" charset="-128"/>
                          <a:ea typeface="Meiryo UI" panose="020B0604030504040204" pitchFamily="50" charset="-128"/>
                        </a:rPr>
                        <a:t>　　　　　　　       </a:t>
                      </a:r>
                      <a:r>
                        <a:rPr lang="ja-JP" sz="1400" b="1" kern="100" dirty="0" smtClean="0">
                          <a:solidFill>
                            <a:srgbClr val="FF0000"/>
                          </a:solidFill>
                          <a:effectLst/>
                          <a:latin typeface="Meiryo UI" panose="020B0604030504040204" pitchFamily="50" charset="-128"/>
                          <a:ea typeface="Meiryo UI" panose="020B0604030504040204" pitchFamily="50" charset="-128"/>
                        </a:rPr>
                        <a:t>看護</a:t>
                      </a:r>
                      <a:r>
                        <a:rPr lang="ja-JP" altLang="en-US" sz="1400" b="1" kern="100" dirty="0" smtClean="0">
                          <a:solidFill>
                            <a:srgbClr val="FF0000"/>
                          </a:solidFill>
                          <a:effectLst/>
                          <a:latin typeface="Meiryo UI" panose="020B0604030504040204" pitchFamily="50" charset="-128"/>
                          <a:ea typeface="Meiryo UI" panose="020B0604030504040204" pitchFamily="50" charset="-128"/>
                        </a:rPr>
                        <a:t>職員又は介護職員１以上）　　　</a:t>
                      </a:r>
                      <a:r>
                        <a:rPr lang="ja-JP" altLang="en-US" sz="1400" kern="100" dirty="0" smtClean="0">
                          <a:effectLst/>
                          <a:latin typeface="Meiryo UI" panose="020B0604030504040204" pitchFamily="50" charset="-128"/>
                          <a:ea typeface="Meiryo UI" panose="020B0604030504040204" pitchFamily="50" charset="-128"/>
                        </a:rPr>
                        <a:t>　　　　</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介護職員　　</a:t>
                      </a:r>
                      <a:r>
                        <a:rPr lang="en-US" altLang="ja-JP" sz="1400" kern="100" baseline="0" dirty="0" smtClean="0">
                          <a:effectLst/>
                          <a:latin typeface="Meiryo UI" panose="020B0604030504040204" pitchFamily="50" charset="-128"/>
                          <a:ea typeface="Meiryo UI" panose="020B0604030504040204" pitchFamily="50" charset="-128"/>
                        </a:rPr>
                        <a:t> </a:t>
                      </a:r>
                      <a:r>
                        <a:rPr lang="en-US" altLang="ja-JP" sz="1400" kern="100" dirty="0" smtClean="0">
                          <a:effectLst/>
                          <a:latin typeface="Meiryo UI" panose="020B0604030504040204" pitchFamily="50" charset="-128"/>
                          <a:ea typeface="Meiryo UI" panose="020B0604030504040204" pitchFamily="50" charset="-128"/>
                        </a:rPr>
                        <a:t>  15</a:t>
                      </a:r>
                      <a:r>
                        <a:rPr lang="ja-JP" altLang="en-US" sz="1400" kern="100" dirty="0" smtClean="0">
                          <a:effectLst/>
                          <a:latin typeface="Meiryo UI" panose="020B0604030504040204" pitchFamily="50" charset="-128"/>
                          <a:ea typeface="Meiryo UI" panose="020B0604030504040204" pitchFamily="50" charset="-128"/>
                        </a:rPr>
                        <a:t>人以下</a:t>
                      </a:r>
                      <a:r>
                        <a:rPr lang="ja-JP" sz="1400" kern="100" dirty="0">
                          <a:effectLst/>
                          <a:latin typeface="Meiryo UI" panose="020B0604030504040204" pitchFamily="50" charset="-128"/>
                          <a:ea typeface="Meiryo UI" panose="020B0604030504040204" pitchFamily="50" charset="-128"/>
                        </a:rPr>
                        <a:t>　専従</a:t>
                      </a:r>
                      <a:r>
                        <a:rPr lang="ja-JP" sz="1400" kern="100" dirty="0" smtClean="0">
                          <a:effectLst/>
                          <a:latin typeface="Meiryo UI" panose="020B0604030504040204" pitchFamily="50" charset="-128"/>
                          <a:ea typeface="Meiryo UI" panose="020B0604030504040204" pitchFamily="50" charset="-128"/>
                        </a:rPr>
                        <a:t>１以上</a:t>
                      </a:r>
                      <a:endParaRPr lang="ja-JP" sz="1400" kern="100" dirty="0">
                        <a:effectLst/>
                        <a:latin typeface="Meiryo UI" panose="020B0604030504040204" pitchFamily="50" charset="-128"/>
                        <a:ea typeface="Meiryo UI" panose="020B0604030504040204" pitchFamily="50" charset="-128"/>
                      </a:endParaRPr>
                    </a:p>
                    <a:p>
                      <a:pPr algn="just">
                        <a:spcAft>
                          <a:spcPts val="0"/>
                        </a:spcAft>
                      </a:pPr>
                      <a:r>
                        <a:rPr lang="ja-JP" sz="1400" kern="100" dirty="0">
                          <a:effectLst/>
                          <a:latin typeface="Meiryo UI" panose="020B0604030504040204" pitchFamily="50" charset="-128"/>
                          <a:ea typeface="Meiryo UI" panose="020B0604030504040204" pitchFamily="50" charset="-128"/>
                        </a:rPr>
                        <a:t>　　　　　　　</a:t>
                      </a:r>
                      <a:r>
                        <a:rPr lang="en-US" altLang="ja-JP" sz="1400" kern="100" dirty="0" smtClean="0">
                          <a:effectLst/>
                          <a:latin typeface="Meiryo UI" panose="020B0604030504040204" pitchFamily="50" charset="-128"/>
                          <a:ea typeface="Meiryo UI" panose="020B0604030504040204" pitchFamily="50" charset="-128"/>
                        </a:rPr>
                        <a:t>      16</a:t>
                      </a:r>
                      <a:r>
                        <a:rPr lang="ja-JP" sz="1400" kern="100" dirty="0" smtClean="0">
                          <a:effectLst/>
                          <a:latin typeface="Meiryo UI" panose="020B0604030504040204" pitchFamily="50" charset="-128"/>
                          <a:ea typeface="Meiryo UI" panose="020B0604030504040204" pitchFamily="50" charset="-128"/>
                        </a:rPr>
                        <a:t>人</a:t>
                      </a:r>
                      <a:r>
                        <a:rPr lang="ja-JP" altLang="en-US" sz="1400" kern="100" dirty="0">
                          <a:effectLst/>
                          <a:latin typeface="Meiryo UI" panose="020B0604030504040204" pitchFamily="50" charset="-128"/>
                          <a:ea typeface="Meiryo UI" panose="020B0604030504040204" pitchFamily="50" charset="-128"/>
                        </a:rPr>
                        <a:t>以上</a:t>
                      </a:r>
                      <a:r>
                        <a:rPr lang="ja-JP" sz="1400" kern="100" dirty="0">
                          <a:effectLst/>
                          <a:latin typeface="Meiryo UI" panose="020B0604030504040204" pitchFamily="50" charset="-128"/>
                          <a:ea typeface="Meiryo UI" panose="020B0604030504040204" pitchFamily="50" charset="-128"/>
                        </a:rPr>
                        <a:t>　利用者１人</a:t>
                      </a:r>
                      <a:r>
                        <a:rPr lang="ja-JP" sz="1400" kern="100" dirty="0" smtClean="0">
                          <a:effectLst/>
                          <a:latin typeface="Meiryo UI" panose="020B0604030504040204" pitchFamily="50" charset="-128"/>
                          <a:ea typeface="Meiryo UI" panose="020B0604030504040204" pitchFamily="50" charset="-128"/>
                        </a:rPr>
                        <a:t>に</a:t>
                      </a:r>
                      <a:r>
                        <a:rPr lang="ja-JP" altLang="en-US" sz="1400" kern="100" dirty="0" smtClean="0">
                          <a:effectLst/>
                          <a:latin typeface="Meiryo UI" panose="020B0604030504040204" pitchFamily="50" charset="-128"/>
                          <a:ea typeface="Meiryo UI" panose="020B0604030504040204" pitchFamily="50" charset="-128"/>
                        </a:rPr>
                        <a:t>つき</a:t>
                      </a:r>
                      <a:r>
                        <a:rPr lang="ja-JP" sz="1400" u="none" kern="100" dirty="0" smtClean="0">
                          <a:effectLst/>
                          <a:latin typeface="Meiryo UI" panose="020B0604030504040204" pitchFamily="50" charset="-128"/>
                          <a:ea typeface="Meiryo UI" panose="020B0604030504040204" pitchFamily="50" charset="-128"/>
                        </a:rPr>
                        <a:t>専従</a:t>
                      </a:r>
                      <a:r>
                        <a:rPr lang="en-US" altLang="ja-JP" sz="1400" u="none" kern="100" dirty="0" smtClean="0">
                          <a:effectLst/>
                          <a:latin typeface="Meiryo UI" panose="020B0604030504040204" pitchFamily="50" charset="-128"/>
                          <a:ea typeface="Meiryo UI" panose="020B0604030504040204" pitchFamily="50" charset="-128"/>
                        </a:rPr>
                        <a:t>0.2</a:t>
                      </a:r>
                      <a:r>
                        <a:rPr lang="ja-JP" sz="1400" u="none" kern="100" dirty="0" smtClean="0">
                          <a:effectLst/>
                          <a:latin typeface="Meiryo UI" panose="020B0604030504040204" pitchFamily="50" charset="-128"/>
                          <a:ea typeface="Meiryo UI" panose="020B0604030504040204" pitchFamily="50" charset="-128"/>
                        </a:rPr>
                        <a:t>以上</a:t>
                      </a:r>
                      <a:endParaRPr lang="ja-JP" sz="1400" u="none" kern="100" dirty="0">
                        <a:effectLst/>
                        <a:latin typeface="Meiryo UI" panose="020B0604030504040204" pitchFamily="50" charset="-128"/>
                        <a:ea typeface="Meiryo UI" panose="020B0604030504040204" pitchFamily="50" charset="-128"/>
                      </a:endParaRPr>
                    </a:p>
                    <a:p>
                      <a:pPr indent="933450" algn="just">
                        <a:spcAft>
                          <a:spcPts val="0"/>
                        </a:spcAft>
                      </a:pPr>
                      <a:r>
                        <a:rPr lang="en-US" altLang="ja-JP" sz="1400" kern="100" dirty="0" smtClean="0">
                          <a:effectLst/>
                          <a:latin typeface="Meiryo UI" panose="020B0604030504040204" pitchFamily="50" charset="-128"/>
                          <a:ea typeface="Meiryo UI" panose="020B0604030504040204" pitchFamily="50" charset="-128"/>
                        </a:rPr>
                        <a:t>   </a:t>
                      </a:r>
                      <a:r>
                        <a:rPr lang="ja-JP" sz="1400" kern="100" dirty="0" smtClean="0">
                          <a:effectLst/>
                          <a:latin typeface="Meiryo UI" panose="020B0604030504040204" pitchFamily="50" charset="-128"/>
                          <a:ea typeface="Meiryo UI" panose="020B0604030504040204" pitchFamily="50" charset="-128"/>
                        </a:rPr>
                        <a:t>（</a:t>
                      </a:r>
                      <a:r>
                        <a:rPr lang="ja-JP" altLang="en-US" sz="1400" kern="100" dirty="0" smtClean="0">
                          <a:effectLst/>
                          <a:latin typeface="Meiryo UI" panose="020B0604030504040204" pitchFamily="50" charset="-128"/>
                          <a:ea typeface="Meiryo UI" panose="020B0604030504040204" pitchFamily="50" charset="-128"/>
                        </a:rPr>
                        <a:t>生活相談員・</a:t>
                      </a:r>
                      <a:r>
                        <a:rPr lang="ja-JP" sz="1400" kern="100" dirty="0" smtClean="0">
                          <a:effectLst/>
                          <a:latin typeface="Meiryo UI" panose="020B0604030504040204" pitchFamily="50" charset="-128"/>
                          <a:ea typeface="Meiryo UI" panose="020B0604030504040204" pitchFamily="50" charset="-128"/>
                        </a:rPr>
                        <a:t>介護</a:t>
                      </a:r>
                      <a:r>
                        <a:rPr lang="ja-JP" sz="1400" kern="100" dirty="0">
                          <a:effectLst/>
                          <a:latin typeface="Meiryo UI" panose="020B0604030504040204" pitchFamily="50" charset="-128"/>
                          <a:ea typeface="Meiryo UI" panose="020B0604030504040204" pitchFamily="50" charset="-128"/>
                        </a:rPr>
                        <a:t>職員の</a:t>
                      </a:r>
                      <a:r>
                        <a:rPr lang="ja-JP" sz="1400" kern="100" dirty="0" smtClean="0">
                          <a:effectLst/>
                          <a:latin typeface="Meiryo UI" panose="020B0604030504040204" pitchFamily="50" charset="-128"/>
                          <a:ea typeface="Meiryo UI" panose="020B0604030504040204" pitchFamily="50" charset="-128"/>
                        </a:rPr>
                        <a:t>１以上</a:t>
                      </a:r>
                      <a:r>
                        <a:rPr lang="ja-JP" sz="1400" kern="100" dirty="0">
                          <a:effectLst/>
                          <a:latin typeface="Meiryo UI" panose="020B0604030504040204" pitchFamily="50" charset="-128"/>
                          <a:ea typeface="Meiryo UI" panose="020B0604030504040204" pitchFamily="50" charset="-128"/>
                        </a:rPr>
                        <a:t>は</a:t>
                      </a:r>
                      <a:r>
                        <a:rPr lang="ja-JP" sz="1400" kern="100" dirty="0" smtClean="0">
                          <a:effectLst/>
                          <a:latin typeface="Meiryo UI" panose="020B0604030504040204" pitchFamily="50" charset="-128"/>
                          <a:ea typeface="Meiryo UI" panose="020B0604030504040204" pitchFamily="50" charset="-128"/>
                        </a:rPr>
                        <a:t>常勤）</a:t>
                      </a:r>
                    </a:p>
                    <a:p>
                      <a:pPr algn="just">
                        <a:spcAft>
                          <a:spcPts val="0"/>
                        </a:spcAft>
                      </a:pPr>
                      <a:r>
                        <a:rPr lang="ja-JP" altLang="en-US" sz="1400" kern="100" dirty="0" smtClean="0">
                          <a:effectLst/>
                          <a:latin typeface="Meiryo UI" panose="020B0604030504040204" pitchFamily="50" charset="-128"/>
                          <a:ea typeface="Meiryo UI" panose="020B0604030504040204" pitchFamily="50" charset="-128"/>
                        </a:rPr>
                        <a:t>・機能訓練指導員　１以上</a:t>
                      </a:r>
                      <a:endParaRPr lang="ja-JP" sz="1400"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10001"/>
                  </a:ext>
                </a:extLst>
              </a:tr>
              <a:tr h="1296000">
                <a:tc>
                  <a:txBody>
                    <a:bodyPr/>
                    <a:lstStyle>
                      <a:lvl1pPr marL="0" algn="l" defTabSz="914400" rtl="0" eaLnBrk="1" latinLnBrk="0" hangingPunct="1">
                        <a:defRPr kumimoji="1" sz="1800" b="1" kern="1200">
                          <a:solidFill>
                            <a:schemeClr val="dk1"/>
                          </a:solidFill>
                          <a:latin typeface="Calibri" panose="020F0502020204030204"/>
                        </a:defRPr>
                      </a:lvl1pPr>
                      <a:lvl2pPr marL="457200" algn="l" defTabSz="914400" rtl="0" eaLnBrk="1" latinLnBrk="0" hangingPunct="1">
                        <a:defRPr kumimoji="1" sz="1800" b="1" kern="1200">
                          <a:solidFill>
                            <a:schemeClr val="dk1"/>
                          </a:solidFill>
                          <a:latin typeface="Calibri" panose="020F0502020204030204"/>
                        </a:defRPr>
                      </a:lvl2pPr>
                      <a:lvl3pPr marL="914400" algn="l" defTabSz="914400" rtl="0" eaLnBrk="1" latinLnBrk="0" hangingPunct="1">
                        <a:defRPr kumimoji="1" sz="1800" b="1" kern="1200">
                          <a:solidFill>
                            <a:schemeClr val="dk1"/>
                          </a:solidFill>
                          <a:latin typeface="Calibri" panose="020F0502020204030204"/>
                        </a:defRPr>
                      </a:lvl3pPr>
                      <a:lvl4pPr marL="1371600" algn="l" defTabSz="914400" rtl="0" eaLnBrk="1" latinLnBrk="0" hangingPunct="1">
                        <a:defRPr kumimoji="1" sz="1800" b="1" kern="1200">
                          <a:solidFill>
                            <a:schemeClr val="dk1"/>
                          </a:solidFill>
                          <a:latin typeface="Calibri" panose="020F0502020204030204"/>
                        </a:defRPr>
                      </a:lvl4pPr>
                      <a:lvl5pPr marL="1828800" algn="l" defTabSz="914400" rtl="0" eaLnBrk="1" latinLnBrk="0" hangingPunct="1">
                        <a:defRPr kumimoji="1" sz="1800" b="1" kern="1200">
                          <a:solidFill>
                            <a:schemeClr val="dk1"/>
                          </a:solidFill>
                          <a:latin typeface="Calibri" panose="020F0502020204030204"/>
                        </a:defRPr>
                      </a:lvl5pPr>
                      <a:lvl6pPr marL="2286000" algn="l" defTabSz="914400" rtl="0" eaLnBrk="1" latinLnBrk="0" hangingPunct="1">
                        <a:defRPr kumimoji="1" sz="1800" b="1" kern="1200">
                          <a:solidFill>
                            <a:schemeClr val="dk1"/>
                          </a:solidFill>
                          <a:latin typeface="Calibri" panose="020F0502020204030204"/>
                        </a:defRPr>
                      </a:lvl6pPr>
                      <a:lvl7pPr marL="2743200" algn="l" defTabSz="914400" rtl="0" eaLnBrk="1" latinLnBrk="0" hangingPunct="1">
                        <a:defRPr kumimoji="1" sz="1800" b="1" kern="1200">
                          <a:solidFill>
                            <a:schemeClr val="dk1"/>
                          </a:solidFill>
                          <a:latin typeface="Calibri" panose="020F0502020204030204"/>
                        </a:defRPr>
                      </a:lvl7pPr>
                      <a:lvl8pPr marL="3200400" algn="l" defTabSz="914400" rtl="0" eaLnBrk="1" latinLnBrk="0" hangingPunct="1">
                        <a:defRPr kumimoji="1" sz="1800" b="1" kern="1200">
                          <a:solidFill>
                            <a:schemeClr val="dk1"/>
                          </a:solidFill>
                          <a:latin typeface="Calibri" panose="020F0502020204030204"/>
                        </a:defRPr>
                      </a:lvl8pPr>
                      <a:lvl9pPr marL="3657600" algn="l" defTabSz="914400" rtl="0" eaLnBrk="1" latinLnBrk="0" hangingPunct="1">
                        <a:defRPr kumimoji="1" sz="1800" b="1" kern="1200">
                          <a:solidFill>
                            <a:schemeClr val="dk1"/>
                          </a:solidFill>
                          <a:latin typeface="Calibri" panose="020F0502020204030204"/>
                        </a:defRPr>
                      </a:lvl9pPr>
                    </a:lstStyle>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sz="1400" kern="100" dirty="0" smtClean="0">
                          <a:effectLst/>
                          <a:latin typeface="Meiryo UI" panose="020B0604030504040204" pitchFamily="50" charset="-128"/>
                          <a:ea typeface="Meiryo UI" panose="020B0604030504040204" pitchFamily="50" charset="-128"/>
                        </a:rPr>
                        <a:t>設備基準</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133350" indent="-133350" algn="just">
                        <a:spcAft>
                          <a:spcPts val="0"/>
                        </a:spcAft>
                      </a:pPr>
                      <a:r>
                        <a:rPr lang="ja-JP" sz="1400" kern="100" dirty="0" smtClean="0">
                          <a:effectLst/>
                          <a:latin typeface="Meiryo UI" panose="020B0604030504040204" pitchFamily="50" charset="-128"/>
                          <a:ea typeface="Meiryo UI" panose="020B0604030504040204" pitchFamily="50" charset="-128"/>
                        </a:rPr>
                        <a:t>・</a:t>
                      </a:r>
                      <a:r>
                        <a:rPr lang="ja-JP" altLang="en-US" sz="1400" kern="100" dirty="0" smtClean="0">
                          <a:effectLst/>
                          <a:latin typeface="Meiryo UI" panose="020B0604030504040204" pitchFamily="50" charset="-128"/>
                          <a:ea typeface="Meiryo UI" panose="020B0604030504040204" pitchFamily="50" charset="-128"/>
                        </a:rPr>
                        <a:t>機能訓練室</a:t>
                      </a:r>
                      <a:r>
                        <a:rPr lang="ja-JP"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３㎡×利用定員以上</a:t>
                      </a:r>
                      <a:r>
                        <a:rPr lang="ja-JP" sz="1400" kern="100" dirty="0" smtClean="0">
                          <a:effectLst/>
                          <a:latin typeface="Meiryo UI" panose="020B0604030504040204" pitchFamily="50" charset="-128"/>
                          <a:ea typeface="Meiryo UI" panose="020B0604030504040204" pitchFamily="50" charset="-128"/>
                        </a:rPr>
                        <a:t>）</a:t>
                      </a:r>
                      <a:endParaRPr lang="ja-JP" sz="1400" strike="sngStrike" kern="100" dirty="0">
                        <a:effectLst/>
                        <a:latin typeface="Meiryo UI" panose="020B0604030504040204" pitchFamily="50" charset="-128"/>
                        <a:ea typeface="Meiryo UI" panose="020B0604030504040204" pitchFamily="50" charset="-128"/>
                      </a:endParaRPr>
                    </a:p>
                    <a:p>
                      <a:pPr algn="just">
                        <a:spcAft>
                          <a:spcPts val="0"/>
                        </a:spcAft>
                      </a:pPr>
                      <a:r>
                        <a:rPr lang="ja-JP" sz="1400" kern="100" dirty="0">
                          <a:effectLst/>
                          <a:latin typeface="Meiryo UI" panose="020B0604030504040204" pitchFamily="50" charset="-128"/>
                          <a:ea typeface="Meiryo UI" panose="020B0604030504040204" pitchFamily="50" charset="-128"/>
                        </a:rPr>
                        <a:t>・</a:t>
                      </a:r>
                      <a:r>
                        <a:rPr lang="ja-JP" sz="1400" kern="100" dirty="0" smtClean="0">
                          <a:effectLst/>
                          <a:latin typeface="Meiryo UI" panose="020B0604030504040204" pitchFamily="50" charset="-128"/>
                          <a:ea typeface="Meiryo UI" panose="020B0604030504040204" pitchFamily="50" charset="-128"/>
                        </a:rPr>
                        <a:t>消</a:t>
                      </a:r>
                      <a:r>
                        <a:rPr lang="ja-JP" altLang="en-US" sz="1400" kern="100" dirty="0" smtClean="0">
                          <a:effectLst/>
                          <a:latin typeface="Meiryo UI" panose="020B0604030504040204" pitchFamily="50" charset="-128"/>
                          <a:ea typeface="Meiryo UI" panose="020B0604030504040204" pitchFamily="50" charset="-128"/>
                        </a:rPr>
                        <a:t>火</a:t>
                      </a:r>
                      <a:r>
                        <a:rPr lang="ja-JP" sz="1400" kern="100" dirty="0" smtClean="0">
                          <a:effectLst/>
                          <a:latin typeface="Meiryo UI" panose="020B0604030504040204" pitchFamily="50" charset="-128"/>
                          <a:ea typeface="Meiryo UI" panose="020B0604030504040204" pitchFamily="50" charset="-128"/>
                        </a:rPr>
                        <a:t>設備</a:t>
                      </a:r>
                      <a:r>
                        <a:rPr lang="ja-JP" sz="1400" kern="100" dirty="0">
                          <a:effectLst/>
                          <a:latin typeface="Meiryo UI" panose="020B0604030504040204" pitchFamily="50" charset="-128"/>
                          <a:ea typeface="Meiryo UI" panose="020B0604030504040204" pitchFamily="50" charset="-128"/>
                        </a:rPr>
                        <a:t>その他の非常災害に必要な設備</a:t>
                      </a:r>
                    </a:p>
                    <a:p>
                      <a:pPr algn="just">
                        <a:spcAft>
                          <a:spcPts val="0"/>
                        </a:spcAft>
                      </a:pPr>
                      <a:r>
                        <a:rPr lang="ja-JP" sz="1400" kern="100" dirty="0">
                          <a:effectLst/>
                          <a:latin typeface="Meiryo UI" panose="020B0604030504040204" pitchFamily="50" charset="-128"/>
                          <a:ea typeface="Meiryo UI" panose="020B0604030504040204" pitchFamily="50" charset="-128"/>
                        </a:rPr>
                        <a:t>・必要</a:t>
                      </a:r>
                      <a:r>
                        <a:rPr lang="ja-JP" sz="1400" kern="100" dirty="0" smtClean="0">
                          <a:effectLst/>
                          <a:latin typeface="Meiryo UI" panose="020B0604030504040204" pitchFamily="50" charset="-128"/>
                          <a:ea typeface="Meiryo UI" panose="020B0604030504040204" pitchFamily="50" charset="-128"/>
                        </a:rPr>
                        <a:t>な</a:t>
                      </a:r>
                      <a:r>
                        <a:rPr lang="ja-JP" altLang="en-US" sz="1400" kern="100" dirty="0" smtClean="0">
                          <a:effectLst/>
                          <a:latin typeface="Meiryo UI" panose="020B0604030504040204" pitchFamily="50" charset="-128"/>
                          <a:ea typeface="Meiryo UI" panose="020B0604030504040204" pitchFamily="50" charset="-128"/>
                        </a:rPr>
                        <a:t>その他の設備</a:t>
                      </a:r>
                      <a:r>
                        <a:rPr lang="ja-JP"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備品</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133350" indent="-133350" algn="just">
                        <a:spcAft>
                          <a:spcPts val="0"/>
                        </a:spcAft>
                      </a:pPr>
                      <a:r>
                        <a:rPr lang="ja-JP"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食堂・機能訓練室（３㎡×利用定員以上</a:t>
                      </a:r>
                      <a:r>
                        <a:rPr lang="ja-JP" sz="1400" kern="100" dirty="0" smtClean="0">
                          <a:effectLst/>
                          <a:latin typeface="Meiryo UI" panose="020B0604030504040204" pitchFamily="50" charset="-128"/>
                          <a:ea typeface="Meiryo UI" panose="020B0604030504040204" pitchFamily="50" charset="-128"/>
                        </a:rPr>
                        <a:t>）</a:t>
                      </a:r>
                      <a:endParaRPr lang="en-US" altLang="ja-JP" sz="1400" kern="100" dirty="0" smtClean="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400" kern="100" dirty="0" smtClean="0">
                          <a:effectLst/>
                          <a:latin typeface="Meiryo UI" panose="020B0604030504040204" pitchFamily="50" charset="-128"/>
                          <a:ea typeface="Meiryo UI" panose="020B0604030504040204" pitchFamily="50" charset="-128"/>
                        </a:rPr>
                        <a:t>・</a:t>
                      </a:r>
                      <a:r>
                        <a:rPr lang="ja-JP" altLang="en-US" sz="1400" b="1" kern="100" dirty="0" smtClean="0">
                          <a:effectLst/>
                          <a:latin typeface="Meiryo UI" panose="020B0604030504040204" pitchFamily="50" charset="-128"/>
                          <a:ea typeface="Meiryo UI" panose="020B0604030504040204" pitchFamily="50" charset="-128"/>
                        </a:rPr>
                        <a:t>静養室・相談室・事務室</a:t>
                      </a:r>
                      <a:endParaRPr lang="ja-JP" sz="1400" b="1" kern="100" dirty="0">
                        <a:effectLst/>
                        <a:latin typeface="Meiryo UI" panose="020B0604030504040204" pitchFamily="50" charset="-128"/>
                        <a:ea typeface="Meiryo UI" panose="020B0604030504040204" pitchFamily="50" charset="-128"/>
                      </a:endParaRPr>
                    </a:p>
                    <a:p>
                      <a:pPr algn="just">
                        <a:spcAft>
                          <a:spcPts val="0"/>
                        </a:spcAft>
                      </a:pPr>
                      <a:r>
                        <a:rPr lang="ja-JP" sz="1400" kern="100" dirty="0">
                          <a:effectLst/>
                          <a:latin typeface="Meiryo UI" panose="020B0604030504040204" pitchFamily="50" charset="-128"/>
                          <a:ea typeface="Meiryo UI" panose="020B0604030504040204" pitchFamily="50" charset="-128"/>
                        </a:rPr>
                        <a:t>・</a:t>
                      </a:r>
                      <a:r>
                        <a:rPr lang="ja-JP" sz="1400" kern="100" dirty="0" smtClean="0">
                          <a:effectLst/>
                          <a:latin typeface="Meiryo UI" panose="020B0604030504040204" pitchFamily="50" charset="-128"/>
                          <a:ea typeface="Meiryo UI" panose="020B0604030504040204" pitchFamily="50" charset="-128"/>
                        </a:rPr>
                        <a:t>消</a:t>
                      </a:r>
                      <a:r>
                        <a:rPr lang="ja-JP" altLang="en-US" sz="1400" kern="100" dirty="0" smtClean="0">
                          <a:effectLst/>
                          <a:latin typeface="Meiryo UI" panose="020B0604030504040204" pitchFamily="50" charset="-128"/>
                          <a:ea typeface="Meiryo UI" panose="020B0604030504040204" pitchFamily="50" charset="-128"/>
                        </a:rPr>
                        <a:t>火</a:t>
                      </a:r>
                      <a:r>
                        <a:rPr lang="ja-JP" sz="1400" kern="100" dirty="0" smtClean="0">
                          <a:effectLst/>
                          <a:latin typeface="Meiryo UI" panose="020B0604030504040204" pitchFamily="50" charset="-128"/>
                          <a:ea typeface="Meiryo UI" panose="020B0604030504040204" pitchFamily="50" charset="-128"/>
                        </a:rPr>
                        <a:t>設備</a:t>
                      </a:r>
                      <a:r>
                        <a:rPr lang="ja-JP" sz="1400" kern="100" dirty="0">
                          <a:effectLst/>
                          <a:latin typeface="Meiryo UI" panose="020B0604030504040204" pitchFamily="50" charset="-128"/>
                          <a:ea typeface="Meiryo UI" panose="020B0604030504040204" pitchFamily="50" charset="-128"/>
                        </a:rPr>
                        <a:t>その他の非常災害に必要な設備</a:t>
                      </a:r>
                    </a:p>
                    <a:p>
                      <a:pPr algn="just">
                        <a:spcAft>
                          <a:spcPts val="0"/>
                        </a:spcAft>
                      </a:pPr>
                      <a:r>
                        <a:rPr lang="ja-JP" sz="1400" kern="100" dirty="0">
                          <a:effectLst/>
                          <a:latin typeface="Meiryo UI" panose="020B0604030504040204" pitchFamily="50" charset="-128"/>
                          <a:ea typeface="Meiryo UI" panose="020B0604030504040204" pitchFamily="50" charset="-128"/>
                        </a:rPr>
                        <a:t>・必要</a:t>
                      </a:r>
                      <a:r>
                        <a:rPr lang="ja-JP" sz="1400" kern="100" dirty="0" smtClean="0">
                          <a:effectLst/>
                          <a:latin typeface="Meiryo UI" panose="020B0604030504040204" pitchFamily="50" charset="-128"/>
                          <a:ea typeface="Meiryo UI" panose="020B0604030504040204" pitchFamily="50" charset="-128"/>
                        </a:rPr>
                        <a:t>な</a:t>
                      </a:r>
                      <a:r>
                        <a:rPr lang="ja-JP" altLang="en-US" sz="1400" kern="100" dirty="0" smtClean="0">
                          <a:effectLst/>
                          <a:latin typeface="Meiryo UI" panose="020B0604030504040204" pitchFamily="50" charset="-128"/>
                          <a:ea typeface="Meiryo UI" panose="020B0604030504040204" pitchFamily="50" charset="-128"/>
                        </a:rPr>
                        <a:t>その他の設備</a:t>
                      </a:r>
                      <a:r>
                        <a:rPr lang="ja-JP"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備品</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
        <p:nvSpPr>
          <p:cNvPr id="3" name="正方形/長方形 2"/>
          <p:cNvSpPr/>
          <p:nvPr/>
        </p:nvSpPr>
        <p:spPr>
          <a:xfrm>
            <a:off x="1502229" y="2811921"/>
            <a:ext cx="3866606" cy="42627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6" name="正方形/長方形 5"/>
          <p:cNvSpPr/>
          <p:nvPr/>
        </p:nvSpPr>
        <p:spPr>
          <a:xfrm>
            <a:off x="1214846" y="1582081"/>
            <a:ext cx="4441372" cy="51966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dirty="0">
                <a:solidFill>
                  <a:schemeClr val="tx1"/>
                </a:solidFill>
                <a:latin typeface="Meiryo UI" panose="020B0604030504040204" pitchFamily="50" charset="-128"/>
                <a:ea typeface="Meiryo UI" panose="020B0604030504040204" pitchFamily="50" charset="-128"/>
              </a:rPr>
              <a:t>としまリハビリ通所サービス</a:t>
            </a:r>
            <a:r>
              <a:rPr lang="ja-JP" altLang="en-US" sz="1600" dirty="0" smtClean="0">
                <a:solidFill>
                  <a:schemeClr val="tx1"/>
                </a:solidFill>
                <a:latin typeface="Meiryo UI" panose="020B0604030504040204" pitchFamily="50" charset="-128"/>
                <a:ea typeface="Meiryo UI" panose="020B0604030504040204" pitchFamily="50" charset="-128"/>
              </a:rPr>
              <a:t>を</a:t>
            </a:r>
            <a:endParaRPr lang="en-US" altLang="ja-JP" sz="1600" dirty="0" smtClean="0">
              <a:solidFill>
                <a:schemeClr val="tx1"/>
              </a:solidFill>
              <a:latin typeface="Meiryo UI" panose="020B0604030504040204" pitchFamily="50" charset="-128"/>
              <a:ea typeface="Meiryo UI" panose="020B0604030504040204" pitchFamily="50" charset="-128"/>
            </a:endParaRPr>
          </a:p>
          <a:p>
            <a:pPr algn="ctr"/>
            <a:r>
              <a:rPr lang="ja-JP" altLang="en-US" sz="1600" b="1" u="sng" dirty="0" smtClean="0">
                <a:solidFill>
                  <a:srgbClr val="FF0000"/>
                </a:solidFill>
                <a:latin typeface="Meiryo UI" panose="020B0604030504040204" pitchFamily="50" charset="-128"/>
                <a:ea typeface="Meiryo UI" panose="020B0604030504040204" pitchFamily="50" charset="-128"/>
              </a:rPr>
              <a:t>単独実施</a:t>
            </a:r>
            <a:r>
              <a:rPr lang="ja-JP" altLang="en-US" sz="1600" b="1" u="sng" dirty="0">
                <a:solidFill>
                  <a:srgbClr val="FF0000"/>
                </a:solidFill>
                <a:latin typeface="Meiryo UI" panose="020B0604030504040204" pitchFamily="50" charset="-128"/>
                <a:ea typeface="Meiryo UI" panose="020B0604030504040204" pitchFamily="50" charset="-128"/>
              </a:rPr>
              <a:t>する</a:t>
            </a:r>
            <a:r>
              <a:rPr lang="ja-JP" altLang="en-US" sz="1600" dirty="0">
                <a:solidFill>
                  <a:schemeClr val="tx1"/>
                </a:solidFill>
                <a:latin typeface="Meiryo UI" panose="020B0604030504040204" pitchFamily="50" charset="-128"/>
                <a:ea typeface="Meiryo UI" panose="020B0604030504040204" pitchFamily="50" charset="-128"/>
              </a:rPr>
              <a:t>場合の基準</a:t>
            </a:r>
            <a:endParaRPr kumimoji="1" lang="ja-JP" altLang="en-US" sz="1600" dirty="0" smtClean="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6492967" y="1609682"/>
            <a:ext cx="4441372" cy="51966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dirty="0">
                <a:solidFill>
                  <a:schemeClr val="tx1"/>
                </a:solidFill>
                <a:latin typeface="メイリオ" panose="020B0604030504040204" pitchFamily="50" charset="-128"/>
                <a:ea typeface="メイリオ" panose="020B0604030504040204" pitchFamily="50" charset="-128"/>
              </a:rPr>
              <a:t>参考　　介護予防通所事業の</a:t>
            </a:r>
            <a:r>
              <a:rPr lang="ja-JP" altLang="en-US" sz="1600" dirty="0" smtClean="0">
                <a:solidFill>
                  <a:schemeClr val="tx1"/>
                </a:solidFill>
                <a:latin typeface="メイリオ" panose="020B0604030504040204" pitchFamily="50" charset="-128"/>
                <a:ea typeface="メイリオ" panose="020B0604030504040204" pitchFamily="50" charset="-128"/>
              </a:rPr>
              <a:t>基準</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9" name="タイトル 1"/>
          <p:cNvSpPr txBox="1">
            <a:spLocks/>
          </p:cNvSpPr>
          <p:nvPr/>
        </p:nvSpPr>
        <p:spPr>
          <a:xfrm>
            <a:off x="677815" y="324816"/>
            <a:ext cx="6550296" cy="3088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smtClean="0">
                <a:solidFill>
                  <a:srgbClr val="002060"/>
                </a:solidFill>
                <a:latin typeface="Meiryo UI" panose="020B0604030504040204" pitchFamily="50" charset="-128"/>
                <a:ea typeface="Meiryo UI" panose="020B0604030504040204" pitchFamily="50" charset="-128"/>
              </a:rPr>
              <a:t>２．豊島区の通所サービスについて</a:t>
            </a:r>
            <a:endParaRPr lang="en-US" altLang="ja-JP" sz="14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817533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593583"/>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としまリハビリ通所サービス（</a:t>
            </a:r>
            <a:r>
              <a:rPr lang="en-US" altLang="ja-JP" sz="3600" dirty="0" smtClean="0">
                <a:solidFill>
                  <a:srgbClr val="002060"/>
                </a:solidFill>
                <a:latin typeface="Meiryo UI" panose="020B0604030504040204" pitchFamily="50" charset="-128"/>
                <a:ea typeface="Meiryo UI" panose="020B0604030504040204" pitchFamily="50" charset="-128"/>
              </a:rPr>
              <a:t>A8)</a:t>
            </a:r>
            <a:r>
              <a:rPr lang="ja-JP" altLang="en-US" sz="3600" dirty="0" smtClean="0">
                <a:solidFill>
                  <a:srgbClr val="002060"/>
                </a:solidFill>
                <a:latin typeface="Meiryo UI" panose="020B0604030504040204" pitchFamily="50" charset="-128"/>
                <a:ea typeface="Meiryo UI" panose="020B0604030504040204" pitchFamily="50" charset="-128"/>
              </a:rPr>
              <a:t>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27</a:t>
            </a:fld>
            <a:endParaRPr kumimoji="1" lang="ja-JP" altLang="en-US" dirty="0"/>
          </a:p>
        </p:txBody>
      </p:sp>
      <p:sp>
        <p:nvSpPr>
          <p:cNvPr id="5" name="フローチャート: 処理 4"/>
          <p:cNvSpPr/>
          <p:nvPr/>
        </p:nvSpPr>
        <p:spPr>
          <a:xfrm flipV="1">
            <a:off x="838200" y="1224496"/>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3" name="正方形/長方形 2"/>
          <p:cNvSpPr/>
          <p:nvPr/>
        </p:nvSpPr>
        <p:spPr>
          <a:xfrm>
            <a:off x="1502229" y="2811921"/>
            <a:ext cx="3866606" cy="42627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639770888"/>
              </p:ext>
            </p:extLst>
          </p:nvPr>
        </p:nvGraphicFramePr>
        <p:xfrm>
          <a:off x="570685" y="1659035"/>
          <a:ext cx="10899232" cy="4477441"/>
        </p:xfrm>
        <a:graphic>
          <a:graphicData uri="http://schemas.openxmlformats.org/drawingml/2006/table">
            <a:tbl>
              <a:tblPr firstRow="1" firstCol="1" bandRow="1">
                <a:tableStyleId>{C4B1156A-380E-4F78-BDF5-A606A8083BF9}</a:tableStyleId>
              </a:tblPr>
              <a:tblGrid>
                <a:gridCol w="504660">
                  <a:extLst>
                    <a:ext uri="{9D8B030D-6E8A-4147-A177-3AD203B41FA5}">
                      <a16:colId xmlns:a16="http://schemas.microsoft.com/office/drawing/2014/main" val="20000"/>
                    </a:ext>
                  </a:extLst>
                </a:gridCol>
                <a:gridCol w="5136395">
                  <a:extLst>
                    <a:ext uri="{9D8B030D-6E8A-4147-A177-3AD203B41FA5}">
                      <a16:colId xmlns:a16="http://schemas.microsoft.com/office/drawing/2014/main" val="20001"/>
                    </a:ext>
                  </a:extLst>
                </a:gridCol>
                <a:gridCol w="5258177">
                  <a:extLst>
                    <a:ext uri="{9D8B030D-6E8A-4147-A177-3AD203B41FA5}">
                      <a16:colId xmlns:a16="http://schemas.microsoft.com/office/drawing/2014/main" val="20002"/>
                    </a:ext>
                  </a:extLst>
                </a:gridCol>
              </a:tblGrid>
              <a:tr h="993071">
                <a:tc>
                  <a:txBody>
                    <a:bodyPr/>
                    <a:lstStyle/>
                    <a:p>
                      <a:pPr indent="1651000" algn="ctr">
                        <a:spcAft>
                          <a:spcPts val="0"/>
                        </a:spcAft>
                      </a:pPr>
                      <a:endParaRPr lang="en-US" altLang="ja-JP" sz="1400" dirty="0" smtClean="0">
                        <a:latin typeface="Meiryo UI" panose="020B0604030504040204" pitchFamily="50" charset="-128"/>
                        <a:ea typeface="Meiryo UI" panose="020B0604030504040204" pitchFamily="50" charset="-128"/>
                      </a:endParaRPr>
                    </a:p>
                    <a:p>
                      <a:pPr marL="0" marR="0" lvl="0" indent="1651000" algn="ctr" defTabSz="457200" rtl="0" eaLnBrk="1" fontAlgn="auto" latinLnBrk="0" hangingPunct="1">
                        <a:lnSpc>
                          <a:spcPct val="100000"/>
                        </a:lnSpc>
                        <a:spcBef>
                          <a:spcPts val="0"/>
                        </a:spcBef>
                        <a:spcAft>
                          <a:spcPts val="0"/>
                        </a:spcAft>
                        <a:buClrTx/>
                        <a:buSzTx/>
                        <a:buFontTx/>
                        <a:buNone/>
                        <a:tabLst/>
                        <a:defRPr/>
                      </a:pPr>
                      <a:r>
                        <a:rPr lang="ja-JP" altLang="ja-JP" sz="1400" dirty="0" smtClean="0">
                          <a:latin typeface="Meiryo UI" panose="020B0604030504040204" pitchFamily="50" charset="-128"/>
                          <a:ea typeface="Meiryo UI" panose="020B0604030504040204" pitchFamily="50" charset="-128"/>
                        </a:rPr>
                        <a:t/>
                      </a:r>
                      <a:br>
                        <a:rPr lang="ja-JP" altLang="ja-JP" sz="1400" dirty="0" smtClean="0">
                          <a:latin typeface="Meiryo UI" panose="020B0604030504040204" pitchFamily="50" charset="-128"/>
                          <a:ea typeface="Meiryo UI" panose="020B0604030504040204" pitchFamily="50" charset="-128"/>
                        </a:rPr>
                      </a:br>
                      <a:endParaRPr lang="en-US" alt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indent="1651000" algn="ctr">
                        <a:spcAft>
                          <a:spcPts val="0"/>
                        </a:spcAft>
                      </a:pPr>
                      <a:endParaRPr lang="en-US" altLang="ja-JP" sz="1400" b="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indent="1651000" algn="l">
                        <a:spcAft>
                          <a:spcPts val="0"/>
                        </a:spcAft>
                      </a:pPr>
                      <a:endParaRPr lang="en-US" altLang="ja-JP" sz="1400" dirty="0" smtClean="0">
                        <a:latin typeface="Meiryo UI" panose="020B0604030504040204" pitchFamily="50" charset="-128"/>
                        <a:ea typeface="Meiryo UI" panose="020B0604030504040204" pitchFamily="50" charset="-128"/>
                      </a:endParaRPr>
                    </a:p>
                    <a:p>
                      <a:pPr indent="1651000" algn="l">
                        <a:spcAft>
                          <a:spcPts val="0"/>
                        </a:spcAft>
                      </a:pPr>
                      <a:endParaRPr lang="en-US" alt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202508">
                <a:tc>
                  <a:txBody>
                    <a:bodyPr/>
                    <a:lstStyle/>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endParaRPr>
                    </a:p>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endParaRPr>
                    </a:p>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endParaRPr>
                    </a:p>
                    <a:p>
                      <a:pPr algn="just">
                        <a:spcAft>
                          <a:spcPts val="0"/>
                        </a:spcAft>
                      </a:pPr>
                      <a:r>
                        <a:rPr lang="ja-JP" sz="1400" kern="100" dirty="0" smtClean="0">
                          <a:effectLst/>
                          <a:latin typeface="Meiryo UI" panose="020B0604030504040204" pitchFamily="50" charset="-128"/>
                          <a:ea typeface="Meiryo UI" panose="020B0604030504040204" pitchFamily="50" charset="-128"/>
                        </a:rPr>
                        <a:t>人員</a:t>
                      </a:r>
                      <a:r>
                        <a:rPr lang="ja-JP" sz="1400" kern="100" dirty="0">
                          <a:effectLst/>
                          <a:latin typeface="Meiryo UI" panose="020B0604030504040204" pitchFamily="50" charset="-128"/>
                          <a:ea typeface="Meiryo UI" panose="020B0604030504040204" pitchFamily="50" charset="-128"/>
                        </a:rPr>
                        <a:t>基準</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altLang="ja-JP" sz="1400" kern="100" dirty="0" smtClean="0">
                          <a:effectLst/>
                          <a:latin typeface="Meiryo UI" panose="020B0604030504040204" pitchFamily="50" charset="-128"/>
                          <a:ea typeface="Meiryo UI" panose="020B0604030504040204" pitchFamily="50" charset="-128"/>
                        </a:rPr>
                        <a:t>・管理者</a:t>
                      </a:r>
                      <a:r>
                        <a:rPr lang="ja-JP" altLang="en-US" sz="1400" kern="100" dirty="0" smtClean="0">
                          <a:effectLst/>
                          <a:latin typeface="Meiryo UI" panose="020B0604030504040204" pitchFamily="50" charset="-128"/>
                          <a:ea typeface="Meiryo UI" panose="020B0604030504040204" pitchFamily="50" charset="-128"/>
                        </a:rPr>
                        <a:t>：</a:t>
                      </a:r>
                      <a:r>
                        <a:rPr lang="ja-JP" altLang="ja-JP" sz="1400" kern="100" dirty="0" smtClean="0">
                          <a:effectLst/>
                          <a:latin typeface="Meiryo UI" panose="020B0604030504040204" pitchFamily="50" charset="-128"/>
                          <a:ea typeface="Meiryo UI" panose="020B0604030504040204" pitchFamily="50" charset="-128"/>
                        </a:rPr>
                        <a:t>専従１以上</a:t>
                      </a:r>
                      <a:endParaRPr lang="en-US" altLang="ja-JP" sz="1400" kern="10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400" kern="100" dirty="0" smtClean="0">
                          <a:effectLst/>
                          <a:latin typeface="Meiryo UI" panose="020B0604030504040204" pitchFamily="50" charset="-128"/>
                          <a:ea typeface="Meiryo UI" panose="020B0604030504040204" pitchFamily="50" charset="-128"/>
                        </a:rPr>
                        <a:t>※</a:t>
                      </a:r>
                      <a:r>
                        <a:rPr lang="ja-JP" altLang="ja-JP" sz="1400" kern="100" dirty="0" smtClean="0">
                          <a:effectLst/>
                          <a:latin typeface="Meiryo UI" panose="020B0604030504040204" pitchFamily="50" charset="-128"/>
                          <a:ea typeface="Meiryo UI" panose="020B0604030504040204" pitchFamily="50" charset="-128"/>
                        </a:rPr>
                        <a:t>支障がない場合、同一敷地内の他事業所の職務に従事可能</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altLang="ja-JP" sz="1400" b="1" kern="100" dirty="0" smtClean="0">
                          <a:solidFill>
                            <a:srgbClr val="FF0000"/>
                          </a:solidFill>
                          <a:effectLst/>
                          <a:latin typeface="Meiryo UI" panose="020B0604030504040204" pitchFamily="50" charset="-128"/>
                          <a:ea typeface="Meiryo UI" panose="020B0604030504040204" pitchFamily="50" charset="-128"/>
                        </a:rPr>
                        <a:t>・看護職員</a:t>
                      </a:r>
                      <a:r>
                        <a:rPr lang="en-US" altLang="ja-JP" sz="1400" b="1" kern="100" dirty="0" smtClean="0">
                          <a:solidFill>
                            <a:srgbClr val="FF0000"/>
                          </a:solidFill>
                          <a:effectLst/>
                          <a:latin typeface="Meiryo UI" panose="020B0604030504040204" pitchFamily="50" charset="-128"/>
                          <a:ea typeface="Meiryo UI" panose="020B0604030504040204" pitchFamily="50" charset="-128"/>
                        </a:rPr>
                        <a:t>:</a:t>
                      </a:r>
                      <a:r>
                        <a:rPr lang="ja-JP" altLang="en-US" sz="1400" b="1" kern="100" dirty="0" smtClean="0">
                          <a:solidFill>
                            <a:srgbClr val="FF0000"/>
                          </a:solidFill>
                          <a:effectLst/>
                          <a:latin typeface="Meiryo UI" panose="020B0604030504040204" pitchFamily="50" charset="-128"/>
                          <a:ea typeface="Meiryo UI" panose="020B0604030504040204" pitchFamily="50" charset="-128"/>
                        </a:rPr>
                        <a:t>単位ごとに１以上（専従要件無し）　　</a:t>
                      </a:r>
                      <a:r>
                        <a:rPr lang="ja-JP" altLang="en-US" sz="1400" b="1" kern="100" dirty="0" smtClean="0">
                          <a:effectLst/>
                          <a:latin typeface="Meiryo UI" panose="020B0604030504040204" pitchFamily="50" charset="-128"/>
                          <a:ea typeface="Meiryo UI" panose="020B0604030504040204" pitchFamily="50" charset="-128"/>
                        </a:rPr>
                        <a:t>　　　　　</a:t>
                      </a:r>
                      <a:endParaRPr lang="en-US" altLang="ja-JP" sz="1400" b="1" kern="100" dirty="0" smtClean="0">
                        <a:effectLst/>
                        <a:latin typeface="Meiryo UI" panose="020B0604030504040204" pitchFamily="50" charset="-128"/>
                        <a:ea typeface="Meiryo UI" panose="020B0604030504040204" pitchFamily="50" charset="-128"/>
                      </a:endParaRPr>
                    </a:p>
                    <a:p>
                      <a:pPr algn="just">
                        <a:spcAft>
                          <a:spcPts val="0"/>
                        </a:spcAft>
                      </a:pPr>
                      <a:r>
                        <a:rPr lang="ja-JP" altLang="ja-JP" sz="1400" kern="100" dirty="0" smtClean="0">
                          <a:effectLst/>
                          <a:latin typeface="Meiryo UI" panose="020B0604030504040204" pitchFamily="50" charset="-128"/>
                          <a:ea typeface="Meiryo UI" panose="020B0604030504040204" pitchFamily="50" charset="-128"/>
                        </a:rPr>
                        <a:t>・介護職員</a:t>
                      </a:r>
                      <a:r>
                        <a:rPr lang="en-US" altLang="ja-JP" sz="1400" kern="100" dirty="0" smtClean="0">
                          <a:effectLst/>
                          <a:latin typeface="Meiryo UI" panose="020B0604030504040204" pitchFamily="50" charset="-128"/>
                          <a:ea typeface="Meiryo UI" panose="020B0604030504040204" pitchFamily="50" charset="-128"/>
                        </a:rPr>
                        <a:t>:</a:t>
                      </a:r>
                      <a:r>
                        <a:rPr lang="ja-JP" altLang="en-US" sz="1400" kern="100" dirty="0" smtClean="0">
                          <a:effectLst/>
                          <a:latin typeface="Meiryo UI" panose="020B0604030504040204" pitchFamily="50" charset="-128"/>
                          <a:ea typeface="Meiryo UI" panose="020B0604030504040204" pitchFamily="50" charset="-128"/>
                        </a:rPr>
                        <a:t>①利用者</a:t>
                      </a:r>
                      <a:r>
                        <a:rPr lang="en-US" altLang="ja-JP" sz="1400" kern="100" dirty="0" smtClean="0">
                          <a:effectLst/>
                          <a:latin typeface="Meiryo UI" panose="020B0604030504040204" pitchFamily="50" charset="-128"/>
                          <a:ea typeface="Meiryo UI" panose="020B0604030504040204" pitchFamily="50" charset="-128"/>
                        </a:rPr>
                        <a:t>15</a:t>
                      </a:r>
                      <a:r>
                        <a:rPr lang="ja-JP" altLang="ja-JP" sz="1400" kern="100" dirty="0" smtClean="0">
                          <a:effectLst/>
                          <a:latin typeface="Meiryo UI" panose="020B0604030504040204" pitchFamily="50" charset="-128"/>
                          <a:ea typeface="Meiryo UI" panose="020B0604030504040204" pitchFamily="50" charset="-128"/>
                        </a:rPr>
                        <a:t>人</a:t>
                      </a:r>
                      <a:r>
                        <a:rPr lang="ja-JP" altLang="en-US" sz="1400" kern="100" dirty="0" smtClean="0">
                          <a:effectLst/>
                          <a:latin typeface="Meiryo UI" panose="020B0604030504040204" pitchFamily="50" charset="-128"/>
                          <a:ea typeface="Meiryo UI" panose="020B0604030504040204" pitchFamily="50" charset="-128"/>
                        </a:rPr>
                        <a:t>以下</a:t>
                      </a:r>
                      <a:r>
                        <a:rPr lang="ja-JP" altLang="ja-JP" sz="1400" kern="100" dirty="0" smtClean="0">
                          <a:effectLst/>
                          <a:latin typeface="Meiryo UI" panose="020B0604030504040204" pitchFamily="50" charset="-128"/>
                          <a:ea typeface="Meiryo UI" panose="020B0604030504040204" pitchFamily="50" charset="-128"/>
                        </a:rPr>
                        <a:t>　</a:t>
                      </a:r>
                      <a:r>
                        <a:rPr lang="ja-JP" altLang="en-US" sz="1400" kern="100" baseline="0" dirty="0" smtClean="0">
                          <a:effectLst/>
                          <a:latin typeface="Meiryo UI" panose="020B0604030504040204" pitchFamily="50" charset="-128"/>
                          <a:ea typeface="Meiryo UI" panose="020B0604030504040204" pitchFamily="50" charset="-128"/>
                        </a:rPr>
                        <a:t> </a:t>
                      </a:r>
                      <a:r>
                        <a:rPr lang="ja-JP" altLang="ja-JP" sz="1400" kern="100" dirty="0" smtClean="0">
                          <a:effectLst/>
                          <a:latin typeface="Meiryo UI" panose="020B0604030504040204" pitchFamily="50" charset="-128"/>
                          <a:ea typeface="Meiryo UI" panose="020B0604030504040204" pitchFamily="50" charset="-128"/>
                        </a:rPr>
                        <a:t>専従</a:t>
                      </a:r>
                      <a:r>
                        <a:rPr lang="ja-JP" altLang="en-US" sz="1400" kern="100" dirty="0" smtClean="0">
                          <a:effectLst/>
                          <a:latin typeface="Meiryo UI" panose="020B0604030504040204" pitchFamily="50" charset="-128"/>
                          <a:ea typeface="Meiryo UI" panose="020B0604030504040204" pitchFamily="50" charset="-128"/>
                        </a:rPr>
                        <a:t>１</a:t>
                      </a:r>
                      <a:r>
                        <a:rPr lang="ja-JP" altLang="ja-JP" sz="1400" kern="100" dirty="0" smtClean="0">
                          <a:effectLst/>
                          <a:latin typeface="Meiryo UI" panose="020B0604030504040204" pitchFamily="50" charset="-128"/>
                          <a:ea typeface="Meiryo UI" panose="020B0604030504040204" pitchFamily="50" charset="-128"/>
                        </a:rPr>
                        <a:t>以上</a:t>
                      </a:r>
                    </a:p>
                    <a:p>
                      <a:pPr algn="just">
                        <a:spcAft>
                          <a:spcPts val="0"/>
                        </a:spcAft>
                      </a:pPr>
                      <a:r>
                        <a:rPr lang="ja-JP" altLang="ja-JP" sz="1400" kern="100" dirty="0" smtClean="0">
                          <a:effectLst/>
                          <a:latin typeface="Meiryo UI" panose="020B0604030504040204" pitchFamily="50" charset="-128"/>
                          <a:ea typeface="Meiryo UI" panose="020B0604030504040204" pitchFamily="50" charset="-128"/>
                        </a:rPr>
                        <a:t>　　　　　　</a:t>
                      </a:r>
                      <a:r>
                        <a:rPr lang="en-US" altLang="ja-JP" sz="1400" kern="100" dirty="0" smtClean="0">
                          <a:effectLst/>
                          <a:latin typeface="Meiryo UI" panose="020B0604030504040204" pitchFamily="50" charset="-128"/>
                          <a:ea typeface="Meiryo UI" panose="020B0604030504040204" pitchFamily="50" charset="-128"/>
                        </a:rPr>
                        <a:t>   </a:t>
                      </a:r>
                      <a:r>
                        <a:rPr lang="ja-JP" altLang="en-US" sz="1400" kern="100" dirty="0" smtClean="0">
                          <a:effectLst/>
                          <a:latin typeface="Meiryo UI" panose="020B0604030504040204" pitchFamily="50" charset="-128"/>
                          <a:ea typeface="Meiryo UI" panose="020B0604030504040204" pitchFamily="50" charset="-128"/>
                        </a:rPr>
                        <a:t>②利用者</a:t>
                      </a:r>
                      <a:r>
                        <a:rPr lang="en-US" altLang="ja-JP" sz="1400" kern="100" dirty="0" smtClean="0">
                          <a:effectLst/>
                          <a:latin typeface="Meiryo UI" panose="020B0604030504040204" pitchFamily="50" charset="-128"/>
                          <a:ea typeface="Meiryo UI" panose="020B0604030504040204" pitchFamily="50" charset="-128"/>
                        </a:rPr>
                        <a:t>16</a:t>
                      </a:r>
                      <a:r>
                        <a:rPr lang="ja-JP" altLang="ja-JP" sz="1400" kern="100" dirty="0" smtClean="0">
                          <a:effectLst/>
                          <a:latin typeface="Meiryo UI" panose="020B0604030504040204" pitchFamily="50" charset="-128"/>
                          <a:ea typeface="Meiryo UI" panose="020B0604030504040204" pitchFamily="50" charset="-128"/>
                        </a:rPr>
                        <a:t>人</a:t>
                      </a:r>
                      <a:r>
                        <a:rPr lang="ja-JP" altLang="en-US" sz="1400" kern="100" dirty="0" smtClean="0">
                          <a:effectLst/>
                          <a:latin typeface="Meiryo UI" panose="020B0604030504040204" pitchFamily="50" charset="-128"/>
                          <a:ea typeface="Meiryo UI" panose="020B0604030504040204" pitchFamily="50" charset="-128"/>
                        </a:rPr>
                        <a:t>以上</a:t>
                      </a:r>
                      <a:r>
                        <a:rPr lang="ja-JP" altLang="en-US" sz="1400" kern="100" baseline="0" dirty="0" smtClean="0">
                          <a:effectLst/>
                          <a:latin typeface="Meiryo UI" panose="020B0604030504040204" pitchFamily="50" charset="-128"/>
                          <a:ea typeface="Meiryo UI" panose="020B0604030504040204" pitchFamily="50" charset="-128"/>
                        </a:rPr>
                        <a:t>   </a:t>
                      </a:r>
                      <a:r>
                        <a:rPr lang="ja-JP" altLang="ja-JP" sz="1400" kern="100" dirty="0" smtClean="0">
                          <a:effectLst/>
                          <a:latin typeface="Meiryo UI" panose="020B0604030504040204" pitchFamily="50" charset="-128"/>
                          <a:ea typeface="Meiryo UI" panose="020B0604030504040204" pitchFamily="50" charset="-128"/>
                        </a:rPr>
                        <a:t>利用者１人に</a:t>
                      </a:r>
                      <a:r>
                        <a:rPr lang="ja-JP" altLang="en-US" sz="1400" kern="100" dirty="0" smtClean="0">
                          <a:effectLst/>
                          <a:latin typeface="Meiryo UI" panose="020B0604030504040204" pitchFamily="50" charset="-128"/>
                          <a:ea typeface="Meiryo UI" panose="020B0604030504040204" pitchFamily="50" charset="-128"/>
                        </a:rPr>
                        <a:t>つき</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en-US" altLang="ja-JP" sz="1400" u="none" kern="100" dirty="0" smtClean="0">
                          <a:effectLst/>
                          <a:latin typeface="Meiryo UI" panose="020B0604030504040204" pitchFamily="50" charset="-128"/>
                          <a:ea typeface="Meiryo UI" panose="020B0604030504040204" pitchFamily="50" charset="-128"/>
                        </a:rPr>
                        <a:t>                                          </a:t>
                      </a:r>
                      <a:r>
                        <a:rPr lang="ja-JP" altLang="ja-JP" sz="1400" u="none" kern="100" dirty="0" smtClean="0">
                          <a:effectLst/>
                          <a:latin typeface="Meiryo UI" panose="020B0604030504040204" pitchFamily="50" charset="-128"/>
                          <a:ea typeface="Meiryo UI" panose="020B0604030504040204" pitchFamily="50" charset="-128"/>
                        </a:rPr>
                        <a:t>専従</a:t>
                      </a:r>
                      <a:r>
                        <a:rPr lang="en-US" altLang="ja-JP" sz="1400" u="none" kern="100" dirty="0" smtClean="0">
                          <a:effectLst/>
                          <a:latin typeface="Meiryo UI" panose="020B0604030504040204" pitchFamily="50" charset="-128"/>
                          <a:ea typeface="Meiryo UI" panose="020B0604030504040204" pitchFamily="50" charset="-128"/>
                        </a:rPr>
                        <a:t>0.1</a:t>
                      </a:r>
                      <a:r>
                        <a:rPr lang="ja-JP" altLang="ja-JP" sz="1400" u="none" kern="100" dirty="0" smtClean="0">
                          <a:effectLst/>
                          <a:latin typeface="Meiryo UI" panose="020B0604030504040204" pitchFamily="50" charset="-128"/>
                          <a:ea typeface="Meiryo UI" panose="020B0604030504040204" pitchFamily="50" charset="-128"/>
                        </a:rPr>
                        <a:t>以上</a:t>
                      </a:r>
                    </a:p>
                    <a:p>
                      <a:pPr algn="just">
                        <a:spcAft>
                          <a:spcPts val="0"/>
                        </a:spcAft>
                      </a:pPr>
                      <a:r>
                        <a:rPr lang="ja-JP" altLang="en-US" sz="1400" kern="100" dirty="0" smtClean="0">
                          <a:effectLst/>
                          <a:latin typeface="Meiryo UI" panose="020B0604030504040204" pitchFamily="50" charset="-128"/>
                          <a:ea typeface="Meiryo UI" panose="020B0604030504040204" pitchFamily="50" charset="-128"/>
                        </a:rPr>
                        <a:t>・機能訓練指導員</a:t>
                      </a:r>
                      <a:r>
                        <a:rPr lang="en-US" altLang="ja-JP" sz="1400" kern="100" dirty="0" smtClean="0">
                          <a:effectLst/>
                          <a:latin typeface="Meiryo UI" panose="020B0604030504040204" pitchFamily="50" charset="-128"/>
                          <a:ea typeface="Meiryo UI" panose="020B0604030504040204" pitchFamily="50" charset="-128"/>
                        </a:rPr>
                        <a:t>:</a:t>
                      </a:r>
                      <a:r>
                        <a:rPr lang="ja-JP" altLang="en-US" sz="1400" kern="100" dirty="0" smtClean="0">
                          <a:effectLst/>
                          <a:latin typeface="Meiryo UI" panose="020B0604030504040204" pitchFamily="50" charset="-128"/>
                          <a:ea typeface="Meiryo UI" panose="020B0604030504040204" pitchFamily="50" charset="-128"/>
                        </a:rPr>
                        <a:t>①単位ごとに常時１以上</a:t>
                      </a:r>
                      <a:endParaRPr lang="en-US" altLang="ja-JP" sz="1400" kern="10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400" kern="100" dirty="0" smtClean="0">
                          <a:effectLst/>
                          <a:latin typeface="Meiryo UI" panose="020B0604030504040204" pitchFamily="50" charset="-128"/>
                          <a:ea typeface="Meiryo UI" panose="020B0604030504040204" pitchFamily="50" charset="-128"/>
                        </a:rPr>
                        <a:t> </a:t>
                      </a:r>
                      <a:r>
                        <a:rPr lang="en-US" altLang="ja-JP" sz="1400" kern="100" baseline="0" dirty="0" smtClean="0">
                          <a:effectLst/>
                          <a:latin typeface="Meiryo UI" panose="020B0604030504040204" pitchFamily="50" charset="-128"/>
                          <a:ea typeface="Meiryo UI" panose="020B0604030504040204" pitchFamily="50" charset="-128"/>
                        </a:rPr>
                        <a:t>                     :</a:t>
                      </a:r>
                      <a:r>
                        <a:rPr lang="ja-JP" altLang="en-US" sz="1400" kern="100" baseline="0" dirty="0" smtClean="0">
                          <a:effectLst/>
                          <a:latin typeface="Meiryo UI" panose="020B0604030504040204" pitchFamily="50" charset="-128"/>
                          <a:ea typeface="Meiryo UI" panose="020B0604030504040204" pitchFamily="50" charset="-128"/>
                        </a:rPr>
                        <a:t>②提供時間に勤務している時間数の合計を</a:t>
                      </a:r>
                      <a:endParaRPr lang="en-US" altLang="ja-JP" sz="1400" kern="100" baseline="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baseline="0" dirty="0" smtClean="0">
                          <a:effectLst/>
                          <a:latin typeface="Meiryo UI" panose="020B0604030504040204" pitchFamily="50" charset="-128"/>
                          <a:ea typeface="Meiryo UI" panose="020B0604030504040204" pitchFamily="50" charset="-128"/>
                        </a:rPr>
                        <a:t>　　　　　　　　　　　　　 </a:t>
                      </a:r>
                      <a:r>
                        <a:rPr lang="en-US" altLang="ja-JP" sz="1400" kern="100" baseline="0" dirty="0" smtClean="0">
                          <a:effectLst/>
                          <a:latin typeface="Meiryo UI" panose="020B0604030504040204" pitchFamily="50" charset="-128"/>
                          <a:ea typeface="Meiryo UI" panose="020B0604030504040204" pitchFamily="50" charset="-128"/>
                        </a:rPr>
                        <a:t>A8</a:t>
                      </a:r>
                      <a:r>
                        <a:rPr lang="ja-JP" altLang="en-US" sz="1400" kern="100" baseline="0" dirty="0" smtClean="0">
                          <a:effectLst/>
                          <a:latin typeface="Meiryo UI" panose="020B0604030504040204" pitchFamily="50" charset="-128"/>
                          <a:ea typeface="Meiryo UI" panose="020B0604030504040204" pitchFamily="50" charset="-128"/>
                        </a:rPr>
                        <a:t>の提供時間数で除して</a:t>
                      </a:r>
                      <a:r>
                        <a:rPr lang="en-US" altLang="ja-JP" sz="1400" kern="100" baseline="0" dirty="0" smtClean="0">
                          <a:effectLst/>
                          <a:latin typeface="Meiryo UI" panose="020B0604030504040204" pitchFamily="50" charset="-128"/>
                          <a:ea typeface="Meiryo UI" panose="020B0604030504040204" pitchFamily="50" charset="-128"/>
                        </a:rPr>
                        <a:t>1</a:t>
                      </a:r>
                      <a:r>
                        <a:rPr lang="ja-JP" altLang="en-US" sz="1400" kern="100" baseline="0" dirty="0" smtClean="0">
                          <a:effectLst/>
                          <a:latin typeface="Meiryo UI" panose="020B0604030504040204" pitchFamily="50" charset="-128"/>
                          <a:ea typeface="Meiryo UI" panose="020B0604030504040204" pitchFamily="50" charset="-128"/>
                        </a:rPr>
                        <a:t>以上</a:t>
                      </a:r>
                      <a:endParaRPr lang="en-US" altLang="ja-JP" sz="1400" kern="100" dirty="0" smtClean="0">
                        <a:solidFill>
                          <a:srgbClr val="FF0000"/>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rgbClr val="FF0000"/>
                          </a:solidFill>
                          <a:effectLst/>
                          <a:latin typeface="Meiryo UI" panose="020B0604030504040204" pitchFamily="50" charset="-128"/>
                          <a:ea typeface="Meiryo UI" panose="020B0604030504040204" pitchFamily="50" charset="-128"/>
                        </a:rPr>
                        <a:t>★全職種常勤の必要はない（一部専従要件はあり）</a:t>
                      </a:r>
                      <a:endParaRPr lang="en-US" altLang="ja-JP" sz="1400" kern="100" dirty="0" smtClean="0">
                        <a:solidFill>
                          <a:srgbClr val="FF0000"/>
                        </a:solidFill>
                        <a:effectLst/>
                        <a:latin typeface="Meiryo UI" panose="020B0604030504040204" pitchFamily="50" charset="-128"/>
                        <a:ea typeface="Meiryo UI" panose="020B0604030504040204" pitchFamily="50" charset="-128"/>
                      </a:endParaRPr>
                    </a:p>
                  </a:txBody>
                  <a:tcPr marL="68580" marR="68580" marT="0" marB="0"/>
                </a:tc>
                <a:tc>
                  <a:txBody>
                    <a:bodyPr/>
                    <a:lstStyle/>
                    <a:p>
                      <a:pPr algn="just">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altLang="ja-JP" sz="1400" kern="100" dirty="0" smtClean="0">
                          <a:effectLst/>
                          <a:latin typeface="Meiryo UI" panose="020B0604030504040204" pitchFamily="50" charset="-128"/>
                          <a:ea typeface="Meiryo UI" panose="020B0604030504040204" pitchFamily="50" charset="-128"/>
                        </a:rPr>
                        <a:t>・管理者　</a:t>
                      </a:r>
                      <a:r>
                        <a:rPr lang="ja-JP" altLang="en-US" sz="1400" kern="100" dirty="0" smtClean="0">
                          <a:effectLst/>
                          <a:latin typeface="Meiryo UI" panose="020B0604030504040204" pitchFamily="50" charset="-128"/>
                          <a:ea typeface="Meiryo UI" panose="020B0604030504040204" pitchFamily="50" charset="-128"/>
                        </a:rPr>
                        <a:t>　常勤・</a:t>
                      </a:r>
                      <a:r>
                        <a:rPr lang="ja-JP" altLang="ja-JP" sz="1400" kern="100" dirty="0" smtClean="0">
                          <a:effectLst/>
                          <a:latin typeface="Meiryo UI" panose="020B0604030504040204" pitchFamily="50" charset="-128"/>
                          <a:ea typeface="Meiryo UI" panose="020B0604030504040204" pitchFamily="50" charset="-128"/>
                        </a:rPr>
                        <a:t>専従１以上</a:t>
                      </a:r>
                      <a:endParaRPr lang="en-US" altLang="ja-JP" sz="1400" kern="10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400" kern="100" dirty="0" smtClean="0">
                          <a:effectLst/>
                          <a:latin typeface="Meiryo UI" panose="020B0604030504040204" pitchFamily="50" charset="-128"/>
                          <a:ea typeface="Meiryo UI" panose="020B0604030504040204" pitchFamily="50" charset="-128"/>
                        </a:rPr>
                        <a:t>※</a:t>
                      </a:r>
                      <a:r>
                        <a:rPr lang="ja-JP" altLang="ja-JP" sz="1400" kern="100" dirty="0" smtClean="0">
                          <a:effectLst/>
                          <a:latin typeface="Meiryo UI" panose="020B0604030504040204" pitchFamily="50" charset="-128"/>
                          <a:ea typeface="Meiryo UI" panose="020B0604030504040204" pitchFamily="50" charset="-128"/>
                        </a:rPr>
                        <a:t>支障がない場合、同一敷地内の他事業所の職務に従事可能</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altLang="en-US" sz="1400" kern="100" dirty="0" smtClean="0">
                          <a:effectLst/>
                          <a:latin typeface="Meiryo UI" panose="020B0604030504040204" pitchFamily="50" charset="-128"/>
                          <a:ea typeface="Meiryo UI" panose="020B0604030504040204" pitchFamily="50" charset="-128"/>
                        </a:rPr>
                        <a:t>・</a:t>
                      </a:r>
                      <a:r>
                        <a:rPr lang="ja-JP" altLang="en-US" sz="1400" b="1" kern="100" dirty="0" smtClean="0">
                          <a:solidFill>
                            <a:srgbClr val="FF0000"/>
                          </a:solidFill>
                          <a:effectLst/>
                          <a:latin typeface="Meiryo UI" panose="020B0604030504040204" pitchFamily="50" charset="-128"/>
                          <a:ea typeface="Meiryo UI" panose="020B0604030504040204" pitchFamily="50" charset="-128"/>
                        </a:rPr>
                        <a:t>生活相談員　   専従１以上</a:t>
                      </a:r>
                      <a:endParaRPr lang="ja-JP" altLang="ja-JP" sz="1400" b="1" kern="100" dirty="0" smtClean="0">
                        <a:solidFill>
                          <a:srgbClr val="FF0000"/>
                        </a:solidFill>
                        <a:effectLst/>
                        <a:latin typeface="Meiryo UI" panose="020B0604030504040204" pitchFamily="50" charset="-128"/>
                        <a:ea typeface="Meiryo UI" panose="020B0604030504040204" pitchFamily="50" charset="-128"/>
                      </a:endParaRPr>
                    </a:p>
                    <a:p>
                      <a:pPr algn="just">
                        <a:spcAft>
                          <a:spcPts val="0"/>
                        </a:spcAft>
                      </a:pPr>
                      <a:r>
                        <a:rPr lang="ja-JP" altLang="ja-JP" sz="1400" kern="100" dirty="0" smtClean="0">
                          <a:effectLst/>
                          <a:latin typeface="Meiryo UI" panose="020B0604030504040204" pitchFamily="50" charset="-128"/>
                          <a:ea typeface="Meiryo UI" panose="020B0604030504040204" pitchFamily="50" charset="-128"/>
                        </a:rPr>
                        <a:t>・</a:t>
                      </a:r>
                      <a:r>
                        <a:rPr lang="ja-JP" altLang="ja-JP" sz="1400" b="1" kern="100" dirty="0" smtClean="0">
                          <a:solidFill>
                            <a:srgbClr val="FF0000"/>
                          </a:solidFill>
                          <a:effectLst/>
                          <a:latin typeface="Meiryo UI" panose="020B0604030504040204" pitchFamily="50" charset="-128"/>
                          <a:ea typeface="Meiryo UI" panose="020B0604030504040204" pitchFamily="50" charset="-128"/>
                        </a:rPr>
                        <a:t>看護職員　</a:t>
                      </a:r>
                      <a:r>
                        <a:rPr lang="ja-JP" altLang="en-US" sz="1400" b="1" kern="100" dirty="0" smtClean="0">
                          <a:solidFill>
                            <a:srgbClr val="FF0000"/>
                          </a:solidFill>
                          <a:effectLst/>
                          <a:latin typeface="Meiryo UI" panose="020B0604030504040204" pitchFamily="50" charset="-128"/>
                          <a:ea typeface="Meiryo UI" panose="020B0604030504040204" pitchFamily="50" charset="-128"/>
                        </a:rPr>
                        <a:t>　   </a:t>
                      </a:r>
                      <a:r>
                        <a:rPr lang="ja-JP" altLang="ja-JP" sz="1400" b="1" kern="100" dirty="0" smtClean="0">
                          <a:solidFill>
                            <a:srgbClr val="FF0000"/>
                          </a:solidFill>
                          <a:effectLst/>
                          <a:latin typeface="Meiryo UI" panose="020B0604030504040204" pitchFamily="50" charset="-128"/>
                          <a:ea typeface="Meiryo UI" panose="020B0604030504040204" pitchFamily="50" charset="-128"/>
                        </a:rPr>
                        <a:t>専従１以上（利用定員</a:t>
                      </a:r>
                      <a:r>
                        <a:rPr lang="en-US" altLang="ja-JP" sz="1400" b="1" kern="100" dirty="0" smtClean="0">
                          <a:solidFill>
                            <a:srgbClr val="FF0000"/>
                          </a:solidFill>
                          <a:effectLst/>
                          <a:latin typeface="Meiryo UI" panose="020B0604030504040204" pitchFamily="50" charset="-128"/>
                          <a:ea typeface="Meiryo UI" panose="020B0604030504040204" pitchFamily="50" charset="-128"/>
                        </a:rPr>
                        <a:t>10</a:t>
                      </a:r>
                      <a:r>
                        <a:rPr lang="ja-JP" altLang="ja-JP" sz="1400" b="1" kern="100" dirty="0" smtClean="0">
                          <a:solidFill>
                            <a:srgbClr val="FF0000"/>
                          </a:solidFill>
                          <a:effectLst/>
                          <a:latin typeface="Meiryo UI" panose="020B0604030504040204" pitchFamily="50" charset="-128"/>
                          <a:ea typeface="Meiryo UI" panose="020B0604030504040204" pitchFamily="50" charset="-128"/>
                        </a:rPr>
                        <a:t>名以下の場合は</a:t>
                      </a:r>
                      <a:endParaRPr lang="en-US" altLang="ja-JP" sz="1400" b="1" kern="100" dirty="0" smtClean="0">
                        <a:solidFill>
                          <a:srgbClr val="FF0000"/>
                        </a:solidFill>
                        <a:effectLst/>
                        <a:latin typeface="Meiryo UI" panose="020B0604030504040204" pitchFamily="50" charset="-128"/>
                        <a:ea typeface="Meiryo UI" panose="020B0604030504040204" pitchFamily="50" charset="-128"/>
                      </a:endParaRPr>
                    </a:p>
                    <a:p>
                      <a:pPr algn="just">
                        <a:spcAft>
                          <a:spcPts val="0"/>
                        </a:spcAft>
                      </a:pPr>
                      <a:r>
                        <a:rPr lang="ja-JP" altLang="en-US" sz="1400" b="1" kern="100" dirty="0" smtClean="0">
                          <a:solidFill>
                            <a:srgbClr val="FF0000"/>
                          </a:solidFill>
                          <a:effectLst/>
                          <a:latin typeface="Meiryo UI" panose="020B0604030504040204" pitchFamily="50" charset="-128"/>
                          <a:ea typeface="Meiryo UI" panose="020B0604030504040204" pitchFamily="50" charset="-128"/>
                        </a:rPr>
                        <a:t>　　　　　　　       </a:t>
                      </a:r>
                      <a:r>
                        <a:rPr lang="ja-JP" altLang="ja-JP" sz="1400" b="1" kern="100" dirty="0" smtClean="0">
                          <a:solidFill>
                            <a:srgbClr val="FF0000"/>
                          </a:solidFill>
                          <a:effectLst/>
                          <a:latin typeface="Meiryo UI" panose="020B0604030504040204" pitchFamily="50" charset="-128"/>
                          <a:ea typeface="Meiryo UI" panose="020B0604030504040204" pitchFamily="50" charset="-128"/>
                        </a:rPr>
                        <a:t>看護</a:t>
                      </a:r>
                      <a:r>
                        <a:rPr lang="ja-JP" altLang="en-US" sz="1400" b="1" kern="100" dirty="0" smtClean="0">
                          <a:solidFill>
                            <a:srgbClr val="FF0000"/>
                          </a:solidFill>
                          <a:effectLst/>
                          <a:latin typeface="Meiryo UI" panose="020B0604030504040204" pitchFamily="50" charset="-128"/>
                          <a:ea typeface="Meiryo UI" panose="020B0604030504040204" pitchFamily="50" charset="-128"/>
                        </a:rPr>
                        <a:t>職員又は介護職員１以上）</a:t>
                      </a:r>
                      <a:r>
                        <a:rPr lang="ja-JP" altLang="en-US" sz="1400" kern="100" dirty="0" smtClean="0">
                          <a:effectLst/>
                          <a:latin typeface="Meiryo UI" panose="020B0604030504040204" pitchFamily="50" charset="-128"/>
                          <a:ea typeface="Meiryo UI" panose="020B0604030504040204" pitchFamily="50" charset="-128"/>
                        </a:rPr>
                        <a:t>　　　　　　　</a:t>
                      </a: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altLang="ja-JP" sz="1400" kern="100" dirty="0" smtClean="0">
                          <a:effectLst/>
                          <a:latin typeface="Meiryo UI" panose="020B0604030504040204" pitchFamily="50" charset="-128"/>
                          <a:ea typeface="Meiryo UI" panose="020B0604030504040204" pitchFamily="50" charset="-128"/>
                        </a:rPr>
                        <a:t>・介護職員　　</a:t>
                      </a:r>
                      <a:r>
                        <a:rPr lang="en-US" altLang="ja-JP" sz="1400" kern="100" baseline="0" dirty="0" smtClean="0">
                          <a:effectLst/>
                          <a:latin typeface="Meiryo UI" panose="020B0604030504040204" pitchFamily="50" charset="-128"/>
                          <a:ea typeface="Meiryo UI" panose="020B0604030504040204" pitchFamily="50" charset="-128"/>
                        </a:rPr>
                        <a:t> </a:t>
                      </a:r>
                      <a:r>
                        <a:rPr lang="en-US" altLang="ja-JP" sz="1400" kern="100" dirty="0" smtClean="0">
                          <a:effectLst/>
                          <a:latin typeface="Meiryo UI" panose="020B0604030504040204" pitchFamily="50" charset="-128"/>
                          <a:ea typeface="Meiryo UI" panose="020B0604030504040204" pitchFamily="50" charset="-128"/>
                        </a:rPr>
                        <a:t>  15</a:t>
                      </a:r>
                      <a:r>
                        <a:rPr lang="ja-JP" altLang="en-US" sz="1400" kern="100" dirty="0" smtClean="0">
                          <a:effectLst/>
                          <a:latin typeface="Meiryo UI" panose="020B0604030504040204" pitchFamily="50" charset="-128"/>
                          <a:ea typeface="Meiryo UI" panose="020B0604030504040204" pitchFamily="50" charset="-128"/>
                        </a:rPr>
                        <a:t>人以下</a:t>
                      </a:r>
                      <a:r>
                        <a:rPr lang="ja-JP" altLang="ja-JP" sz="1400" kern="100" dirty="0" smtClean="0">
                          <a:effectLst/>
                          <a:latin typeface="Meiryo UI" panose="020B0604030504040204" pitchFamily="50" charset="-128"/>
                          <a:ea typeface="Meiryo UI" panose="020B0604030504040204" pitchFamily="50" charset="-128"/>
                        </a:rPr>
                        <a:t>　専従１以上</a:t>
                      </a:r>
                    </a:p>
                    <a:p>
                      <a:pPr algn="just">
                        <a:spcAft>
                          <a:spcPts val="0"/>
                        </a:spcAft>
                      </a:pPr>
                      <a:r>
                        <a:rPr lang="ja-JP" altLang="ja-JP" sz="1400" kern="100" dirty="0" smtClean="0">
                          <a:effectLst/>
                          <a:latin typeface="Meiryo UI" panose="020B0604030504040204" pitchFamily="50" charset="-128"/>
                          <a:ea typeface="Meiryo UI" panose="020B0604030504040204" pitchFamily="50" charset="-128"/>
                        </a:rPr>
                        <a:t>　　　　　　　</a:t>
                      </a:r>
                      <a:r>
                        <a:rPr lang="en-US" altLang="ja-JP" sz="1400" kern="100" dirty="0" smtClean="0">
                          <a:effectLst/>
                          <a:latin typeface="Meiryo UI" panose="020B0604030504040204" pitchFamily="50" charset="-128"/>
                          <a:ea typeface="Meiryo UI" panose="020B0604030504040204" pitchFamily="50" charset="-128"/>
                        </a:rPr>
                        <a:t>      16</a:t>
                      </a:r>
                      <a:r>
                        <a:rPr lang="ja-JP" altLang="ja-JP" sz="1400" kern="100" dirty="0" smtClean="0">
                          <a:effectLst/>
                          <a:latin typeface="Meiryo UI" panose="020B0604030504040204" pitchFamily="50" charset="-128"/>
                          <a:ea typeface="Meiryo UI" panose="020B0604030504040204" pitchFamily="50" charset="-128"/>
                        </a:rPr>
                        <a:t>人</a:t>
                      </a:r>
                      <a:r>
                        <a:rPr lang="ja-JP" altLang="en-US" sz="1400" kern="100" dirty="0" smtClean="0">
                          <a:effectLst/>
                          <a:latin typeface="Meiryo UI" panose="020B0604030504040204" pitchFamily="50" charset="-128"/>
                          <a:ea typeface="Meiryo UI" panose="020B0604030504040204" pitchFamily="50" charset="-128"/>
                        </a:rPr>
                        <a:t>以上</a:t>
                      </a:r>
                      <a:r>
                        <a:rPr lang="ja-JP" altLang="ja-JP" sz="1400" kern="100" dirty="0" smtClean="0">
                          <a:effectLst/>
                          <a:latin typeface="Meiryo UI" panose="020B0604030504040204" pitchFamily="50" charset="-128"/>
                          <a:ea typeface="Meiryo UI" panose="020B0604030504040204" pitchFamily="50" charset="-128"/>
                        </a:rPr>
                        <a:t>　利用者１人に</a:t>
                      </a:r>
                      <a:r>
                        <a:rPr lang="ja-JP" altLang="en-US" sz="1400" kern="100" dirty="0" smtClean="0">
                          <a:effectLst/>
                          <a:latin typeface="Meiryo UI" panose="020B0604030504040204" pitchFamily="50" charset="-128"/>
                          <a:ea typeface="Meiryo UI" panose="020B0604030504040204" pitchFamily="50" charset="-128"/>
                        </a:rPr>
                        <a:t>つき</a:t>
                      </a:r>
                      <a:r>
                        <a:rPr lang="ja-JP" altLang="ja-JP" sz="1400" u="none" kern="100" dirty="0" smtClean="0">
                          <a:effectLst/>
                          <a:latin typeface="Meiryo UI" panose="020B0604030504040204" pitchFamily="50" charset="-128"/>
                          <a:ea typeface="Meiryo UI" panose="020B0604030504040204" pitchFamily="50" charset="-128"/>
                        </a:rPr>
                        <a:t>専従</a:t>
                      </a:r>
                      <a:r>
                        <a:rPr lang="en-US" altLang="ja-JP" sz="1400" u="none" kern="100" dirty="0" smtClean="0">
                          <a:effectLst/>
                          <a:latin typeface="Meiryo UI" panose="020B0604030504040204" pitchFamily="50" charset="-128"/>
                          <a:ea typeface="Meiryo UI" panose="020B0604030504040204" pitchFamily="50" charset="-128"/>
                        </a:rPr>
                        <a:t>0.2</a:t>
                      </a:r>
                      <a:r>
                        <a:rPr lang="ja-JP" altLang="ja-JP" sz="1400" u="none" kern="100" dirty="0" smtClean="0">
                          <a:effectLst/>
                          <a:latin typeface="Meiryo UI" panose="020B0604030504040204" pitchFamily="50" charset="-128"/>
                          <a:ea typeface="Meiryo UI" panose="020B0604030504040204" pitchFamily="50" charset="-128"/>
                        </a:rPr>
                        <a:t>以上</a:t>
                      </a:r>
                    </a:p>
                    <a:p>
                      <a:pPr indent="933450" algn="just">
                        <a:spcAft>
                          <a:spcPts val="0"/>
                        </a:spcAft>
                      </a:pPr>
                      <a:r>
                        <a:rPr lang="en-US" altLang="ja-JP" sz="1400" kern="100" dirty="0" smtClean="0">
                          <a:effectLst/>
                          <a:latin typeface="Meiryo UI" panose="020B0604030504040204" pitchFamily="50" charset="-128"/>
                          <a:ea typeface="Meiryo UI" panose="020B0604030504040204" pitchFamily="50" charset="-128"/>
                        </a:rPr>
                        <a:t>   </a:t>
                      </a:r>
                      <a:r>
                        <a:rPr lang="ja-JP" altLang="ja-JP" sz="1400" kern="100" dirty="0" smtClean="0">
                          <a:effectLst/>
                          <a:latin typeface="Meiryo UI" panose="020B0604030504040204" pitchFamily="50" charset="-128"/>
                          <a:ea typeface="Meiryo UI" panose="020B0604030504040204" pitchFamily="50" charset="-128"/>
                        </a:rPr>
                        <a:t>（</a:t>
                      </a:r>
                      <a:r>
                        <a:rPr lang="ja-JP" altLang="en-US" sz="1400" kern="100" dirty="0" smtClean="0">
                          <a:effectLst/>
                          <a:latin typeface="Meiryo UI" panose="020B0604030504040204" pitchFamily="50" charset="-128"/>
                          <a:ea typeface="Meiryo UI" panose="020B0604030504040204" pitchFamily="50" charset="-128"/>
                        </a:rPr>
                        <a:t>生活相談員・</a:t>
                      </a:r>
                      <a:r>
                        <a:rPr lang="ja-JP" altLang="ja-JP" sz="1400" kern="100" dirty="0" smtClean="0">
                          <a:effectLst/>
                          <a:latin typeface="Meiryo UI" panose="020B0604030504040204" pitchFamily="50" charset="-128"/>
                          <a:ea typeface="Meiryo UI" panose="020B0604030504040204" pitchFamily="50" charset="-128"/>
                        </a:rPr>
                        <a:t>介護職員の１以上は常勤）</a:t>
                      </a:r>
                    </a:p>
                    <a:p>
                      <a:pPr algn="just">
                        <a:spcAft>
                          <a:spcPts val="0"/>
                        </a:spcAft>
                      </a:pPr>
                      <a:r>
                        <a:rPr lang="ja-JP" altLang="en-US" sz="1400" kern="100" dirty="0" smtClean="0">
                          <a:effectLst/>
                          <a:latin typeface="Meiryo UI" panose="020B0604030504040204" pitchFamily="50" charset="-128"/>
                          <a:ea typeface="Meiryo UI" panose="020B0604030504040204" pitchFamily="50" charset="-128"/>
                        </a:rPr>
                        <a:t>・機能訓練指導員　１以上</a:t>
                      </a:r>
                      <a:endParaRPr lang="ja-JP" altLang="ja-JP" sz="1400" kern="100" dirty="0">
                        <a:effectLst/>
                        <a:latin typeface="Meiryo UI" panose="020B0604030504040204" pitchFamily="50" charset="-128"/>
                        <a:ea typeface="Meiryo UI" panose="020B0604030504040204" pitchFamily="50" charset="-128"/>
                      </a:endParaRPr>
                    </a:p>
                  </a:txBody>
                  <a:tcPr marL="68580" marR="68580" marT="0" marB="0"/>
                </a:tc>
                <a:extLst>
                  <a:ext uri="{0D108BD9-81ED-4DB2-BD59-A6C34878D82A}">
                    <a16:rowId xmlns:a16="http://schemas.microsoft.com/office/drawing/2014/main" val="10001"/>
                  </a:ext>
                </a:extLst>
              </a:tr>
              <a:tr h="1137410">
                <a:tc>
                  <a:txBody>
                    <a:bodyPr/>
                    <a:lstStyle/>
                    <a:p>
                      <a:pPr algn="just">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just">
                        <a:spcAft>
                          <a:spcPts val="0"/>
                        </a:spcAft>
                      </a:pPr>
                      <a:r>
                        <a:rPr lang="ja-JP" sz="1400" kern="100" dirty="0" smtClean="0">
                          <a:effectLst/>
                          <a:latin typeface="Meiryo UI" panose="020B0604030504040204" pitchFamily="50" charset="-128"/>
                          <a:ea typeface="Meiryo UI" panose="020B0604030504040204" pitchFamily="50" charset="-128"/>
                        </a:rPr>
                        <a:t>設備</a:t>
                      </a:r>
                      <a:r>
                        <a:rPr lang="ja-JP" sz="1400" kern="100" dirty="0">
                          <a:effectLst/>
                          <a:latin typeface="Meiryo UI" panose="020B0604030504040204" pitchFamily="50" charset="-128"/>
                          <a:ea typeface="Meiryo UI" panose="020B0604030504040204" pitchFamily="50" charset="-128"/>
                        </a:rPr>
                        <a:t>基準</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marL="133350" indent="-133350" algn="just">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marL="133350" indent="-133350" algn="just">
                        <a:spcAft>
                          <a:spcPts val="0"/>
                        </a:spcAft>
                      </a:pPr>
                      <a:r>
                        <a:rPr lang="ja-JP"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食堂・機能訓練室（３㎡×利用定員以上</a:t>
                      </a:r>
                      <a:r>
                        <a:rPr lang="ja-JP" sz="1400" kern="100" dirty="0" smtClean="0">
                          <a:effectLst/>
                          <a:latin typeface="Meiryo UI" panose="020B0604030504040204" pitchFamily="50" charset="-128"/>
                          <a:ea typeface="Meiryo UI" panose="020B0604030504040204" pitchFamily="50" charset="-128"/>
                        </a:rPr>
                        <a:t>）</a:t>
                      </a:r>
                      <a:endParaRPr lang="en-US" altLang="ja-JP" sz="1400" kern="100" dirty="0" smtClean="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400" kern="100" dirty="0" smtClean="0">
                          <a:effectLst/>
                          <a:latin typeface="Meiryo UI" panose="020B0604030504040204" pitchFamily="50" charset="-128"/>
                          <a:ea typeface="Meiryo UI" panose="020B0604030504040204" pitchFamily="50" charset="-128"/>
                        </a:rPr>
                        <a:t>・静養室・相談室・事務室</a:t>
                      </a:r>
                      <a:endParaRPr lang="ja-JP" sz="1400" kern="100" dirty="0">
                        <a:effectLst/>
                        <a:latin typeface="Meiryo UI" panose="020B0604030504040204" pitchFamily="50" charset="-128"/>
                        <a:ea typeface="Meiryo UI" panose="020B0604030504040204" pitchFamily="50" charset="-128"/>
                      </a:endParaRPr>
                    </a:p>
                    <a:p>
                      <a:pPr algn="just">
                        <a:spcAft>
                          <a:spcPts val="0"/>
                        </a:spcAft>
                      </a:pPr>
                      <a:r>
                        <a:rPr lang="ja-JP" sz="1400" kern="100" dirty="0">
                          <a:effectLst/>
                          <a:latin typeface="Meiryo UI" panose="020B0604030504040204" pitchFamily="50" charset="-128"/>
                          <a:ea typeface="Meiryo UI" panose="020B0604030504040204" pitchFamily="50" charset="-128"/>
                        </a:rPr>
                        <a:t>・</a:t>
                      </a:r>
                      <a:r>
                        <a:rPr lang="ja-JP" sz="1400" kern="100" dirty="0" smtClean="0">
                          <a:effectLst/>
                          <a:latin typeface="Meiryo UI" panose="020B0604030504040204" pitchFamily="50" charset="-128"/>
                          <a:ea typeface="Meiryo UI" panose="020B0604030504040204" pitchFamily="50" charset="-128"/>
                        </a:rPr>
                        <a:t>消</a:t>
                      </a:r>
                      <a:r>
                        <a:rPr lang="ja-JP" altLang="en-US" sz="1400" kern="100" dirty="0" smtClean="0">
                          <a:effectLst/>
                          <a:latin typeface="Meiryo UI" panose="020B0604030504040204" pitchFamily="50" charset="-128"/>
                          <a:ea typeface="Meiryo UI" panose="020B0604030504040204" pitchFamily="50" charset="-128"/>
                        </a:rPr>
                        <a:t>火</a:t>
                      </a:r>
                      <a:r>
                        <a:rPr lang="ja-JP" sz="1400" kern="100" dirty="0" smtClean="0">
                          <a:effectLst/>
                          <a:latin typeface="Meiryo UI" panose="020B0604030504040204" pitchFamily="50" charset="-128"/>
                          <a:ea typeface="Meiryo UI" panose="020B0604030504040204" pitchFamily="50" charset="-128"/>
                        </a:rPr>
                        <a:t>設備</a:t>
                      </a:r>
                      <a:r>
                        <a:rPr lang="ja-JP" sz="1400" kern="100" dirty="0">
                          <a:effectLst/>
                          <a:latin typeface="Meiryo UI" panose="020B0604030504040204" pitchFamily="50" charset="-128"/>
                          <a:ea typeface="Meiryo UI" panose="020B0604030504040204" pitchFamily="50" charset="-128"/>
                        </a:rPr>
                        <a:t>その他の非常災害に必要な設備</a:t>
                      </a:r>
                    </a:p>
                    <a:p>
                      <a:pPr algn="just">
                        <a:spcAft>
                          <a:spcPts val="0"/>
                        </a:spcAft>
                      </a:pPr>
                      <a:r>
                        <a:rPr lang="ja-JP" sz="1400" kern="100" dirty="0">
                          <a:effectLst/>
                          <a:latin typeface="Meiryo UI" panose="020B0604030504040204" pitchFamily="50" charset="-128"/>
                          <a:ea typeface="Meiryo UI" panose="020B0604030504040204" pitchFamily="50" charset="-128"/>
                        </a:rPr>
                        <a:t>・必要</a:t>
                      </a:r>
                      <a:r>
                        <a:rPr lang="ja-JP" sz="1400" kern="100" dirty="0" smtClean="0">
                          <a:effectLst/>
                          <a:latin typeface="Meiryo UI" panose="020B0604030504040204" pitchFamily="50" charset="-128"/>
                          <a:ea typeface="Meiryo UI" panose="020B0604030504040204" pitchFamily="50" charset="-128"/>
                        </a:rPr>
                        <a:t>な</a:t>
                      </a:r>
                      <a:r>
                        <a:rPr lang="ja-JP" altLang="en-US" sz="1400" kern="100" dirty="0" smtClean="0">
                          <a:effectLst/>
                          <a:latin typeface="Meiryo UI" panose="020B0604030504040204" pitchFamily="50" charset="-128"/>
                          <a:ea typeface="Meiryo UI" panose="020B0604030504040204" pitchFamily="50" charset="-128"/>
                        </a:rPr>
                        <a:t>その他の設備</a:t>
                      </a:r>
                      <a:r>
                        <a:rPr lang="ja-JP"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備品</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marL="133350" indent="-133350" algn="just">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marL="133350" indent="-133350" algn="just">
                        <a:spcAft>
                          <a:spcPts val="0"/>
                        </a:spcAft>
                      </a:pPr>
                      <a:r>
                        <a:rPr lang="ja-JP"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食堂・機能訓練室（３㎡×利用定員以上</a:t>
                      </a:r>
                      <a:r>
                        <a:rPr lang="ja-JP" sz="1400" kern="100" dirty="0" smtClean="0">
                          <a:effectLst/>
                          <a:latin typeface="Meiryo UI" panose="020B0604030504040204" pitchFamily="50" charset="-128"/>
                          <a:ea typeface="Meiryo UI" panose="020B0604030504040204" pitchFamily="50" charset="-128"/>
                        </a:rPr>
                        <a:t>）</a:t>
                      </a:r>
                      <a:endParaRPr lang="en-US" altLang="ja-JP" sz="1400" kern="100" dirty="0" smtClean="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400" kern="100" dirty="0" smtClean="0">
                          <a:effectLst/>
                          <a:latin typeface="Meiryo UI" panose="020B0604030504040204" pitchFamily="50" charset="-128"/>
                          <a:ea typeface="Meiryo UI" panose="020B0604030504040204" pitchFamily="50" charset="-128"/>
                        </a:rPr>
                        <a:t>・静養室・相談室・事務室</a:t>
                      </a:r>
                      <a:endParaRPr lang="ja-JP" sz="1400" kern="100" dirty="0">
                        <a:effectLst/>
                        <a:latin typeface="Meiryo UI" panose="020B0604030504040204" pitchFamily="50" charset="-128"/>
                        <a:ea typeface="Meiryo UI" panose="020B0604030504040204" pitchFamily="50" charset="-128"/>
                      </a:endParaRPr>
                    </a:p>
                    <a:p>
                      <a:pPr algn="just">
                        <a:spcAft>
                          <a:spcPts val="0"/>
                        </a:spcAft>
                      </a:pPr>
                      <a:r>
                        <a:rPr lang="ja-JP" sz="1400" kern="100" dirty="0">
                          <a:effectLst/>
                          <a:latin typeface="Meiryo UI" panose="020B0604030504040204" pitchFamily="50" charset="-128"/>
                          <a:ea typeface="Meiryo UI" panose="020B0604030504040204" pitchFamily="50" charset="-128"/>
                        </a:rPr>
                        <a:t>・</a:t>
                      </a:r>
                      <a:r>
                        <a:rPr lang="ja-JP" sz="1400" kern="100" dirty="0" smtClean="0">
                          <a:effectLst/>
                          <a:latin typeface="Meiryo UI" panose="020B0604030504040204" pitchFamily="50" charset="-128"/>
                          <a:ea typeface="Meiryo UI" panose="020B0604030504040204" pitchFamily="50" charset="-128"/>
                        </a:rPr>
                        <a:t>消</a:t>
                      </a:r>
                      <a:r>
                        <a:rPr lang="ja-JP" altLang="en-US" sz="1400" kern="100" dirty="0" smtClean="0">
                          <a:effectLst/>
                          <a:latin typeface="Meiryo UI" panose="020B0604030504040204" pitchFamily="50" charset="-128"/>
                          <a:ea typeface="Meiryo UI" panose="020B0604030504040204" pitchFamily="50" charset="-128"/>
                        </a:rPr>
                        <a:t>火</a:t>
                      </a:r>
                      <a:r>
                        <a:rPr lang="ja-JP" sz="1400" kern="100" dirty="0" smtClean="0">
                          <a:effectLst/>
                          <a:latin typeface="Meiryo UI" panose="020B0604030504040204" pitchFamily="50" charset="-128"/>
                          <a:ea typeface="Meiryo UI" panose="020B0604030504040204" pitchFamily="50" charset="-128"/>
                        </a:rPr>
                        <a:t>設備</a:t>
                      </a:r>
                      <a:r>
                        <a:rPr lang="ja-JP" sz="1400" kern="100" dirty="0">
                          <a:effectLst/>
                          <a:latin typeface="Meiryo UI" panose="020B0604030504040204" pitchFamily="50" charset="-128"/>
                          <a:ea typeface="Meiryo UI" panose="020B0604030504040204" pitchFamily="50" charset="-128"/>
                        </a:rPr>
                        <a:t>その他の非常災害に必要な設備</a:t>
                      </a:r>
                    </a:p>
                    <a:p>
                      <a:pPr algn="just">
                        <a:spcAft>
                          <a:spcPts val="0"/>
                        </a:spcAft>
                      </a:pPr>
                      <a:r>
                        <a:rPr lang="ja-JP" sz="1400" kern="100" dirty="0">
                          <a:effectLst/>
                          <a:latin typeface="Meiryo UI" panose="020B0604030504040204" pitchFamily="50" charset="-128"/>
                          <a:ea typeface="Meiryo UI" panose="020B0604030504040204" pitchFamily="50" charset="-128"/>
                        </a:rPr>
                        <a:t>・必要</a:t>
                      </a:r>
                      <a:r>
                        <a:rPr lang="ja-JP" sz="1400" kern="100" dirty="0" smtClean="0">
                          <a:effectLst/>
                          <a:latin typeface="Meiryo UI" panose="020B0604030504040204" pitchFamily="50" charset="-128"/>
                          <a:ea typeface="Meiryo UI" panose="020B0604030504040204" pitchFamily="50" charset="-128"/>
                        </a:rPr>
                        <a:t>な</a:t>
                      </a:r>
                      <a:r>
                        <a:rPr lang="ja-JP" altLang="en-US" sz="1400" kern="100" dirty="0" smtClean="0">
                          <a:effectLst/>
                          <a:latin typeface="Meiryo UI" panose="020B0604030504040204" pitchFamily="50" charset="-128"/>
                          <a:ea typeface="Meiryo UI" panose="020B0604030504040204" pitchFamily="50" charset="-128"/>
                        </a:rPr>
                        <a:t>その他の設備</a:t>
                      </a:r>
                      <a:r>
                        <a:rPr lang="ja-JP"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備品</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6" name="正方形/長方形 5"/>
          <p:cNvSpPr/>
          <p:nvPr/>
        </p:nvSpPr>
        <p:spPr>
          <a:xfrm>
            <a:off x="1578929" y="1962686"/>
            <a:ext cx="4441372" cy="51966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600" dirty="0">
                <a:solidFill>
                  <a:schemeClr val="tx1"/>
                </a:solidFill>
                <a:latin typeface="メイリオ" panose="020B0604030504040204" pitchFamily="50" charset="-128"/>
                <a:ea typeface="メイリオ" panose="020B0604030504040204" pitchFamily="50" charset="-128"/>
              </a:rPr>
              <a:t>通所介護と介護予防通所事業及びとしまリハビリ通所サービス</a:t>
            </a:r>
            <a:r>
              <a:rPr lang="ja-JP" altLang="en-US" sz="1600" dirty="0" smtClean="0">
                <a:solidFill>
                  <a:schemeClr val="tx1"/>
                </a:solidFill>
                <a:latin typeface="メイリオ" panose="020B0604030504040204" pitchFamily="50" charset="-128"/>
                <a:ea typeface="メイリオ" panose="020B0604030504040204" pitchFamily="50" charset="-128"/>
              </a:rPr>
              <a:t>を</a:t>
            </a:r>
            <a:r>
              <a:rPr lang="ja-JP" altLang="en-US" sz="1600" b="1" u="sng" dirty="0" smtClean="0">
                <a:solidFill>
                  <a:srgbClr val="FF0000"/>
                </a:solidFill>
                <a:latin typeface="メイリオ" panose="020B0604030504040204" pitchFamily="50" charset="-128"/>
                <a:ea typeface="メイリオ" panose="020B0604030504040204" pitchFamily="50" charset="-128"/>
              </a:rPr>
              <a:t>同時実施</a:t>
            </a:r>
            <a:r>
              <a:rPr lang="ja-JP" altLang="en-US" sz="1600" b="1" u="sng" dirty="0">
                <a:solidFill>
                  <a:srgbClr val="FF0000"/>
                </a:solidFill>
                <a:latin typeface="メイリオ" panose="020B0604030504040204" pitchFamily="50" charset="-128"/>
                <a:ea typeface="メイリオ" panose="020B0604030504040204" pitchFamily="50" charset="-128"/>
              </a:rPr>
              <a:t>する</a:t>
            </a:r>
            <a:r>
              <a:rPr lang="ja-JP" altLang="en-US" sz="1600" dirty="0">
                <a:solidFill>
                  <a:schemeClr val="tx1"/>
                </a:solidFill>
                <a:latin typeface="メイリオ" panose="020B0604030504040204" pitchFamily="50" charset="-128"/>
                <a:ea typeface="メイリオ" panose="020B0604030504040204" pitchFamily="50" charset="-128"/>
              </a:rPr>
              <a:t>場合のとしまリハビリ通所サービスの基準</a:t>
            </a:r>
          </a:p>
        </p:txBody>
      </p:sp>
      <p:sp>
        <p:nvSpPr>
          <p:cNvPr id="10" name="正方形/長方形 9"/>
          <p:cNvSpPr/>
          <p:nvPr/>
        </p:nvSpPr>
        <p:spPr>
          <a:xfrm>
            <a:off x="6636659" y="1962686"/>
            <a:ext cx="4441372" cy="51966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600" dirty="0">
                <a:solidFill>
                  <a:schemeClr val="tx1"/>
                </a:solidFill>
                <a:latin typeface="メイリオ" panose="020B0604030504040204" pitchFamily="50" charset="-128"/>
                <a:ea typeface="メイリオ" panose="020B0604030504040204" pitchFamily="50" charset="-128"/>
              </a:rPr>
              <a:t>参考　　介護予防通所事業の</a:t>
            </a:r>
            <a:r>
              <a:rPr lang="ja-JP" altLang="en-US" sz="1600" dirty="0" smtClean="0">
                <a:solidFill>
                  <a:schemeClr val="tx1"/>
                </a:solidFill>
                <a:latin typeface="メイリオ" panose="020B0604030504040204" pitchFamily="50" charset="-128"/>
                <a:ea typeface="メイリオ" panose="020B0604030504040204" pitchFamily="50" charset="-128"/>
              </a:rPr>
              <a:t>基準</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1" name="タイトル 1"/>
          <p:cNvSpPr txBox="1">
            <a:spLocks/>
          </p:cNvSpPr>
          <p:nvPr/>
        </p:nvSpPr>
        <p:spPr>
          <a:xfrm>
            <a:off x="677815" y="324816"/>
            <a:ext cx="6550296" cy="3088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smtClean="0">
                <a:solidFill>
                  <a:srgbClr val="002060"/>
                </a:solidFill>
                <a:latin typeface="Meiryo UI" panose="020B0604030504040204" pitchFamily="50" charset="-128"/>
                <a:ea typeface="Meiryo UI" panose="020B0604030504040204" pitchFamily="50" charset="-128"/>
              </a:rPr>
              <a:t>２．豊島区の通所サービスについて</a:t>
            </a:r>
            <a:endParaRPr lang="en-US" altLang="ja-JP" sz="14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921967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567457"/>
            <a:ext cx="10515600" cy="613669"/>
          </a:xfrm>
        </p:spPr>
        <p:txBody>
          <a:bodyPr>
            <a:normAutofit/>
          </a:bodyPr>
          <a:lstStyle/>
          <a:p>
            <a:r>
              <a:rPr lang="ja-JP" altLang="en-US" sz="3600" dirty="0" smtClean="0">
                <a:solidFill>
                  <a:srgbClr val="FF0000"/>
                </a:solidFill>
                <a:latin typeface="Meiryo UI" panose="020B0604030504040204" pitchFamily="50" charset="-128"/>
                <a:ea typeface="Meiryo UI" panose="020B0604030504040204" pitchFamily="50" charset="-128"/>
              </a:rPr>
              <a:t>介護予防通所事業（</a:t>
            </a:r>
            <a:r>
              <a:rPr lang="en-US" altLang="ja-JP" sz="3600" dirty="0" smtClean="0">
                <a:solidFill>
                  <a:srgbClr val="FF0000"/>
                </a:solidFill>
                <a:latin typeface="Meiryo UI" panose="020B0604030504040204" pitchFamily="50" charset="-128"/>
                <a:ea typeface="Meiryo UI" panose="020B0604030504040204" pitchFamily="50" charset="-128"/>
              </a:rPr>
              <a:t>A6)</a:t>
            </a:r>
            <a:r>
              <a:rPr lang="ja-JP" altLang="en-US" sz="3600" dirty="0" smtClean="0">
                <a:solidFill>
                  <a:srgbClr val="002060"/>
                </a:solidFill>
                <a:latin typeface="Meiryo UI" panose="020B0604030504040204" pitchFamily="50" charset="-128"/>
                <a:ea typeface="Meiryo UI" panose="020B0604030504040204" pitchFamily="50" charset="-128"/>
              </a:rPr>
              <a:t>の人員・設備基準</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28</a:t>
            </a:fld>
            <a:endParaRPr kumimoji="1" lang="ja-JP" altLang="en-US" dirty="0"/>
          </a:p>
        </p:txBody>
      </p:sp>
      <p:sp>
        <p:nvSpPr>
          <p:cNvPr id="5" name="フローチャート: 処理 4"/>
          <p:cNvSpPr/>
          <p:nvPr/>
        </p:nvSpPr>
        <p:spPr>
          <a:xfrm flipV="1">
            <a:off x="838200" y="1176636"/>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92377027"/>
              </p:ext>
            </p:extLst>
          </p:nvPr>
        </p:nvGraphicFramePr>
        <p:xfrm>
          <a:off x="856343" y="1473881"/>
          <a:ext cx="10247085" cy="4757102"/>
        </p:xfrm>
        <a:graphic>
          <a:graphicData uri="http://schemas.openxmlformats.org/drawingml/2006/table">
            <a:tbl>
              <a:tblPr firstRow="1" firstCol="1" bandRow="1">
                <a:tableStyleId>{C4B1156A-380E-4F78-BDF5-A606A8083BF9}</a:tableStyleId>
              </a:tblPr>
              <a:tblGrid>
                <a:gridCol w="897352">
                  <a:extLst>
                    <a:ext uri="{9D8B030D-6E8A-4147-A177-3AD203B41FA5}">
                      <a16:colId xmlns:a16="http://schemas.microsoft.com/office/drawing/2014/main" val="20000"/>
                    </a:ext>
                  </a:extLst>
                </a:gridCol>
                <a:gridCol w="9349733">
                  <a:extLst>
                    <a:ext uri="{9D8B030D-6E8A-4147-A177-3AD203B41FA5}">
                      <a16:colId xmlns:a16="http://schemas.microsoft.com/office/drawing/2014/main" val="20002"/>
                    </a:ext>
                  </a:extLst>
                </a:gridCol>
              </a:tblGrid>
              <a:tr h="3171400">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endParaRPr>
                    </a:p>
                    <a:p>
                      <a:pPr algn="ctr">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endParaRPr>
                    </a:p>
                    <a:p>
                      <a:pPr algn="ctr">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endParaRPr>
                    </a:p>
                    <a:p>
                      <a:pPr algn="ctr">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ctr">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ctr">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ctr">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ctr">
                        <a:spcAft>
                          <a:spcPts val="0"/>
                        </a:spcAft>
                      </a:pPr>
                      <a:r>
                        <a:rPr lang="ja-JP" sz="1400" kern="100" dirty="0" smtClean="0">
                          <a:effectLst/>
                          <a:latin typeface="Meiryo UI" panose="020B0604030504040204" pitchFamily="50" charset="-128"/>
                          <a:ea typeface="Meiryo UI" panose="020B0604030504040204" pitchFamily="50" charset="-128"/>
                        </a:rPr>
                        <a:t>人員</a:t>
                      </a:r>
                      <a:r>
                        <a:rPr lang="ja-JP" sz="1400" kern="100" dirty="0">
                          <a:effectLst/>
                          <a:latin typeface="Meiryo UI" panose="020B0604030504040204" pitchFamily="50" charset="-128"/>
                          <a:ea typeface="Meiryo UI" panose="020B0604030504040204" pitchFamily="50" charset="-128"/>
                        </a:rPr>
                        <a:t>基準</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l">
                        <a:spcAft>
                          <a:spcPts val="0"/>
                        </a:spcAft>
                      </a:pPr>
                      <a:r>
                        <a:rPr lang="ja-JP" sz="1800" b="0" kern="100" dirty="0" smtClean="0">
                          <a:effectLst/>
                          <a:latin typeface="Meiryo UI" panose="020B0604030504040204" pitchFamily="50" charset="-128"/>
                          <a:ea typeface="Meiryo UI" panose="020B0604030504040204" pitchFamily="50" charset="-128"/>
                        </a:rPr>
                        <a:t>・管理者</a:t>
                      </a:r>
                      <a:r>
                        <a:rPr lang="en-US" altLang="ja-JP" sz="1800" b="0" kern="100" dirty="0" smtClean="0">
                          <a:effectLst/>
                          <a:latin typeface="Meiryo UI" panose="020B0604030504040204" pitchFamily="50" charset="-128"/>
                          <a:ea typeface="Meiryo UI" panose="020B0604030504040204" pitchFamily="50" charset="-128"/>
                        </a:rPr>
                        <a:t>:</a:t>
                      </a:r>
                      <a:r>
                        <a:rPr lang="ja-JP" altLang="en-US" sz="1800" b="0" kern="100" dirty="0" smtClean="0">
                          <a:effectLst/>
                          <a:latin typeface="Meiryo UI" panose="020B0604030504040204" pitchFamily="50" charset="-128"/>
                          <a:ea typeface="Meiryo UI" panose="020B0604030504040204" pitchFamily="50" charset="-128"/>
                        </a:rPr>
                        <a:t>常勤・</a:t>
                      </a:r>
                      <a:r>
                        <a:rPr lang="ja-JP" sz="1800" b="0" kern="100" dirty="0" smtClean="0">
                          <a:effectLst/>
                          <a:latin typeface="Meiryo UI" panose="020B0604030504040204" pitchFamily="50" charset="-128"/>
                          <a:ea typeface="Meiryo UI" panose="020B0604030504040204" pitchFamily="50" charset="-128"/>
                        </a:rPr>
                        <a:t>専従１以上</a:t>
                      </a:r>
                      <a:endParaRPr lang="en-US" altLang="ja-JP" sz="1800" b="0" kern="100" dirty="0" smtClean="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b="0" kern="100" dirty="0" smtClean="0">
                          <a:effectLst/>
                          <a:latin typeface="Meiryo UI" panose="020B0604030504040204" pitchFamily="50" charset="-128"/>
                          <a:ea typeface="Meiryo UI" panose="020B0604030504040204" pitchFamily="50" charset="-128"/>
                        </a:rPr>
                        <a:t>※支障がない場合、同一敷地内の他事業所の職務に従事可能</a:t>
                      </a:r>
                      <a:endParaRPr lang="en-US" altLang="ja-JP" sz="1800" b="0"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800" b="0" kern="100" dirty="0" smtClean="0">
                          <a:effectLst/>
                          <a:latin typeface="Meiryo UI" panose="020B0604030504040204" pitchFamily="50" charset="-128"/>
                          <a:ea typeface="Meiryo UI" panose="020B0604030504040204" pitchFamily="50" charset="-128"/>
                        </a:rPr>
                        <a:t>・生活相談員</a:t>
                      </a:r>
                      <a:r>
                        <a:rPr lang="en-US" altLang="ja-JP" sz="1800" b="0" kern="100" dirty="0" smtClean="0">
                          <a:effectLst/>
                          <a:latin typeface="Meiryo UI" panose="020B0604030504040204" pitchFamily="50" charset="-128"/>
                          <a:ea typeface="Meiryo UI" panose="020B0604030504040204" pitchFamily="50" charset="-128"/>
                        </a:rPr>
                        <a:t>:</a:t>
                      </a:r>
                      <a:r>
                        <a:rPr lang="ja-JP" altLang="en-US" sz="1800" b="0" kern="100" dirty="0" smtClean="0">
                          <a:effectLst/>
                          <a:latin typeface="Meiryo UI" panose="020B0604030504040204" pitchFamily="50" charset="-128"/>
                          <a:ea typeface="Meiryo UI" panose="020B0604030504040204" pitchFamily="50" charset="-128"/>
                        </a:rPr>
                        <a:t>専従１以上</a:t>
                      </a:r>
                      <a:endParaRPr lang="ja-JP" sz="1800" b="0" kern="100" dirty="0">
                        <a:effectLst/>
                        <a:latin typeface="Meiryo UI" panose="020B0604030504040204" pitchFamily="50" charset="-128"/>
                        <a:ea typeface="Meiryo UI" panose="020B0604030504040204" pitchFamily="50" charset="-128"/>
                      </a:endParaRPr>
                    </a:p>
                    <a:p>
                      <a:pPr algn="l">
                        <a:spcAft>
                          <a:spcPts val="0"/>
                        </a:spcAft>
                      </a:pPr>
                      <a:r>
                        <a:rPr lang="ja-JP" sz="1800" b="0" kern="100" dirty="0">
                          <a:effectLst/>
                          <a:latin typeface="Meiryo UI" panose="020B0604030504040204" pitchFamily="50" charset="-128"/>
                          <a:ea typeface="Meiryo UI" panose="020B0604030504040204" pitchFamily="50" charset="-128"/>
                        </a:rPr>
                        <a:t>・看護</a:t>
                      </a:r>
                      <a:r>
                        <a:rPr lang="ja-JP" sz="1800" b="0" kern="100" dirty="0" smtClean="0">
                          <a:effectLst/>
                          <a:latin typeface="Meiryo UI" panose="020B0604030504040204" pitchFamily="50" charset="-128"/>
                          <a:ea typeface="Meiryo UI" panose="020B0604030504040204" pitchFamily="50" charset="-128"/>
                        </a:rPr>
                        <a:t>職員</a:t>
                      </a:r>
                      <a:r>
                        <a:rPr lang="en-US" altLang="ja-JP" sz="1800" b="0" kern="100" dirty="0" smtClean="0">
                          <a:effectLst/>
                          <a:latin typeface="Meiryo UI" panose="020B0604030504040204" pitchFamily="50" charset="-128"/>
                          <a:ea typeface="Meiryo UI" panose="020B0604030504040204" pitchFamily="50" charset="-128"/>
                        </a:rPr>
                        <a:t>:</a:t>
                      </a:r>
                      <a:r>
                        <a:rPr lang="ja-JP" sz="1800" b="0" kern="100" dirty="0" smtClean="0">
                          <a:effectLst/>
                          <a:latin typeface="Meiryo UI" panose="020B0604030504040204" pitchFamily="50" charset="-128"/>
                          <a:ea typeface="Meiryo UI" panose="020B0604030504040204" pitchFamily="50" charset="-128"/>
                        </a:rPr>
                        <a:t>専従１以上</a:t>
                      </a:r>
                      <a:r>
                        <a:rPr lang="ja-JP" sz="1800" b="0" kern="100" dirty="0">
                          <a:effectLst/>
                          <a:latin typeface="Meiryo UI" panose="020B0604030504040204" pitchFamily="50" charset="-128"/>
                          <a:ea typeface="Meiryo UI" panose="020B0604030504040204" pitchFamily="50" charset="-128"/>
                        </a:rPr>
                        <a:t>（利用定員１０名以下の場合</a:t>
                      </a:r>
                      <a:r>
                        <a:rPr lang="ja-JP" sz="1800" b="0" kern="100" dirty="0" smtClean="0">
                          <a:effectLst/>
                          <a:latin typeface="Meiryo UI" panose="020B0604030504040204" pitchFamily="50" charset="-128"/>
                          <a:ea typeface="Meiryo UI" panose="020B0604030504040204" pitchFamily="50" charset="-128"/>
                        </a:rPr>
                        <a:t>は</a:t>
                      </a:r>
                      <a:r>
                        <a:rPr lang="ja-JP" altLang="en-US" sz="1800" b="0" kern="100" dirty="0" smtClean="0">
                          <a:effectLst/>
                          <a:latin typeface="Meiryo UI" panose="020B0604030504040204" pitchFamily="50" charset="-128"/>
                          <a:ea typeface="Meiryo UI" panose="020B0604030504040204" pitchFamily="50" charset="-128"/>
                        </a:rPr>
                        <a:t>、</a:t>
                      </a:r>
                      <a:r>
                        <a:rPr lang="ja-JP" sz="1800" b="0" kern="100" dirty="0" smtClean="0">
                          <a:effectLst/>
                          <a:latin typeface="Meiryo UI" panose="020B0604030504040204" pitchFamily="50" charset="-128"/>
                          <a:ea typeface="Meiryo UI" panose="020B0604030504040204" pitchFamily="50" charset="-128"/>
                        </a:rPr>
                        <a:t>看護</a:t>
                      </a:r>
                      <a:r>
                        <a:rPr lang="ja-JP" altLang="en-US" sz="1800" b="0" kern="100" dirty="0" smtClean="0">
                          <a:effectLst/>
                          <a:latin typeface="Meiryo UI" panose="020B0604030504040204" pitchFamily="50" charset="-128"/>
                          <a:ea typeface="Meiryo UI" panose="020B0604030504040204" pitchFamily="50" charset="-128"/>
                        </a:rPr>
                        <a:t>職員又は介護職員１以上）　　　　　　　</a:t>
                      </a:r>
                      <a:endParaRPr lang="en-US" altLang="ja-JP" sz="1800" b="0" kern="100" dirty="0" smtClean="0">
                        <a:effectLst/>
                        <a:latin typeface="Meiryo UI" panose="020B0604030504040204" pitchFamily="50" charset="-128"/>
                        <a:ea typeface="Meiryo UI" panose="020B0604030504040204" pitchFamily="50" charset="-128"/>
                      </a:endParaRPr>
                    </a:p>
                    <a:p>
                      <a:pPr algn="l">
                        <a:spcAft>
                          <a:spcPts val="0"/>
                        </a:spcAft>
                      </a:pPr>
                      <a:r>
                        <a:rPr lang="ja-JP" sz="1800" b="0" kern="100" dirty="0" smtClean="0">
                          <a:effectLst/>
                          <a:latin typeface="Meiryo UI" panose="020B0604030504040204" pitchFamily="50" charset="-128"/>
                          <a:ea typeface="Meiryo UI" panose="020B0604030504040204" pitchFamily="50" charset="-128"/>
                        </a:rPr>
                        <a:t>・</a:t>
                      </a:r>
                      <a:r>
                        <a:rPr lang="ja-JP" sz="1800" b="0" kern="100" dirty="0">
                          <a:effectLst/>
                          <a:latin typeface="Meiryo UI" panose="020B0604030504040204" pitchFamily="50" charset="-128"/>
                          <a:ea typeface="Meiryo UI" panose="020B0604030504040204" pitchFamily="50" charset="-128"/>
                        </a:rPr>
                        <a:t>介護</a:t>
                      </a:r>
                      <a:r>
                        <a:rPr lang="ja-JP" sz="1800" b="0" kern="100" dirty="0" smtClean="0">
                          <a:effectLst/>
                          <a:latin typeface="Meiryo UI" panose="020B0604030504040204" pitchFamily="50" charset="-128"/>
                          <a:ea typeface="Meiryo UI" panose="020B0604030504040204" pitchFamily="50" charset="-128"/>
                        </a:rPr>
                        <a:t>職員</a:t>
                      </a:r>
                      <a:r>
                        <a:rPr lang="en-US" altLang="ja-JP" sz="1800" b="0" kern="100" dirty="0" smtClean="0">
                          <a:effectLst/>
                          <a:latin typeface="Meiryo UI" panose="020B0604030504040204" pitchFamily="50" charset="-128"/>
                          <a:ea typeface="Meiryo UI" panose="020B0604030504040204" pitchFamily="50" charset="-128"/>
                        </a:rPr>
                        <a:t>:</a:t>
                      </a:r>
                      <a:r>
                        <a:rPr lang="ja-JP" altLang="en-US" sz="1800" b="0" kern="100" dirty="0" smtClean="0">
                          <a:effectLst/>
                          <a:latin typeface="Meiryo UI" panose="020B0604030504040204" pitchFamily="50" charset="-128"/>
                          <a:ea typeface="Meiryo UI" panose="020B0604030504040204" pitchFamily="50" charset="-128"/>
                        </a:rPr>
                        <a:t>１５人以下</a:t>
                      </a:r>
                      <a:r>
                        <a:rPr lang="ja-JP" sz="1800" b="0" kern="100" dirty="0">
                          <a:effectLst/>
                          <a:latin typeface="Meiryo UI" panose="020B0604030504040204" pitchFamily="50" charset="-128"/>
                          <a:ea typeface="Meiryo UI" panose="020B0604030504040204" pitchFamily="50" charset="-128"/>
                        </a:rPr>
                        <a:t>　専従</a:t>
                      </a:r>
                      <a:r>
                        <a:rPr lang="ja-JP" sz="1800" b="0" kern="100" dirty="0" smtClean="0">
                          <a:effectLst/>
                          <a:latin typeface="Meiryo UI" panose="020B0604030504040204" pitchFamily="50" charset="-128"/>
                          <a:ea typeface="Meiryo UI" panose="020B0604030504040204" pitchFamily="50" charset="-128"/>
                        </a:rPr>
                        <a:t>１以上</a:t>
                      </a:r>
                      <a:endParaRPr lang="ja-JP" sz="1800" b="0" kern="100" dirty="0">
                        <a:effectLst/>
                        <a:latin typeface="Meiryo UI" panose="020B0604030504040204" pitchFamily="50" charset="-128"/>
                        <a:ea typeface="Meiryo UI" panose="020B0604030504040204" pitchFamily="50" charset="-128"/>
                      </a:endParaRPr>
                    </a:p>
                    <a:p>
                      <a:pPr algn="l">
                        <a:spcAft>
                          <a:spcPts val="0"/>
                        </a:spcAft>
                      </a:pPr>
                      <a:r>
                        <a:rPr lang="ja-JP" sz="1800" b="0" kern="100" dirty="0">
                          <a:effectLst/>
                          <a:latin typeface="Meiryo UI" panose="020B0604030504040204" pitchFamily="50" charset="-128"/>
                          <a:ea typeface="Meiryo UI" panose="020B0604030504040204" pitchFamily="50" charset="-128"/>
                        </a:rPr>
                        <a:t>　　　　　　　</a:t>
                      </a:r>
                      <a:r>
                        <a:rPr lang="en-US" altLang="ja-JP" sz="1800" b="0" kern="100" baseline="0" dirty="0" smtClean="0">
                          <a:effectLst/>
                          <a:latin typeface="Meiryo UI" panose="020B0604030504040204" pitchFamily="50" charset="-128"/>
                          <a:ea typeface="Meiryo UI" panose="020B0604030504040204" pitchFamily="50" charset="-128"/>
                        </a:rPr>
                        <a:t> </a:t>
                      </a:r>
                      <a:r>
                        <a:rPr lang="ja-JP" sz="1800" b="0" kern="100" dirty="0" smtClean="0">
                          <a:effectLst/>
                          <a:latin typeface="Meiryo UI" panose="020B0604030504040204" pitchFamily="50" charset="-128"/>
                          <a:ea typeface="Meiryo UI" panose="020B0604030504040204" pitchFamily="50" charset="-128"/>
                        </a:rPr>
                        <a:t>１</a:t>
                      </a:r>
                      <a:r>
                        <a:rPr lang="ja-JP" altLang="en-US" sz="1800" b="0" kern="100" dirty="0" smtClean="0">
                          <a:effectLst/>
                          <a:latin typeface="Meiryo UI" panose="020B0604030504040204" pitchFamily="50" charset="-128"/>
                          <a:ea typeface="Meiryo UI" panose="020B0604030504040204" pitchFamily="50" charset="-128"/>
                        </a:rPr>
                        <a:t>６</a:t>
                      </a:r>
                      <a:r>
                        <a:rPr lang="ja-JP" sz="1800" b="0" kern="100" dirty="0" smtClean="0">
                          <a:effectLst/>
                          <a:latin typeface="Meiryo UI" panose="020B0604030504040204" pitchFamily="50" charset="-128"/>
                          <a:ea typeface="Meiryo UI" panose="020B0604030504040204" pitchFamily="50" charset="-128"/>
                        </a:rPr>
                        <a:t>人</a:t>
                      </a:r>
                      <a:r>
                        <a:rPr lang="ja-JP" altLang="en-US" sz="1800" b="0" kern="100" dirty="0">
                          <a:effectLst/>
                          <a:latin typeface="Meiryo UI" panose="020B0604030504040204" pitchFamily="50" charset="-128"/>
                          <a:ea typeface="Meiryo UI" panose="020B0604030504040204" pitchFamily="50" charset="-128"/>
                        </a:rPr>
                        <a:t>以上</a:t>
                      </a:r>
                      <a:r>
                        <a:rPr lang="ja-JP" sz="1800" b="0" kern="100" dirty="0">
                          <a:effectLst/>
                          <a:latin typeface="Meiryo UI" panose="020B0604030504040204" pitchFamily="50" charset="-128"/>
                          <a:ea typeface="Meiryo UI" panose="020B0604030504040204" pitchFamily="50" charset="-128"/>
                        </a:rPr>
                        <a:t>　利用者１人</a:t>
                      </a:r>
                      <a:r>
                        <a:rPr lang="ja-JP" sz="1800" b="0" kern="100" dirty="0" smtClean="0">
                          <a:effectLst/>
                          <a:latin typeface="Meiryo UI" panose="020B0604030504040204" pitchFamily="50" charset="-128"/>
                          <a:ea typeface="Meiryo UI" panose="020B0604030504040204" pitchFamily="50" charset="-128"/>
                        </a:rPr>
                        <a:t>に</a:t>
                      </a:r>
                      <a:r>
                        <a:rPr lang="ja-JP" altLang="en-US" sz="1800" b="0" kern="100" dirty="0" smtClean="0">
                          <a:effectLst/>
                          <a:latin typeface="Meiryo UI" panose="020B0604030504040204" pitchFamily="50" charset="-128"/>
                          <a:ea typeface="Meiryo UI" panose="020B0604030504040204" pitchFamily="50" charset="-128"/>
                        </a:rPr>
                        <a:t>つき</a:t>
                      </a:r>
                      <a:r>
                        <a:rPr lang="ja-JP" sz="1800" b="0" u="none" kern="100" dirty="0" smtClean="0">
                          <a:effectLst/>
                          <a:latin typeface="Meiryo UI" panose="020B0604030504040204" pitchFamily="50" charset="-128"/>
                          <a:ea typeface="Meiryo UI" panose="020B0604030504040204" pitchFamily="50" charset="-128"/>
                        </a:rPr>
                        <a:t>専従</a:t>
                      </a:r>
                      <a:r>
                        <a:rPr lang="en-US" altLang="ja-JP" sz="1800" b="0" u="none" kern="100" dirty="0" smtClean="0">
                          <a:effectLst/>
                          <a:latin typeface="Meiryo UI" panose="020B0604030504040204" pitchFamily="50" charset="-128"/>
                          <a:ea typeface="Meiryo UI" panose="020B0604030504040204" pitchFamily="50" charset="-128"/>
                        </a:rPr>
                        <a:t>0.2</a:t>
                      </a:r>
                      <a:r>
                        <a:rPr lang="ja-JP" sz="1800" b="0" u="none" kern="100" dirty="0" smtClean="0">
                          <a:effectLst/>
                          <a:latin typeface="Meiryo UI" panose="020B0604030504040204" pitchFamily="50" charset="-128"/>
                          <a:ea typeface="Meiryo UI" panose="020B0604030504040204" pitchFamily="50" charset="-128"/>
                        </a:rPr>
                        <a:t>以上</a:t>
                      </a:r>
                      <a:endParaRPr lang="ja-JP" sz="1800" b="0" u="none" kern="100" dirty="0">
                        <a:effectLst/>
                        <a:latin typeface="Meiryo UI" panose="020B0604030504040204" pitchFamily="50" charset="-128"/>
                        <a:ea typeface="Meiryo UI" panose="020B0604030504040204" pitchFamily="50" charset="-128"/>
                      </a:endParaRPr>
                    </a:p>
                    <a:p>
                      <a:pPr indent="933450" algn="l">
                        <a:spcAft>
                          <a:spcPts val="0"/>
                        </a:spcAft>
                      </a:pPr>
                      <a:r>
                        <a:rPr lang="ja-JP" sz="1800" b="0" kern="100" dirty="0" smtClean="0">
                          <a:effectLst/>
                          <a:latin typeface="Meiryo UI" panose="020B0604030504040204" pitchFamily="50" charset="-128"/>
                          <a:ea typeface="Meiryo UI" panose="020B0604030504040204" pitchFamily="50" charset="-128"/>
                        </a:rPr>
                        <a:t>（</a:t>
                      </a:r>
                      <a:r>
                        <a:rPr lang="ja-JP" altLang="en-US" sz="1800" b="0" kern="100" dirty="0" smtClean="0">
                          <a:effectLst/>
                          <a:latin typeface="Meiryo UI" panose="020B0604030504040204" pitchFamily="50" charset="-128"/>
                          <a:ea typeface="Meiryo UI" panose="020B0604030504040204" pitchFamily="50" charset="-128"/>
                        </a:rPr>
                        <a:t>生活相談員・</a:t>
                      </a:r>
                      <a:r>
                        <a:rPr lang="ja-JP" sz="1800" b="0" kern="100" dirty="0" smtClean="0">
                          <a:effectLst/>
                          <a:latin typeface="Meiryo UI" panose="020B0604030504040204" pitchFamily="50" charset="-128"/>
                          <a:ea typeface="Meiryo UI" panose="020B0604030504040204" pitchFamily="50" charset="-128"/>
                        </a:rPr>
                        <a:t>介護</a:t>
                      </a:r>
                      <a:r>
                        <a:rPr lang="ja-JP" sz="1800" b="0" kern="100" dirty="0">
                          <a:effectLst/>
                          <a:latin typeface="Meiryo UI" panose="020B0604030504040204" pitchFamily="50" charset="-128"/>
                          <a:ea typeface="Meiryo UI" panose="020B0604030504040204" pitchFamily="50" charset="-128"/>
                        </a:rPr>
                        <a:t>職員の</a:t>
                      </a:r>
                      <a:r>
                        <a:rPr lang="ja-JP" sz="1800" b="0" kern="100" dirty="0" smtClean="0">
                          <a:effectLst/>
                          <a:latin typeface="Meiryo UI" panose="020B0604030504040204" pitchFamily="50" charset="-128"/>
                          <a:ea typeface="Meiryo UI" panose="020B0604030504040204" pitchFamily="50" charset="-128"/>
                        </a:rPr>
                        <a:t>１以上</a:t>
                      </a:r>
                      <a:r>
                        <a:rPr lang="ja-JP" sz="1800" b="0" kern="100" dirty="0">
                          <a:effectLst/>
                          <a:latin typeface="Meiryo UI" panose="020B0604030504040204" pitchFamily="50" charset="-128"/>
                          <a:ea typeface="Meiryo UI" panose="020B0604030504040204" pitchFamily="50" charset="-128"/>
                        </a:rPr>
                        <a:t>は</a:t>
                      </a:r>
                      <a:r>
                        <a:rPr lang="ja-JP" sz="1800" b="0" kern="100" dirty="0" smtClean="0">
                          <a:effectLst/>
                          <a:latin typeface="Meiryo UI" panose="020B0604030504040204" pitchFamily="50" charset="-128"/>
                          <a:ea typeface="Meiryo UI" panose="020B0604030504040204" pitchFamily="50" charset="-128"/>
                        </a:rPr>
                        <a:t>常勤）</a:t>
                      </a:r>
                    </a:p>
                    <a:p>
                      <a:pPr algn="l">
                        <a:spcAft>
                          <a:spcPts val="0"/>
                        </a:spcAft>
                      </a:pPr>
                      <a:r>
                        <a:rPr lang="ja-JP" altLang="en-US" sz="1800" b="0" kern="100" dirty="0" smtClean="0">
                          <a:effectLst/>
                          <a:latin typeface="Meiryo UI" panose="020B0604030504040204" pitchFamily="50" charset="-128"/>
                          <a:ea typeface="Meiryo UI" panose="020B0604030504040204" pitchFamily="50" charset="-128"/>
                        </a:rPr>
                        <a:t>・機能訓練指導員　１以上</a:t>
                      </a:r>
                      <a:endParaRPr lang="en-US" altLang="ja-JP" sz="1800" b="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10001"/>
                  </a:ext>
                </a:extLst>
              </a:tr>
              <a:tr h="1585702">
                <a:tc>
                  <a:txBody>
                    <a:bodyPr/>
                    <a:lstStyle/>
                    <a:p>
                      <a:pPr algn="ctr">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endParaRPr>
                    </a:p>
                    <a:p>
                      <a:pPr algn="ctr">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ctr">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algn="ctr">
                        <a:spcAft>
                          <a:spcPts val="0"/>
                        </a:spcAft>
                      </a:pPr>
                      <a:r>
                        <a:rPr lang="ja-JP" sz="1400" kern="100" dirty="0" smtClean="0">
                          <a:effectLst/>
                          <a:latin typeface="Meiryo UI" panose="020B0604030504040204" pitchFamily="50" charset="-128"/>
                          <a:ea typeface="Meiryo UI" panose="020B0604030504040204" pitchFamily="50" charset="-128"/>
                        </a:rPr>
                        <a:t>設備基準</a:t>
                      </a:r>
                      <a:endParaRPr lang="en-US" altLang="ja-JP" sz="1400" b="0" kern="100" dirty="0" smtClean="0">
                        <a:effectLst/>
                        <a:latin typeface="Meiryo UI" panose="020B0604030504040204" pitchFamily="50" charset="-128"/>
                        <a:ea typeface="Meiryo UI" panose="020B0604030504040204" pitchFamily="50" charset="-128"/>
                      </a:endParaRPr>
                    </a:p>
                  </a:txBody>
                  <a:tcPr marL="68580" marR="68580" marT="0" marB="0"/>
                </a:tc>
                <a:tc>
                  <a:txBody>
                    <a:bodyPr/>
                    <a:lstStyle/>
                    <a:p>
                      <a:pPr marL="133350" indent="-133350" algn="l">
                        <a:spcAft>
                          <a:spcPts val="0"/>
                        </a:spcAft>
                      </a:pPr>
                      <a:endParaRPr lang="en-US" altLang="ja-JP" sz="1400" kern="100" dirty="0" smtClean="0">
                        <a:effectLst/>
                        <a:latin typeface="Meiryo UI" panose="020B0604030504040204" pitchFamily="50" charset="-128"/>
                        <a:ea typeface="Meiryo UI" panose="020B0604030504040204" pitchFamily="50" charset="-128"/>
                      </a:endParaRPr>
                    </a:p>
                    <a:p>
                      <a:pPr marL="133350" indent="-133350" algn="l">
                        <a:spcAft>
                          <a:spcPts val="0"/>
                        </a:spcAft>
                      </a:pPr>
                      <a:r>
                        <a:rPr lang="ja-JP" sz="1800" kern="100" dirty="0" smtClean="0">
                          <a:effectLst/>
                          <a:latin typeface="Meiryo UI" panose="020B0604030504040204" pitchFamily="50" charset="-128"/>
                          <a:ea typeface="Meiryo UI" panose="020B0604030504040204" pitchFamily="50" charset="-128"/>
                        </a:rPr>
                        <a:t>・</a:t>
                      </a:r>
                      <a:r>
                        <a:rPr lang="ja-JP" sz="1800" kern="100" dirty="0">
                          <a:effectLst/>
                          <a:latin typeface="Meiryo UI" panose="020B0604030504040204" pitchFamily="50" charset="-128"/>
                          <a:ea typeface="Meiryo UI" panose="020B0604030504040204" pitchFamily="50" charset="-128"/>
                        </a:rPr>
                        <a:t>食堂・機能訓練室（３㎡×利用定員以上</a:t>
                      </a:r>
                      <a:r>
                        <a:rPr lang="ja-JP" sz="1800" kern="100" dirty="0" smtClean="0">
                          <a:effectLst/>
                          <a:latin typeface="Meiryo UI" panose="020B0604030504040204" pitchFamily="50" charset="-128"/>
                          <a:ea typeface="Meiryo UI" panose="020B0604030504040204" pitchFamily="50" charset="-128"/>
                        </a:rPr>
                        <a:t>）</a:t>
                      </a:r>
                      <a:endParaRPr lang="en-US" altLang="ja-JP" sz="1800" kern="100" dirty="0" smtClean="0">
                        <a:effectLst/>
                        <a:latin typeface="Meiryo UI" panose="020B0604030504040204" pitchFamily="50" charset="-128"/>
                        <a:ea typeface="Meiryo UI" panose="020B0604030504040204" pitchFamily="50" charset="-128"/>
                      </a:endParaRPr>
                    </a:p>
                    <a:p>
                      <a:pPr marL="133350" indent="-133350" algn="l">
                        <a:spcAft>
                          <a:spcPts val="0"/>
                        </a:spcAft>
                      </a:pPr>
                      <a:r>
                        <a:rPr lang="ja-JP" altLang="en-US" sz="1800" kern="100" dirty="0" smtClean="0">
                          <a:effectLst/>
                          <a:latin typeface="Meiryo UI" panose="020B0604030504040204" pitchFamily="50" charset="-128"/>
                          <a:ea typeface="Meiryo UI" panose="020B0604030504040204" pitchFamily="50" charset="-128"/>
                        </a:rPr>
                        <a:t>・静養室・相談室・事務室</a:t>
                      </a:r>
                      <a:endParaRPr lang="ja-JP" sz="1800" kern="100" dirty="0">
                        <a:effectLst/>
                        <a:latin typeface="Meiryo UI" panose="020B0604030504040204" pitchFamily="50" charset="-128"/>
                        <a:ea typeface="Meiryo UI" panose="020B0604030504040204" pitchFamily="50" charset="-128"/>
                      </a:endParaRPr>
                    </a:p>
                    <a:p>
                      <a:pPr algn="l">
                        <a:spcAft>
                          <a:spcPts val="0"/>
                        </a:spcAft>
                      </a:pPr>
                      <a:r>
                        <a:rPr lang="ja-JP" sz="1800" kern="100" dirty="0">
                          <a:effectLst/>
                          <a:latin typeface="Meiryo UI" panose="020B0604030504040204" pitchFamily="50" charset="-128"/>
                          <a:ea typeface="Meiryo UI" panose="020B0604030504040204" pitchFamily="50" charset="-128"/>
                        </a:rPr>
                        <a:t>・</a:t>
                      </a:r>
                      <a:r>
                        <a:rPr lang="ja-JP" sz="1800" kern="100" dirty="0" smtClean="0">
                          <a:effectLst/>
                          <a:latin typeface="Meiryo UI" panose="020B0604030504040204" pitchFamily="50" charset="-128"/>
                          <a:ea typeface="Meiryo UI" panose="020B0604030504040204" pitchFamily="50" charset="-128"/>
                        </a:rPr>
                        <a:t>消</a:t>
                      </a:r>
                      <a:r>
                        <a:rPr lang="ja-JP" altLang="en-US" sz="1800" kern="100" dirty="0" smtClean="0">
                          <a:effectLst/>
                          <a:latin typeface="Meiryo UI" panose="020B0604030504040204" pitchFamily="50" charset="-128"/>
                          <a:ea typeface="Meiryo UI" panose="020B0604030504040204" pitchFamily="50" charset="-128"/>
                        </a:rPr>
                        <a:t>火</a:t>
                      </a:r>
                      <a:r>
                        <a:rPr lang="ja-JP" sz="1800" kern="100" dirty="0" smtClean="0">
                          <a:effectLst/>
                          <a:latin typeface="Meiryo UI" panose="020B0604030504040204" pitchFamily="50" charset="-128"/>
                          <a:ea typeface="Meiryo UI" panose="020B0604030504040204" pitchFamily="50" charset="-128"/>
                        </a:rPr>
                        <a:t>設備</a:t>
                      </a:r>
                      <a:r>
                        <a:rPr lang="ja-JP" sz="1800" kern="100" dirty="0">
                          <a:effectLst/>
                          <a:latin typeface="Meiryo UI" panose="020B0604030504040204" pitchFamily="50" charset="-128"/>
                          <a:ea typeface="Meiryo UI" panose="020B0604030504040204" pitchFamily="50" charset="-128"/>
                        </a:rPr>
                        <a:t>その他の非常災害に必要な設備</a:t>
                      </a:r>
                    </a:p>
                    <a:p>
                      <a:pPr algn="l">
                        <a:spcAft>
                          <a:spcPts val="0"/>
                        </a:spcAft>
                      </a:pPr>
                      <a:r>
                        <a:rPr lang="ja-JP" sz="1800" kern="100" dirty="0">
                          <a:effectLst/>
                          <a:latin typeface="Meiryo UI" panose="020B0604030504040204" pitchFamily="50" charset="-128"/>
                          <a:ea typeface="Meiryo UI" panose="020B0604030504040204" pitchFamily="50" charset="-128"/>
                        </a:rPr>
                        <a:t>・必要</a:t>
                      </a:r>
                      <a:r>
                        <a:rPr lang="ja-JP" sz="1800" kern="100" dirty="0" smtClean="0">
                          <a:effectLst/>
                          <a:latin typeface="Meiryo UI" panose="020B0604030504040204" pitchFamily="50" charset="-128"/>
                          <a:ea typeface="Meiryo UI" panose="020B0604030504040204" pitchFamily="50" charset="-128"/>
                        </a:rPr>
                        <a:t>な</a:t>
                      </a:r>
                      <a:r>
                        <a:rPr lang="ja-JP" altLang="en-US" sz="1800" kern="100" dirty="0" smtClean="0">
                          <a:effectLst/>
                          <a:latin typeface="Meiryo UI" panose="020B0604030504040204" pitchFamily="50" charset="-128"/>
                          <a:ea typeface="Meiryo UI" panose="020B0604030504040204" pitchFamily="50" charset="-128"/>
                        </a:rPr>
                        <a:t>その他の設備</a:t>
                      </a:r>
                      <a:r>
                        <a:rPr lang="ja-JP" sz="1800" kern="100" dirty="0" smtClean="0">
                          <a:effectLst/>
                          <a:latin typeface="Meiryo UI" panose="020B0604030504040204" pitchFamily="50" charset="-128"/>
                          <a:ea typeface="Meiryo UI" panose="020B0604030504040204" pitchFamily="50" charset="-128"/>
                        </a:rPr>
                        <a:t>・</a:t>
                      </a:r>
                      <a:r>
                        <a:rPr lang="ja-JP" sz="1800" kern="100" dirty="0">
                          <a:effectLst/>
                          <a:latin typeface="Meiryo UI" panose="020B0604030504040204" pitchFamily="50" charset="-128"/>
                          <a:ea typeface="Meiryo UI" panose="020B0604030504040204" pitchFamily="50" charset="-128"/>
                        </a:rPr>
                        <a:t>備品</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6" name="タイトル 1"/>
          <p:cNvSpPr txBox="1">
            <a:spLocks/>
          </p:cNvSpPr>
          <p:nvPr/>
        </p:nvSpPr>
        <p:spPr>
          <a:xfrm>
            <a:off x="677815" y="324816"/>
            <a:ext cx="6550296" cy="3088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smtClean="0">
                <a:solidFill>
                  <a:srgbClr val="002060"/>
                </a:solidFill>
                <a:latin typeface="Meiryo UI" panose="020B0604030504040204" pitchFamily="50" charset="-128"/>
                <a:ea typeface="Meiryo UI" panose="020B0604030504040204" pitchFamily="50" charset="-128"/>
              </a:rPr>
              <a:t>２．豊島区の通所サービスについて</a:t>
            </a:r>
            <a:endParaRPr lang="en-US" altLang="ja-JP" sz="14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021776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644949"/>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人員基準の補足事項</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29</a:t>
            </a:fld>
            <a:endParaRPr kumimoji="1" lang="ja-JP" altLang="en-US" dirty="0"/>
          </a:p>
        </p:txBody>
      </p:sp>
      <p:sp>
        <p:nvSpPr>
          <p:cNvPr id="5" name="フローチャート: 処理 4"/>
          <p:cNvSpPr/>
          <p:nvPr/>
        </p:nvSpPr>
        <p:spPr>
          <a:xfrm flipV="1">
            <a:off x="838200" y="1258618"/>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838200" y="1611312"/>
            <a:ext cx="9875156" cy="4464344"/>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3600" b="1" dirty="0" smtClean="0">
                <a:solidFill>
                  <a:srgbClr val="002060"/>
                </a:solidFill>
                <a:latin typeface="Meiryo UI" panose="020B0604030504040204" pitchFamily="50" charset="-128"/>
                <a:ea typeface="Meiryo UI" panose="020B0604030504040204" pitchFamily="50" charset="-128"/>
              </a:rPr>
              <a:t>看護職員</a:t>
            </a:r>
            <a:endParaRPr lang="en-US" altLang="ja-JP" sz="3600" b="1" dirty="0" smtClean="0">
              <a:solidFill>
                <a:srgbClr val="002060"/>
              </a:solidFill>
              <a:latin typeface="Meiryo UI" panose="020B0604030504040204" pitchFamily="50" charset="-128"/>
              <a:ea typeface="Meiryo UI" panose="020B0604030504040204" pitchFamily="50" charset="-128"/>
            </a:endParaRPr>
          </a:p>
          <a:p>
            <a:r>
              <a:rPr lang="ja-JP" altLang="en-US" sz="2000" dirty="0">
                <a:solidFill>
                  <a:srgbClr val="002060"/>
                </a:solidFill>
                <a:latin typeface="Meiryo UI" panose="020B0604030504040204" pitchFamily="50" charset="-128"/>
                <a:ea typeface="Meiryo UI" panose="020B0604030504040204" pitchFamily="50" charset="-128"/>
              </a:rPr>
              <a:t>＜資格要件＞</a:t>
            </a:r>
          </a:p>
          <a:p>
            <a:r>
              <a:rPr lang="ja-JP" altLang="en-US" sz="2000" dirty="0">
                <a:solidFill>
                  <a:srgbClr val="002060"/>
                </a:solidFill>
                <a:latin typeface="Meiryo UI" panose="020B0604030504040204" pitchFamily="50" charset="-128"/>
                <a:ea typeface="Meiryo UI" panose="020B0604030504040204" pitchFamily="50" charset="-128"/>
              </a:rPr>
              <a:t>・看護師　　　・准</a:t>
            </a:r>
            <a:r>
              <a:rPr lang="ja-JP" altLang="en-US" sz="2000" dirty="0" smtClean="0">
                <a:solidFill>
                  <a:srgbClr val="002060"/>
                </a:solidFill>
                <a:latin typeface="Meiryo UI" panose="020B0604030504040204" pitchFamily="50" charset="-128"/>
                <a:ea typeface="Meiryo UI" panose="020B0604030504040204" pitchFamily="50" charset="-128"/>
              </a:rPr>
              <a:t>看護師</a:t>
            </a:r>
            <a:endParaRPr lang="en-US" altLang="ja-JP" b="1" dirty="0" smtClean="0">
              <a:solidFill>
                <a:srgbClr val="002060"/>
              </a:solidFill>
              <a:latin typeface="Meiryo UI" panose="020B0604030504040204" pitchFamily="50" charset="-128"/>
              <a:ea typeface="Meiryo UI" panose="020B0604030504040204" pitchFamily="50" charset="-128"/>
            </a:endParaRPr>
          </a:p>
          <a:p>
            <a:endParaRPr lang="en-US" altLang="ja-JP" sz="2000" dirty="0" smtClean="0">
              <a:solidFill>
                <a:srgbClr val="002060"/>
              </a:solidFill>
              <a:latin typeface="Meiryo UI" panose="020B0604030504040204" pitchFamily="50" charset="-128"/>
              <a:ea typeface="Meiryo UI" panose="020B0604030504040204" pitchFamily="50" charset="-128"/>
            </a:endParaRPr>
          </a:p>
          <a:p>
            <a:r>
              <a:rPr lang="ja-JP" altLang="en-US" sz="2000" dirty="0" smtClean="0">
                <a:solidFill>
                  <a:srgbClr val="002060"/>
                </a:solidFill>
                <a:latin typeface="Meiryo UI" panose="020B0604030504040204" pitchFamily="50" charset="-128"/>
                <a:ea typeface="Meiryo UI" panose="020B0604030504040204" pitchFamily="50" charset="-128"/>
              </a:rPr>
              <a:t>＜補足＞</a:t>
            </a:r>
            <a:endParaRPr lang="en-US" altLang="ja-JP" sz="2000" dirty="0">
              <a:solidFill>
                <a:srgbClr val="002060"/>
              </a:solidFill>
              <a:latin typeface="Meiryo UI" panose="020B0604030504040204" pitchFamily="50" charset="-128"/>
              <a:ea typeface="Meiryo UI" panose="020B0604030504040204" pitchFamily="50" charset="-128"/>
            </a:endParaRPr>
          </a:p>
          <a:p>
            <a:r>
              <a:rPr lang="ja-JP" altLang="en-US" sz="2000" b="1" dirty="0" smtClean="0">
                <a:solidFill>
                  <a:srgbClr val="002060"/>
                </a:solidFill>
                <a:latin typeface="Meiryo UI" panose="020B0604030504040204" pitchFamily="50" charset="-128"/>
                <a:ea typeface="Meiryo UI" panose="020B0604030504040204" pitchFamily="50" charset="-128"/>
              </a:rPr>
              <a:t>看護職員については病院・診療所・訪問看護ステーションとの連携による確保も可能。</a:t>
            </a:r>
            <a:endParaRPr lang="en-US" altLang="ja-JP" sz="2000" b="1" dirty="0" smtClean="0">
              <a:solidFill>
                <a:srgbClr val="002060"/>
              </a:solidFill>
              <a:latin typeface="Meiryo UI" panose="020B0604030504040204" pitchFamily="50" charset="-128"/>
              <a:ea typeface="Meiryo UI" panose="020B0604030504040204" pitchFamily="50" charset="-128"/>
            </a:endParaRPr>
          </a:p>
          <a:p>
            <a:endParaRPr lang="en-US" altLang="ja-JP" sz="2000" b="1" dirty="0" smtClean="0">
              <a:solidFill>
                <a:srgbClr val="002060"/>
              </a:solidFill>
              <a:latin typeface="Meiryo UI" panose="020B0604030504040204" pitchFamily="50" charset="-128"/>
              <a:ea typeface="Meiryo UI" panose="020B0604030504040204" pitchFamily="50" charset="-128"/>
            </a:endParaRPr>
          </a:p>
          <a:p>
            <a:r>
              <a:rPr lang="ja-JP" altLang="en-US" sz="2000" dirty="0" smtClean="0">
                <a:solidFill>
                  <a:srgbClr val="002060"/>
                </a:solidFill>
                <a:latin typeface="Meiryo UI" panose="020B0604030504040204" pitchFamily="50" charset="-128"/>
                <a:ea typeface="Meiryo UI" panose="020B0604030504040204" pitchFamily="50" charset="-128"/>
              </a:rPr>
              <a:t>■要件</a:t>
            </a:r>
            <a:endParaRPr lang="en-US" altLang="ja-JP" sz="2000" dirty="0" smtClean="0">
              <a:solidFill>
                <a:srgbClr val="002060"/>
              </a:solidFill>
              <a:latin typeface="Meiryo UI" panose="020B0604030504040204" pitchFamily="50" charset="-128"/>
              <a:ea typeface="Meiryo UI" panose="020B0604030504040204" pitchFamily="50" charset="-128"/>
            </a:endParaRPr>
          </a:p>
          <a:p>
            <a:r>
              <a:rPr lang="ja-JP" altLang="en-US" sz="2000" dirty="0" smtClean="0">
                <a:solidFill>
                  <a:srgbClr val="002060"/>
                </a:solidFill>
                <a:latin typeface="Meiryo UI" panose="020B0604030504040204" pitchFamily="50" charset="-128"/>
                <a:ea typeface="Meiryo UI" panose="020B0604030504040204" pitchFamily="50" charset="-128"/>
              </a:rPr>
              <a:t>・提供日ごとに利用者の健康状態の確認を行うこと。</a:t>
            </a:r>
            <a:endParaRPr lang="en-US" altLang="ja-JP" sz="2000" dirty="0" smtClean="0">
              <a:solidFill>
                <a:srgbClr val="002060"/>
              </a:solidFill>
              <a:latin typeface="Meiryo UI" panose="020B0604030504040204" pitchFamily="50" charset="-128"/>
              <a:ea typeface="Meiryo UI" panose="020B0604030504040204" pitchFamily="50" charset="-128"/>
            </a:endParaRPr>
          </a:p>
          <a:p>
            <a:r>
              <a:rPr lang="ja-JP" altLang="en-US" sz="2000" dirty="0">
                <a:solidFill>
                  <a:srgbClr val="002060"/>
                </a:solidFill>
                <a:latin typeface="Meiryo UI" panose="020B0604030504040204" pitchFamily="50" charset="-128"/>
                <a:ea typeface="Meiryo UI" panose="020B0604030504040204" pitchFamily="50" charset="-128"/>
              </a:rPr>
              <a:t>・</a:t>
            </a:r>
            <a:r>
              <a:rPr lang="ja-JP" altLang="en-US" sz="2000" dirty="0" smtClean="0">
                <a:solidFill>
                  <a:srgbClr val="002060"/>
                </a:solidFill>
                <a:latin typeface="Meiryo UI" panose="020B0604030504040204" pitchFamily="50" charset="-128"/>
                <a:ea typeface="Meiryo UI" panose="020B0604030504040204" pitchFamily="50" charset="-128"/>
              </a:rPr>
              <a:t>提供時間帯を通じて密接かつ適切な連携を図っていること。</a:t>
            </a:r>
            <a:endParaRPr lang="en-US" altLang="ja-JP" sz="2000" dirty="0" smtClean="0">
              <a:solidFill>
                <a:srgbClr val="002060"/>
              </a:solidFill>
              <a:latin typeface="Meiryo UI" panose="020B0604030504040204" pitchFamily="50" charset="-128"/>
              <a:ea typeface="Meiryo UI" panose="020B0604030504040204" pitchFamily="50" charset="-128"/>
            </a:endParaRPr>
          </a:p>
          <a:p>
            <a:r>
              <a:rPr lang="en-US" altLang="ja-JP" sz="2000" dirty="0" smtClean="0">
                <a:solidFill>
                  <a:srgbClr val="002060"/>
                </a:solidFill>
                <a:latin typeface="Meiryo UI" panose="020B0604030504040204" pitchFamily="50" charset="-128"/>
                <a:ea typeface="Meiryo UI" panose="020B0604030504040204" pitchFamily="50" charset="-128"/>
              </a:rPr>
              <a:t>※</a:t>
            </a:r>
            <a:r>
              <a:rPr lang="ja-JP" altLang="en-US" sz="2000" dirty="0" smtClean="0">
                <a:solidFill>
                  <a:srgbClr val="002060"/>
                </a:solidFill>
                <a:latin typeface="Meiryo UI" panose="020B0604030504040204" pitchFamily="50" charset="-128"/>
                <a:ea typeface="Meiryo UI" panose="020B0604030504040204" pitchFamily="50" charset="-128"/>
              </a:rPr>
              <a:t>「密接かつ適切な連携」とは、事業所へ駆けつけることができる体制や適切な指示ができる</a:t>
            </a:r>
            <a:endParaRPr lang="en-US" altLang="ja-JP" sz="2000" dirty="0" smtClean="0">
              <a:solidFill>
                <a:srgbClr val="002060"/>
              </a:solidFill>
              <a:latin typeface="Meiryo UI" panose="020B0604030504040204" pitchFamily="50" charset="-128"/>
              <a:ea typeface="Meiryo UI" panose="020B0604030504040204" pitchFamily="50" charset="-128"/>
            </a:endParaRPr>
          </a:p>
          <a:p>
            <a:r>
              <a:rPr lang="ja-JP" altLang="en-US" sz="2000" dirty="0">
                <a:solidFill>
                  <a:srgbClr val="002060"/>
                </a:solidFill>
                <a:latin typeface="Meiryo UI" panose="020B0604030504040204" pitchFamily="50" charset="-128"/>
                <a:ea typeface="Meiryo UI" panose="020B0604030504040204" pitchFamily="50" charset="-128"/>
              </a:rPr>
              <a:t>　</a:t>
            </a:r>
            <a:r>
              <a:rPr lang="ja-JP" altLang="en-US" sz="2000" dirty="0" smtClean="0">
                <a:solidFill>
                  <a:srgbClr val="002060"/>
                </a:solidFill>
                <a:latin typeface="Meiryo UI" panose="020B0604030504040204" pitchFamily="50" charset="-128"/>
                <a:ea typeface="Meiryo UI" panose="020B0604030504040204" pitchFamily="50" charset="-128"/>
              </a:rPr>
              <a:t>連絡体制などを確保すること。</a:t>
            </a:r>
            <a:endParaRPr lang="en-US" altLang="ja-JP" sz="2000" dirty="0" smtClean="0">
              <a:solidFill>
                <a:srgbClr val="002060"/>
              </a:solidFill>
              <a:latin typeface="Meiryo UI" panose="020B0604030504040204" pitchFamily="50" charset="-128"/>
              <a:ea typeface="Meiryo UI" panose="020B0604030504040204" pitchFamily="50" charset="-128"/>
            </a:endParaRPr>
          </a:p>
          <a:p>
            <a:endParaRPr lang="ja-JP" altLang="en-US" sz="2400" dirty="0">
              <a:solidFill>
                <a:schemeClr val="tx1"/>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677815" y="324816"/>
            <a:ext cx="6550296" cy="3088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smtClean="0">
                <a:solidFill>
                  <a:srgbClr val="002060"/>
                </a:solidFill>
                <a:latin typeface="Meiryo UI" panose="020B0604030504040204" pitchFamily="50" charset="-128"/>
                <a:ea typeface="Meiryo UI" panose="020B0604030504040204" pitchFamily="50" charset="-128"/>
              </a:rPr>
              <a:t>２．豊島区の通所サービスについて</a:t>
            </a:r>
            <a:endParaRPr lang="en-US" altLang="ja-JP" sz="14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98603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500107"/>
            <a:ext cx="10515600" cy="613669"/>
          </a:xfrm>
        </p:spPr>
        <p:txBody>
          <a:bodyPr>
            <a:noAutofit/>
          </a:bodyPr>
          <a:lstStyle/>
          <a:p>
            <a:r>
              <a:rPr lang="ja-JP" altLang="en-US" sz="4000" dirty="0">
                <a:solidFill>
                  <a:srgbClr val="002060"/>
                </a:solidFill>
                <a:latin typeface="Meiryo UI" panose="020B0604030504040204" pitchFamily="50" charset="-128"/>
                <a:ea typeface="Meiryo UI" panose="020B0604030504040204" pitchFamily="50" charset="-128"/>
              </a:rPr>
              <a:t>１．通所型サービスの見直しについて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D0956B-76D7-48DB-97C7-73BA52619FB9}" type="slidenum">
              <a:rPr kumimoji="1" lang="ja-JP" altLang="en-US" sz="14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4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フローチャート: 処理 4"/>
          <p:cNvSpPr/>
          <p:nvPr/>
        </p:nvSpPr>
        <p:spPr>
          <a:xfrm flipV="1">
            <a:off x="838200" y="1189698"/>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9" name="テキスト ボックス 18"/>
          <p:cNvSpPr txBox="1"/>
          <p:nvPr/>
        </p:nvSpPr>
        <p:spPr>
          <a:xfrm>
            <a:off x="1058089" y="3147304"/>
            <a:ext cx="9522823" cy="1323439"/>
          </a:xfrm>
          <a:prstGeom prst="rect">
            <a:avLst/>
          </a:prstGeom>
          <a:noFill/>
        </p:spPr>
        <p:txBody>
          <a:bodyPr wrap="square" rtlCol="0">
            <a:spAutoFit/>
          </a:bodyPr>
          <a:lstStyle/>
          <a:p>
            <a:r>
              <a:rPr lang="ja-JP" altLang="en-US" sz="4000" dirty="0" smtClean="0">
                <a:solidFill>
                  <a:srgbClr val="002060"/>
                </a:solidFill>
                <a:latin typeface="Meiryo UI" panose="020B0604030504040204" pitchFamily="50" charset="-128"/>
                <a:ea typeface="Meiryo UI" panose="020B0604030504040204" pitchFamily="50" charset="-128"/>
              </a:rPr>
              <a:t>令和６年度に向けた通所型</a:t>
            </a:r>
            <a:r>
              <a:rPr lang="ja-JP" altLang="en-US" sz="4000" dirty="0">
                <a:solidFill>
                  <a:srgbClr val="002060"/>
                </a:solidFill>
                <a:latin typeface="Meiryo UI" panose="020B0604030504040204" pitchFamily="50" charset="-128"/>
                <a:ea typeface="Meiryo UI" panose="020B0604030504040204" pitchFamily="50" charset="-128"/>
              </a:rPr>
              <a:t>サービスの</a:t>
            </a:r>
            <a:r>
              <a:rPr lang="ja-JP" altLang="en-US" sz="4000" dirty="0" smtClean="0">
                <a:solidFill>
                  <a:srgbClr val="002060"/>
                </a:solidFill>
                <a:latin typeface="Meiryo UI" panose="020B0604030504040204" pitchFamily="50" charset="-128"/>
                <a:ea typeface="Meiryo UI" panose="020B0604030504040204" pitchFamily="50" charset="-128"/>
              </a:rPr>
              <a:t>見直し内容につ</a:t>
            </a:r>
            <a:r>
              <a:rPr lang="ja-JP" altLang="en-US" sz="4000" dirty="0">
                <a:solidFill>
                  <a:srgbClr val="002060"/>
                </a:solidFill>
                <a:latin typeface="Meiryo UI" panose="020B0604030504040204" pitchFamily="50" charset="-128"/>
                <a:ea typeface="Meiryo UI" panose="020B0604030504040204" pitchFamily="50" charset="-128"/>
              </a:rPr>
              <a:t>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415317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423713"/>
            <a:ext cx="10515600" cy="613669"/>
          </a:xfrm>
        </p:spPr>
        <p:txBody>
          <a:bodyPr>
            <a:noAutofit/>
          </a:bodyPr>
          <a:lstStyle/>
          <a:p>
            <a:r>
              <a:rPr lang="ja-JP" altLang="en-US" sz="4000" dirty="0">
                <a:solidFill>
                  <a:srgbClr val="002060"/>
                </a:solidFill>
                <a:latin typeface="Meiryo UI" panose="020B0604030504040204" pitchFamily="50" charset="-128"/>
                <a:ea typeface="Meiryo UI" panose="020B0604030504040204" pitchFamily="50" charset="-128"/>
                <a:cs typeface="Microsoft Himalaya" panose="01010100010101010101" pitchFamily="2" charset="0"/>
              </a:rPr>
              <a:t>３．指定更新の対象と</a:t>
            </a:r>
            <a:r>
              <a:rPr lang="ja-JP" altLang="en-US" sz="4000" dirty="0" smtClean="0">
                <a:solidFill>
                  <a:srgbClr val="002060"/>
                </a:solidFill>
                <a:latin typeface="Meiryo UI" panose="020B0604030504040204" pitchFamily="50" charset="-128"/>
                <a:ea typeface="Meiryo UI" panose="020B0604030504040204" pitchFamily="50" charset="-128"/>
                <a:cs typeface="Microsoft Himalaya" panose="01010100010101010101" pitchFamily="2" charset="0"/>
              </a:rPr>
              <a:t>なる事業所</a:t>
            </a:r>
            <a:endParaRPr lang="en-US" altLang="ja-JP" sz="4000" dirty="0">
              <a:solidFill>
                <a:srgbClr val="002060"/>
              </a:solidFill>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D0956B-76D7-48DB-97C7-73BA52619FB9}" type="slidenum">
              <a:rPr kumimoji="1" lang="ja-JP" altLang="en-US" sz="14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14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フローチャート: 処理 4"/>
          <p:cNvSpPr/>
          <p:nvPr/>
        </p:nvSpPr>
        <p:spPr>
          <a:xfrm flipV="1">
            <a:off x="838200" y="2143286"/>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正方形/長方形 2"/>
          <p:cNvSpPr/>
          <p:nvPr/>
        </p:nvSpPr>
        <p:spPr>
          <a:xfrm>
            <a:off x="718457" y="2792327"/>
            <a:ext cx="10165080" cy="1938992"/>
          </a:xfrm>
          <a:prstGeom prst="rect">
            <a:avLst/>
          </a:prstGeom>
        </p:spPr>
        <p:txBody>
          <a:bodyPr wrap="square">
            <a:spAutoFit/>
          </a:bodyPr>
          <a:lstStyle/>
          <a:p>
            <a:r>
              <a:rPr lang="ja-JP" altLang="en-US" sz="4000" dirty="0">
                <a:solidFill>
                  <a:srgbClr val="002060"/>
                </a:solidFill>
                <a:latin typeface="Meiryo UI" panose="020B0604030504040204" pitchFamily="50" charset="-128"/>
                <a:ea typeface="Meiryo UI" panose="020B0604030504040204" pitchFamily="50" charset="-128"/>
              </a:rPr>
              <a:t>としまリハビリ通所サービス（</a:t>
            </a:r>
            <a:r>
              <a:rPr lang="en-US" altLang="ja-JP" sz="4000" dirty="0">
                <a:solidFill>
                  <a:srgbClr val="002060"/>
                </a:solidFill>
                <a:latin typeface="Meiryo UI" panose="020B0604030504040204" pitchFamily="50" charset="-128"/>
                <a:ea typeface="Meiryo UI" panose="020B0604030504040204" pitchFamily="50" charset="-128"/>
              </a:rPr>
              <a:t>A8)</a:t>
            </a:r>
            <a:r>
              <a:rPr lang="ja-JP" altLang="en-US" sz="4000" dirty="0" smtClean="0">
                <a:solidFill>
                  <a:srgbClr val="002060"/>
                </a:solidFill>
                <a:latin typeface="Meiryo UI" panose="020B0604030504040204" pitchFamily="50" charset="-128"/>
                <a:ea typeface="Meiryo UI" panose="020B0604030504040204" pitchFamily="50" charset="-128"/>
              </a:rPr>
              <a:t>及び</a:t>
            </a:r>
            <a:r>
              <a:rPr lang="zh-TW" altLang="en-US" sz="4000" dirty="0" smtClean="0">
                <a:solidFill>
                  <a:srgbClr val="002060"/>
                </a:solidFill>
                <a:latin typeface="Meiryo UI" panose="020B0604030504040204" pitchFamily="50" charset="-128"/>
                <a:ea typeface="Meiryo UI" panose="020B0604030504040204" pitchFamily="50" charset="-128"/>
              </a:rPr>
              <a:t>介護</a:t>
            </a:r>
            <a:r>
              <a:rPr lang="zh-TW" altLang="en-US" sz="4000" dirty="0">
                <a:solidFill>
                  <a:srgbClr val="002060"/>
                </a:solidFill>
                <a:latin typeface="Meiryo UI" panose="020B0604030504040204" pitchFamily="50" charset="-128"/>
                <a:ea typeface="Meiryo UI" panose="020B0604030504040204" pitchFamily="50" charset="-128"/>
              </a:rPr>
              <a:t>予防通所事業（</a:t>
            </a:r>
            <a:r>
              <a:rPr lang="en-US" altLang="zh-TW" sz="4000">
                <a:solidFill>
                  <a:srgbClr val="002060"/>
                </a:solidFill>
                <a:latin typeface="Meiryo UI" panose="020B0604030504040204" pitchFamily="50" charset="-128"/>
                <a:ea typeface="Meiryo UI" panose="020B0604030504040204" pitchFamily="50" charset="-128"/>
              </a:rPr>
              <a:t>A6</a:t>
            </a:r>
            <a:r>
              <a:rPr lang="en-US" altLang="zh-TW" sz="4000" smtClean="0">
                <a:solidFill>
                  <a:srgbClr val="002060"/>
                </a:solidFill>
                <a:latin typeface="Meiryo UI" panose="020B0604030504040204" pitchFamily="50" charset="-128"/>
                <a:ea typeface="Meiryo UI" panose="020B0604030504040204" pitchFamily="50" charset="-128"/>
              </a:rPr>
              <a:t>)</a:t>
            </a:r>
            <a:r>
              <a:rPr lang="ja-JP" altLang="en-US" sz="4000" smtClean="0">
                <a:solidFill>
                  <a:srgbClr val="002060"/>
                </a:solidFill>
                <a:latin typeface="Meiryo UI" panose="020B0604030504040204" pitchFamily="50" charset="-128"/>
                <a:ea typeface="Meiryo UI" panose="020B0604030504040204" pitchFamily="50" charset="-128"/>
              </a:rPr>
              <a:t>で</a:t>
            </a:r>
            <a:r>
              <a:rPr lang="ja-JP" altLang="en-US" sz="4000" dirty="0" smtClean="0">
                <a:solidFill>
                  <a:srgbClr val="002060"/>
                </a:solidFill>
                <a:latin typeface="Meiryo UI" panose="020B0604030504040204" pitchFamily="50" charset="-128"/>
                <a:ea typeface="Meiryo UI" panose="020B0604030504040204" pitchFamily="50" charset="-128"/>
              </a:rPr>
              <a:t>指定更新の対象となる事業所について</a:t>
            </a:r>
            <a:endParaRPr lang="ja-JP" altLang="en-US" sz="40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472640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61257"/>
            <a:ext cx="10515600" cy="349487"/>
          </a:xfrm>
        </p:spPr>
        <p:txBody>
          <a:bodyPr>
            <a:noAutofit/>
          </a:bodyPr>
          <a:lstStyle/>
          <a:p>
            <a:r>
              <a:rPr lang="ja-JP" altLang="en-US" sz="1400" dirty="0">
                <a:solidFill>
                  <a:srgbClr val="002060"/>
                </a:solidFill>
                <a:latin typeface="Meiryo UI" panose="020B0604030504040204" pitchFamily="50" charset="-128"/>
                <a:ea typeface="Meiryo UI" panose="020B0604030504040204" pitchFamily="50" charset="-128"/>
              </a:rPr>
              <a:t>３</a:t>
            </a:r>
            <a:r>
              <a:rPr lang="ja-JP" altLang="en-US" sz="1400" dirty="0" smtClean="0">
                <a:solidFill>
                  <a:srgbClr val="002060"/>
                </a:solidFill>
                <a:latin typeface="Meiryo UI" panose="020B0604030504040204" pitchFamily="50" charset="-128"/>
                <a:ea typeface="Meiryo UI" panose="020B0604030504040204" pitchFamily="50" charset="-128"/>
              </a:rPr>
              <a:t>．指定更新の対象となる事業所</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lang="ja-JP" altLang="en-US" smtClean="0"/>
              <a:pPr/>
              <a:t>31</a:t>
            </a:fld>
            <a:endParaRPr lang="ja-JP" altLang="en-US" dirty="0"/>
          </a:p>
        </p:txBody>
      </p:sp>
      <p:sp>
        <p:nvSpPr>
          <p:cNvPr id="5" name="正方形/長方形 4"/>
          <p:cNvSpPr/>
          <p:nvPr/>
        </p:nvSpPr>
        <p:spPr>
          <a:xfrm>
            <a:off x="1031967" y="1869519"/>
            <a:ext cx="3357154" cy="144442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400" u="sng" dirty="0" smtClean="0">
                <a:solidFill>
                  <a:srgbClr val="FF0000"/>
                </a:solidFill>
                <a:latin typeface="Meiryo UI" panose="020B0604030504040204" pitchFamily="50" charset="-128"/>
                <a:ea typeface="Meiryo UI" panose="020B0604030504040204" pitchFamily="50" charset="-128"/>
              </a:rPr>
              <a:t>訪問型サービス：６年</a:t>
            </a:r>
            <a:endParaRPr lang="en-US" altLang="ja-JP" sz="2400" u="sng" dirty="0" smtClean="0">
              <a:solidFill>
                <a:srgbClr val="FF0000"/>
              </a:solidFill>
              <a:latin typeface="Meiryo UI" panose="020B0604030504040204" pitchFamily="50" charset="-128"/>
              <a:ea typeface="Meiryo UI" panose="020B0604030504040204" pitchFamily="50" charset="-128"/>
            </a:endParaRPr>
          </a:p>
          <a:p>
            <a:endParaRPr kumimoji="1" lang="en-US" altLang="ja-JP" sz="2400" u="sng" dirty="0">
              <a:solidFill>
                <a:srgbClr val="FF0000"/>
              </a:solidFill>
              <a:latin typeface="Meiryo UI" panose="020B0604030504040204" pitchFamily="50" charset="-128"/>
              <a:ea typeface="Meiryo UI" panose="020B0604030504040204" pitchFamily="50" charset="-128"/>
            </a:endParaRPr>
          </a:p>
          <a:p>
            <a:r>
              <a:rPr lang="ja-JP" altLang="en-US" sz="2400" u="sng" dirty="0" smtClean="0">
                <a:solidFill>
                  <a:srgbClr val="FF0000"/>
                </a:solidFill>
                <a:latin typeface="Meiryo UI" panose="020B0604030504040204" pitchFamily="50" charset="-128"/>
                <a:ea typeface="Meiryo UI" panose="020B0604030504040204" pitchFamily="50" charset="-128"/>
              </a:rPr>
              <a:t>通所型サービス：３年</a:t>
            </a: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9" name="フローチャート: 処理 8"/>
          <p:cNvSpPr/>
          <p:nvPr/>
        </p:nvSpPr>
        <p:spPr>
          <a:xfrm flipV="1">
            <a:off x="836022" y="1336152"/>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836022" y="1432820"/>
            <a:ext cx="9522823" cy="461665"/>
          </a:xfrm>
          <a:prstGeom prst="rect">
            <a:avLst/>
          </a:prstGeom>
          <a:noFill/>
        </p:spPr>
        <p:txBody>
          <a:bodyPr wrap="square" rtlCol="0">
            <a:spAutoFit/>
          </a:bodyPr>
          <a:lstStyle/>
          <a:p>
            <a:r>
              <a:rPr lang="ja-JP" altLang="en-US" sz="2400" dirty="0">
                <a:solidFill>
                  <a:srgbClr val="002060"/>
                </a:solidFill>
                <a:latin typeface="Meiryo UI" panose="020B0604030504040204" pitchFamily="50" charset="-128"/>
                <a:ea typeface="Meiryo UI" panose="020B0604030504040204" pitchFamily="50" charset="-128"/>
              </a:rPr>
              <a:t>総合</a:t>
            </a:r>
            <a:r>
              <a:rPr lang="ja-JP" altLang="en-US" sz="2400" dirty="0" smtClean="0">
                <a:solidFill>
                  <a:srgbClr val="002060"/>
                </a:solidFill>
                <a:latin typeface="Meiryo UI" panose="020B0604030504040204" pitchFamily="50" charset="-128"/>
                <a:ea typeface="Meiryo UI" panose="020B0604030504040204" pitchFamily="50" charset="-128"/>
              </a:rPr>
              <a:t>事業の指定期間</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36022" y="3435277"/>
            <a:ext cx="9522823" cy="461665"/>
          </a:xfrm>
          <a:prstGeom prst="rect">
            <a:avLst/>
          </a:prstGeom>
          <a:noFill/>
        </p:spPr>
        <p:txBody>
          <a:bodyPr wrap="square" rtlCol="0">
            <a:spAutoFit/>
          </a:bodyPr>
          <a:lstStyle/>
          <a:p>
            <a:r>
              <a:rPr lang="ja-JP" altLang="en-US" sz="2400" dirty="0" smtClean="0">
                <a:solidFill>
                  <a:srgbClr val="002060"/>
                </a:solidFill>
                <a:latin typeface="Meiryo UI" panose="020B0604030504040204" pitchFamily="50" charset="-128"/>
                <a:ea typeface="Meiryo UI" panose="020B0604030504040204" pitchFamily="50" charset="-128"/>
              </a:rPr>
              <a:t>通常の指定更新の流れ</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031967" y="3896942"/>
            <a:ext cx="8895804" cy="282453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2000" dirty="0" smtClean="0">
                <a:solidFill>
                  <a:srgbClr val="002060"/>
                </a:solidFill>
                <a:latin typeface="BIZ UDPゴシック" panose="020B0400000000000000" pitchFamily="50" charset="-128"/>
                <a:ea typeface="BIZ UDPゴシック" panose="020B0400000000000000" pitchFamily="50" charset="-128"/>
              </a:rPr>
              <a:t>指定期限の３か月前程度を目安</a:t>
            </a:r>
            <a:r>
              <a:rPr lang="ja-JP" altLang="en-US" sz="2000" dirty="0" smtClean="0">
                <a:solidFill>
                  <a:srgbClr val="002060"/>
                </a:solidFill>
                <a:latin typeface="BIZ UDPゴシック" panose="020B0400000000000000" pitchFamily="50" charset="-128"/>
                <a:ea typeface="BIZ UDPゴシック" panose="020B0400000000000000" pitchFamily="50" charset="-128"/>
              </a:rPr>
              <a:t>に区から</a:t>
            </a:r>
            <a:r>
              <a:rPr kumimoji="1" lang="ja-JP" altLang="en-US" sz="2000" dirty="0" smtClean="0">
                <a:solidFill>
                  <a:srgbClr val="002060"/>
                </a:solidFill>
                <a:latin typeface="BIZ UDPゴシック" panose="020B0400000000000000" pitchFamily="50" charset="-128"/>
                <a:ea typeface="BIZ UDPゴシック" panose="020B0400000000000000" pitchFamily="50" charset="-128"/>
              </a:rPr>
              <a:t>事業所へ連絡</a:t>
            </a:r>
            <a:endParaRPr lang="en-US" altLang="ja-JP" sz="2000" dirty="0">
              <a:solidFill>
                <a:srgbClr val="002060"/>
              </a:solidFill>
              <a:latin typeface="BIZ UDPゴシック" panose="020B0400000000000000" pitchFamily="50" charset="-128"/>
              <a:ea typeface="BIZ UDPゴシック" panose="020B0400000000000000" pitchFamily="50" charset="-128"/>
            </a:endParaRPr>
          </a:p>
          <a:p>
            <a:r>
              <a:rPr kumimoji="1" lang="ja-JP" altLang="en-US" sz="2000" dirty="0" smtClean="0">
                <a:solidFill>
                  <a:srgbClr val="002060"/>
                </a:solidFill>
                <a:latin typeface="BIZ UDPゴシック" panose="020B0400000000000000" pitchFamily="50" charset="-128"/>
                <a:ea typeface="BIZ UDPゴシック" panose="020B0400000000000000" pitchFamily="50" charset="-128"/>
              </a:rPr>
              <a:t>　　　　　　　　　　　　　　↓</a:t>
            </a:r>
            <a:endParaRPr kumimoji="1" lang="en-US" altLang="ja-JP" sz="2000" dirty="0" smtClean="0">
              <a:solidFill>
                <a:srgbClr val="002060"/>
              </a:solidFill>
              <a:latin typeface="BIZ UDPゴシック" panose="020B0400000000000000" pitchFamily="50" charset="-128"/>
              <a:ea typeface="BIZ UDPゴシック" panose="020B0400000000000000" pitchFamily="50" charset="-128"/>
            </a:endParaRPr>
          </a:p>
          <a:p>
            <a:r>
              <a:rPr kumimoji="1" lang="ja-JP" altLang="en-US" sz="2000" dirty="0" smtClean="0">
                <a:solidFill>
                  <a:srgbClr val="002060"/>
                </a:solidFill>
                <a:latin typeface="BIZ UDPゴシック" panose="020B0400000000000000" pitchFamily="50" charset="-128"/>
                <a:ea typeface="BIZ UDPゴシック" panose="020B0400000000000000" pitchFamily="50" charset="-128"/>
              </a:rPr>
              <a:t>指定期限前月の１０日を目安に区へ書類を提出してください。</a:t>
            </a:r>
            <a:endParaRPr kumimoji="1" lang="en-US" altLang="ja-JP" sz="2000" dirty="0" smtClean="0">
              <a:solidFill>
                <a:srgbClr val="002060"/>
              </a:solidFill>
              <a:latin typeface="BIZ UDPゴシック" panose="020B0400000000000000" pitchFamily="50" charset="-128"/>
              <a:ea typeface="BIZ UDPゴシック" panose="020B0400000000000000" pitchFamily="50" charset="-128"/>
            </a:endParaRPr>
          </a:p>
          <a:p>
            <a:r>
              <a:rPr lang="ja-JP" altLang="en-US" sz="2000" dirty="0" smtClean="0">
                <a:solidFill>
                  <a:srgbClr val="002060"/>
                </a:solidFill>
                <a:latin typeface="BIZ UDPゴシック" panose="020B0400000000000000" pitchFamily="50" charset="-128"/>
                <a:ea typeface="BIZ UDPゴシック" panose="020B0400000000000000" pitchFamily="50" charset="-128"/>
              </a:rPr>
              <a:t>（例、８月３１日が指定期限の場合</a:t>
            </a:r>
            <a:endParaRPr lang="en-US" altLang="ja-JP" sz="2000" dirty="0" smtClean="0">
              <a:solidFill>
                <a:srgbClr val="002060"/>
              </a:solidFill>
              <a:latin typeface="BIZ UDPゴシック" panose="020B0400000000000000" pitchFamily="50" charset="-128"/>
              <a:ea typeface="BIZ UDPゴシック" panose="020B0400000000000000" pitchFamily="50" charset="-128"/>
            </a:endParaRPr>
          </a:p>
          <a:p>
            <a:r>
              <a:rPr kumimoji="1" lang="ja-JP" altLang="en-US" sz="2000" dirty="0">
                <a:solidFill>
                  <a:srgbClr val="002060"/>
                </a:solidFill>
                <a:latin typeface="BIZ UDPゴシック" panose="020B0400000000000000" pitchFamily="50" charset="-128"/>
                <a:ea typeface="BIZ UDPゴシック" panose="020B0400000000000000" pitchFamily="50" charset="-128"/>
              </a:rPr>
              <a:t>　</a:t>
            </a:r>
            <a:r>
              <a:rPr kumimoji="1" lang="ja-JP" altLang="en-US" sz="2000" dirty="0" smtClean="0">
                <a:solidFill>
                  <a:srgbClr val="002060"/>
                </a:solidFill>
                <a:latin typeface="BIZ UDPゴシック" panose="020B0400000000000000" pitchFamily="50" charset="-128"/>
                <a:ea typeface="BIZ UDPゴシック" panose="020B0400000000000000" pitchFamily="50" charset="-128"/>
              </a:rPr>
              <a:t>　　５月頃に区から事業所へ連絡→</a:t>
            </a:r>
            <a:r>
              <a:rPr kumimoji="1" lang="en-US" altLang="ja-JP" sz="2000" dirty="0" smtClean="0">
                <a:solidFill>
                  <a:srgbClr val="002060"/>
                </a:solidFill>
                <a:latin typeface="BIZ UDPゴシック" panose="020B0400000000000000" pitchFamily="50" charset="-128"/>
                <a:ea typeface="BIZ UDPゴシック" panose="020B0400000000000000" pitchFamily="50" charset="-128"/>
              </a:rPr>
              <a:t>7</a:t>
            </a:r>
            <a:r>
              <a:rPr kumimoji="1" lang="ja-JP" altLang="en-US" sz="2000" dirty="0" smtClean="0">
                <a:solidFill>
                  <a:srgbClr val="002060"/>
                </a:solidFill>
                <a:latin typeface="BIZ UDPゴシック" panose="020B0400000000000000" pitchFamily="50" charset="-128"/>
                <a:ea typeface="BIZ UDPゴシック" panose="020B0400000000000000" pitchFamily="50" charset="-128"/>
              </a:rPr>
              <a:t>月１０日までに更新書類を提出）</a:t>
            </a:r>
            <a:endParaRPr kumimoji="1" lang="en-US" altLang="ja-JP" sz="2000" dirty="0" smtClean="0">
              <a:solidFill>
                <a:srgbClr val="002060"/>
              </a:solidFill>
              <a:latin typeface="BIZ UDPゴシック" panose="020B0400000000000000" pitchFamily="50" charset="-128"/>
              <a:ea typeface="BIZ UDPゴシック" panose="020B0400000000000000" pitchFamily="50" charset="-128"/>
            </a:endParaRPr>
          </a:p>
          <a:p>
            <a:r>
              <a:rPr lang="ja-JP" altLang="en-US" sz="2000" dirty="0">
                <a:solidFill>
                  <a:srgbClr val="002060"/>
                </a:solidFill>
                <a:latin typeface="BIZ UDPゴシック" panose="020B0400000000000000" pitchFamily="50" charset="-128"/>
                <a:ea typeface="BIZ UDPゴシック" panose="020B0400000000000000" pitchFamily="50" charset="-128"/>
              </a:rPr>
              <a:t>　　　　　　　　　　　　　　</a:t>
            </a:r>
            <a:r>
              <a:rPr lang="ja-JP" altLang="en-US" sz="2000" dirty="0" smtClean="0">
                <a:solidFill>
                  <a:srgbClr val="002060"/>
                </a:solidFill>
                <a:latin typeface="BIZ UDPゴシック" panose="020B0400000000000000" pitchFamily="50" charset="-128"/>
                <a:ea typeface="BIZ UDPゴシック" panose="020B0400000000000000" pitchFamily="50" charset="-128"/>
              </a:rPr>
              <a:t>↓</a:t>
            </a:r>
            <a:endParaRPr kumimoji="1" lang="en-US" altLang="ja-JP" sz="2000" dirty="0" smtClean="0">
              <a:solidFill>
                <a:srgbClr val="002060"/>
              </a:solidFill>
              <a:latin typeface="BIZ UDPゴシック" panose="020B0400000000000000" pitchFamily="50" charset="-128"/>
              <a:ea typeface="BIZ UDPゴシック" panose="020B0400000000000000" pitchFamily="50" charset="-128"/>
            </a:endParaRPr>
          </a:p>
          <a:p>
            <a:r>
              <a:rPr kumimoji="1" lang="ja-JP" altLang="en-US" sz="2000" dirty="0" smtClean="0">
                <a:solidFill>
                  <a:srgbClr val="002060"/>
                </a:solidFill>
                <a:latin typeface="BIZ UDPゴシック" panose="020B0400000000000000" pitchFamily="50" charset="-128"/>
                <a:ea typeface="BIZ UDPゴシック" panose="020B0400000000000000" pitchFamily="50" charset="-128"/>
              </a:rPr>
              <a:t>審査後、指定通知書を区から事業所へ送付</a:t>
            </a:r>
            <a:endParaRPr kumimoji="1" lang="en-US" altLang="ja-JP" sz="2000" dirty="0" smtClean="0">
              <a:solidFill>
                <a:srgbClr val="002060"/>
              </a:solidFill>
              <a:latin typeface="BIZ UDPゴシック" panose="020B0400000000000000" pitchFamily="50" charset="-128"/>
              <a:ea typeface="BIZ UDPゴシック" panose="020B0400000000000000" pitchFamily="50" charset="-128"/>
            </a:endParaRPr>
          </a:p>
        </p:txBody>
      </p:sp>
      <p:sp>
        <p:nvSpPr>
          <p:cNvPr id="12" name="タイトル 1"/>
          <p:cNvSpPr txBox="1">
            <a:spLocks/>
          </p:cNvSpPr>
          <p:nvPr/>
        </p:nvSpPr>
        <p:spPr>
          <a:xfrm>
            <a:off x="836022" y="654017"/>
            <a:ext cx="10515600" cy="63886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a:solidFill>
                  <a:srgbClr val="002060"/>
                </a:solidFill>
                <a:latin typeface="Meiryo UI" panose="020B0604030504040204" pitchFamily="50" charset="-128"/>
                <a:ea typeface="Meiryo UI" panose="020B0604030504040204" pitchFamily="50" charset="-128"/>
              </a:rPr>
              <a:t>通常の</a:t>
            </a:r>
            <a:r>
              <a:rPr lang="ja-JP" altLang="en-US" sz="4000" dirty="0" smtClean="0">
                <a:solidFill>
                  <a:srgbClr val="002060"/>
                </a:solidFill>
                <a:latin typeface="Meiryo UI" panose="020B0604030504040204" pitchFamily="50" charset="-128"/>
                <a:ea typeface="Meiryo UI" panose="020B0604030504040204" pitchFamily="50" charset="-128"/>
              </a:rPr>
              <a:t>指定更新の流れ</a:t>
            </a:r>
            <a:endParaRPr lang="en-US" altLang="ja-JP" sz="40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55962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941161"/>
          </a:xfrm>
        </p:spPr>
        <p:txBody>
          <a:bodyPr>
            <a:normAutofit/>
          </a:bodyPr>
          <a:lstStyle/>
          <a:p>
            <a:r>
              <a:rPr lang="ja-JP" altLang="en-US" sz="4000" dirty="0" smtClean="0">
                <a:solidFill>
                  <a:srgbClr val="002060"/>
                </a:solidFill>
                <a:latin typeface="Meiryo UI" panose="020B0604030504040204" pitchFamily="50" charset="-128"/>
                <a:ea typeface="Meiryo UI" panose="020B0604030504040204" pitchFamily="50" charset="-128"/>
              </a:rPr>
              <a:t>指定更新を円滑に進めるための協力のお願い</a:t>
            </a:r>
            <a:endParaRPr lang="en-US" altLang="ja-JP" sz="40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lang="ja-JP" altLang="en-US" smtClean="0"/>
              <a:pPr/>
              <a:t>32</a:t>
            </a:fld>
            <a:endParaRPr lang="ja-JP" altLang="en-US" dirty="0"/>
          </a:p>
        </p:txBody>
      </p:sp>
      <p:sp>
        <p:nvSpPr>
          <p:cNvPr id="9" name="フローチャート: 処理 8"/>
          <p:cNvSpPr/>
          <p:nvPr/>
        </p:nvSpPr>
        <p:spPr>
          <a:xfrm flipV="1">
            <a:off x="836023" y="1156386"/>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927462" y="1400162"/>
            <a:ext cx="9522823" cy="461665"/>
          </a:xfrm>
          <a:prstGeom prst="rect">
            <a:avLst/>
          </a:prstGeom>
          <a:noFill/>
        </p:spPr>
        <p:txBody>
          <a:bodyPr wrap="square" rtlCol="0">
            <a:spAutoFit/>
          </a:bodyPr>
          <a:lstStyle/>
          <a:p>
            <a:r>
              <a:rPr lang="ja-JP" altLang="en-US" sz="2400" dirty="0" smtClean="0">
                <a:solidFill>
                  <a:srgbClr val="002060"/>
                </a:solidFill>
                <a:latin typeface="Meiryo UI" panose="020B0604030504040204" pitchFamily="50" charset="-128"/>
                <a:ea typeface="Meiryo UI" panose="020B0604030504040204" pitchFamily="50" charset="-128"/>
              </a:rPr>
              <a:t>令和５年度末期限の指定更新について</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927462" y="4374925"/>
            <a:ext cx="9522823" cy="461665"/>
          </a:xfrm>
          <a:prstGeom prst="rect">
            <a:avLst/>
          </a:prstGeom>
          <a:noFill/>
        </p:spPr>
        <p:txBody>
          <a:bodyPr wrap="square" rtlCol="0">
            <a:spAutoFit/>
          </a:bodyPr>
          <a:lstStyle/>
          <a:p>
            <a:r>
              <a:rPr lang="ja-JP" altLang="en-US" sz="2400" dirty="0" smtClean="0">
                <a:solidFill>
                  <a:srgbClr val="002060"/>
                </a:solidFill>
                <a:latin typeface="Meiryo UI" panose="020B0604030504040204" pitchFamily="50" charset="-128"/>
                <a:ea typeface="Meiryo UI" panose="020B0604030504040204" pitchFamily="50" charset="-128"/>
              </a:rPr>
              <a:t>更新対象事業所</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031967" y="4950823"/>
            <a:ext cx="9953896" cy="1588089"/>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400" u="sng" dirty="0" smtClean="0">
                <a:solidFill>
                  <a:srgbClr val="FF0000"/>
                </a:solidFill>
                <a:latin typeface="Meiryo UI" panose="020B0604030504040204" pitchFamily="50" charset="-128"/>
                <a:ea typeface="Meiryo UI" panose="020B0604030504040204" pitchFamily="50" charset="-128"/>
              </a:rPr>
              <a:t>対象事業所：令和６年３月３１日が指定期限になっている事業所</a:t>
            </a:r>
            <a:endParaRPr lang="en-US" altLang="ja-JP" sz="2400" u="sng" dirty="0" smtClean="0">
              <a:solidFill>
                <a:srgbClr val="FF0000"/>
              </a:solidFill>
              <a:latin typeface="Meiryo UI" panose="020B0604030504040204" pitchFamily="50" charset="-128"/>
              <a:ea typeface="Meiryo UI" panose="020B0604030504040204" pitchFamily="50" charset="-128"/>
            </a:endParaRPr>
          </a:p>
          <a:p>
            <a:r>
              <a:rPr lang="ja-JP" altLang="en-US" sz="2400" u="sng" dirty="0" smtClean="0">
                <a:solidFill>
                  <a:srgbClr val="FF0000"/>
                </a:solidFill>
                <a:latin typeface="Meiryo UI" panose="020B0604030504040204" pitchFamily="50" charset="-128"/>
                <a:ea typeface="Meiryo UI" panose="020B0604030504040204" pitchFamily="50" charset="-128"/>
              </a:rPr>
              <a:t>★通所型サービス：令和３年４月１日に指定を受けた事業所</a:t>
            </a:r>
            <a:endParaRPr lang="en-US" altLang="ja-JP" sz="2400" u="sng" dirty="0" smtClean="0">
              <a:solidFill>
                <a:srgbClr val="FF0000"/>
              </a:solidFill>
              <a:latin typeface="Meiryo UI" panose="020B0604030504040204" pitchFamily="50" charset="-128"/>
              <a:ea typeface="Meiryo UI" panose="020B0604030504040204" pitchFamily="50" charset="-128"/>
            </a:endParaRPr>
          </a:p>
          <a:p>
            <a:r>
              <a:rPr lang="ja-JP" altLang="en-US" sz="2400" u="sng" dirty="0">
                <a:solidFill>
                  <a:srgbClr val="002060"/>
                </a:solidFill>
                <a:latin typeface="Meiryo UI" panose="020B0604030504040204" pitchFamily="50" charset="-128"/>
                <a:ea typeface="Meiryo UI" panose="020B0604030504040204" pitchFamily="50" charset="-128"/>
              </a:rPr>
              <a:t>★訪問型サービス：平成３０年４月１日に指定を受けた</a:t>
            </a:r>
            <a:r>
              <a:rPr lang="ja-JP" altLang="en-US" sz="2400" u="sng" dirty="0" smtClean="0">
                <a:solidFill>
                  <a:srgbClr val="002060"/>
                </a:solidFill>
                <a:latin typeface="Meiryo UI" panose="020B0604030504040204" pitchFamily="50" charset="-128"/>
                <a:ea typeface="Meiryo UI" panose="020B0604030504040204" pitchFamily="50" charset="-128"/>
              </a:rPr>
              <a:t>事業所</a:t>
            </a:r>
            <a:endParaRPr lang="ja-JP" altLang="en-US" sz="2400" u="sng" dirty="0">
              <a:solidFill>
                <a:srgbClr val="002060"/>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031967" y="2019363"/>
            <a:ext cx="9953896" cy="2172999"/>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2000" dirty="0" smtClean="0">
                <a:solidFill>
                  <a:srgbClr val="002060"/>
                </a:solidFill>
                <a:latin typeface="Meiryo UI" panose="020B0604030504040204" pitchFamily="50" charset="-128"/>
                <a:ea typeface="Meiryo UI" panose="020B0604030504040204" pitchFamily="50" charset="-128"/>
              </a:rPr>
              <a:t>○今年度は平成３０年４月１日付で訪問型サービス、令和３年４月１日</a:t>
            </a:r>
            <a:r>
              <a:rPr lang="ja-JP" altLang="en-US" sz="2000" dirty="0" smtClean="0">
                <a:solidFill>
                  <a:srgbClr val="002060"/>
                </a:solidFill>
                <a:latin typeface="Meiryo UI" panose="020B0604030504040204" pitchFamily="50" charset="-128"/>
                <a:ea typeface="Meiryo UI" panose="020B0604030504040204" pitchFamily="50" charset="-128"/>
              </a:rPr>
              <a:t>付で通所型サービスの</a:t>
            </a:r>
            <a:r>
              <a:rPr kumimoji="1" lang="ja-JP" altLang="en-US" sz="2000" dirty="0" smtClean="0">
                <a:solidFill>
                  <a:srgbClr val="002060"/>
                </a:solidFill>
                <a:latin typeface="Meiryo UI" panose="020B0604030504040204" pitchFamily="50" charset="-128"/>
                <a:ea typeface="Meiryo UI" panose="020B0604030504040204" pitchFamily="50" charset="-128"/>
              </a:rPr>
              <a:t>指定を受けた事業所が共に更新対象年度となり、多くの事業所の指定更新を行います。</a:t>
            </a:r>
            <a:endParaRPr kumimoji="1" lang="en-US" altLang="ja-JP" sz="2000" dirty="0" smtClean="0">
              <a:solidFill>
                <a:srgbClr val="002060"/>
              </a:solidFill>
              <a:latin typeface="Meiryo UI" panose="020B0604030504040204" pitchFamily="50" charset="-128"/>
              <a:ea typeface="Meiryo UI" panose="020B0604030504040204" pitchFamily="50" charset="-128"/>
            </a:endParaRPr>
          </a:p>
          <a:p>
            <a:r>
              <a:rPr lang="ja-JP" altLang="en-US" sz="2000" dirty="0" smtClean="0">
                <a:solidFill>
                  <a:srgbClr val="002060"/>
                </a:solidFill>
                <a:latin typeface="Meiryo UI" panose="020B0604030504040204" pitchFamily="50" charset="-128"/>
                <a:ea typeface="Meiryo UI" panose="020B0604030504040204" pitchFamily="50" charset="-128"/>
              </a:rPr>
              <a:t>○多数の指定更新作業を円滑に進めるため、訪問型サービス事業所と通所型サービス事業所の</a:t>
            </a:r>
            <a:r>
              <a:rPr lang="ja-JP" altLang="en-US" sz="2000" dirty="0" smtClean="0">
                <a:solidFill>
                  <a:srgbClr val="FF0000"/>
                </a:solidFill>
                <a:latin typeface="Meiryo UI" panose="020B0604030504040204" pitchFamily="50" charset="-128"/>
                <a:ea typeface="Meiryo UI" panose="020B0604030504040204" pitchFamily="50" charset="-128"/>
              </a:rPr>
              <a:t>指定</a:t>
            </a:r>
            <a:r>
              <a:rPr lang="ja-JP" altLang="en-US" sz="2000" dirty="0">
                <a:solidFill>
                  <a:srgbClr val="FF0000"/>
                </a:solidFill>
                <a:latin typeface="Meiryo UI" panose="020B0604030504040204" pitchFamily="50" charset="-128"/>
                <a:ea typeface="Meiryo UI" panose="020B0604030504040204" pitchFamily="50" charset="-128"/>
              </a:rPr>
              <a:t>更新書類</a:t>
            </a:r>
            <a:r>
              <a:rPr lang="ja-JP" altLang="en-US" sz="2000" dirty="0" smtClean="0">
                <a:solidFill>
                  <a:srgbClr val="FF0000"/>
                </a:solidFill>
                <a:latin typeface="Meiryo UI" panose="020B0604030504040204" pitchFamily="50" charset="-128"/>
                <a:ea typeface="Meiryo UI" panose="020B0604030504040204" pitchFamily="50" charset="-128"/>
              </a:rPr>
              <a:t>の締切を分けて</a:t>
            </a:r>
            <a:r>
              <a:rPr lang="ja-JP" altLang="en-US" sz="2000" dirty="0" smtClean="0">
                <a:solidFill>
                  <a:srgbClr val="002060"/>
                </a:solidFill>
                <a:latin typeface="Meiryo UI" panose="020B0604030504040204" pitchFamily="50" charset="-128"/>
                <a:ea typeface="Meiryo UI" panose="020B0604030504040204" pitchFamily="50" charset="-128"/>
              </a:rPr>
              <a:t>設定し、提出をお願いしています。</a:t>
            </a:r>
            <a:endParaRPr lang="en-US" altLang="ja-JP" sz="2000" dirty="0" smtClean="0">
              <a:solidFill>
                <a:srgbClr val="002060"/>
              </a:solidFill>
              <a:latin typeface="Meiryo UI" panose="020B0604030504040204" pitchFamily="50" charset="-128"/>
              <a:ea typeface="Meiryo UI" panose="020B0604030504040204" pitchFamily="50" charset="-128"/>
            </a:endParaRPr>
          </a:p>
          <a:p>
            <a:r>
              <a:rPr lang="en-US" altLang="ja-JP" sz="2000" dirty="0" smtClean="0">
                <a:solidFill>
                  <a:srgbClr val="002060"/>
                </a:solidFill>
                <a:latin typeface="Meiryo UI" panose="020B0604030504040204" pitchFamily="50" charset="-128"/>
                <a:ea typeface="Meiryo UI" panose="020B0604030504040204" pitchFamily="50" charset="-128"/>
              </a:rPr>
              <a:t>※</a:t>
            </a:r>
            <a:r>
              <a:rPr lang="ja-JP" altLang="en-US" sz="2000" dirty="0" smtClean="0">
                <a:solidFill>
                  <a:srgbClr val="FF0000"/>
                </a:solidFill>
                <a:latin typeface="Meiryo UI" panose="020B0604030504040204" pitchFamily="50" charset="-128"/>
                <a:ea typeface="Meiryo UI" panose="020B0604030504040204" pitchFamily="50" charset="-128"/>
              </a:rPr>
              <a:t>今回は通所型サービス事業所</a:t>
            </a:r>
            <a:r>
              <a:rPr lang="ja-JP" altLang="en-US" sz="2000" dirty="0" smtClean="0">
                <a:solidFill>
                  <a:srgbClr val="002060"/>
                </a:solidFill>
                <a:latin typeface="Meiryo UI" panose="020B0604030504040204" pitchFamily="50" charset="-128"/>
                <a:ea typeface="Meiryo UI" panose="020B0604030504040204" pitchFamily="50" charset="-128"/>
              </a:rPr>
              <a:t>の指定更新に係る説明会となります。</a:t>
            </a:r>
            <a:endParaRPr lang="en-US" altLang="ja-JP" sz="2000" dirty="0" smtClean="0">
              <a:solidFill>
                <a:srgbClr val="002060"/>
              </a:solidFill>
              <a:latin typeface="Meiryo UI" panose="020B0604030504040204" pitchFamily="50" charset="-128"/>
              <a:ea typeface="Meiryo UI" panose="020B0604030504040204" pitchFamily="50" charset="-128"/>
            </a:endParaRPr>
          </a:p>
        </p:txBody>
      </p:sp>
      <p:sp>
        <p:nvSpPr>
          <p:cNvPr id="13" name="タイトル 1"/>
          <p:cNvSpPr txBox="1">
            <a:spLocks/>
          </p:cNvSpPr>
          <p:nvPr/>
        </p:nvSpPr>
        <p:spPr>
          <a:xfrm>
            <a:off x="838200" y="261257"/>
            <a:ext cx="10515600" cy="34948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smtClean="0">
                <a:solidFill>
                  <a:srgbClr val="002060"/>
                </a:solidFill>
                <a:latin typeface="Meiryo UI" panose="020B0604030504040204" pitchFamily="50" charset="-128"/>
                <a:ea typeface="Meiryo UI" panose="020B0604030504040204" pitchFamily="50" charset="-128"/>
              </a:rPr>
              <a:t>３．指定更新の対象となる事業所</a:t>
            </a:r>
            <a:endParaRPr lang="en-US" altLang="ja-JP" sz="14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121988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064601-1382-4B31-99F3-E68B34B7E012}" type="slidenum">
              <a:rPr kumimoji="1" lang="ja-JP" altLang="en-US" smtClean="0"/>
              <a:t>33</a:t>
            </a:fld>
            <a:endParaRPr kumimoji="1" lang="ja-JP" altLang="en-US"/>
          </a:p>
        </p:txBody>
      </p:sp>
      <p:sp>
        <p:nvSpPr>
          <p:cNvPr id="5" name="コンテンツ プレースホルダー 2"/>
          <p:cNvSpPr txBox="1">
            <a:spLocks/>
          </p:cNvSpPr>
          <p:nvPr/>
        </p:nvSpPr>
        <p:spPr>
          <a:xfrm>
            <a:off x="1273413" y="2598109"/>
            <a:ext cx="9905265" cy="3266760"/>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marL="82296"/>
            <a:r>
              <a:rPr lang="ja-JP" altLang="en-US" sz="3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dirty="0" smtClean="0">
                <a:solidFill>
                  <a:srgbClr val="002060"/>
                </a:solidFill>
                <a:latin typeface="BIZ UDPゴシック" panose="020B0400000000000000" pitchFamily="50" charset="-128"/>
                <a:ea typeface="BIZ UDPゴシック" panose="020B0400000000000000" pitchFamily="50" charset="-128"/>
              </a:rPr>
              <a:t>令和３年</a:t>
            </a:r>
            <a:r>
              <a:rPr lang="en-US" altLang="ja-JP" dirty="0" smtClean="0">
                <a:solidFill>
                  <a:srgbClr val="002060"/>
                </a:solidFill>
                <a:latin typeface="BIZ UDPゴシック" panose="020B0400000000000000" pitchFamily="50" charset="-128"/>
                <a:ea typeface="BIZ UDPゴシック" panose="020B0400000000000000" pitchFamily="50" charset="-128"/>
              </a:rPr>
              <a:t>4</a:t>
            </a:r>
            <a:r>
              <a:rPr lang="ja-JP" altLang="en-US" dirty="0" smtClean="0">
                <a:solidFill>
                  <a:srgbClr val="002060"/>
                </a:solidFill>
                <a:latin typeface="BIZ UDPゴシック" panose="020B0400000000000000" pitchFamily="50" charset="-128"/>
                <a:ea typeface="BIZ UDPゴシック" panose="020B0400000000000000" pitchFamily="50" charset="-128"/>
              </a:rPr>
              <a:t>月</a:t>
            </a:r>
            <a:r>
              <a:rPr lang="en-US" altLang="ja-JP" dirty="0" smtClean="0">
                <a:solidFill>
                  <a:srgbClr val="002060"/>
                </a:solidFill>
                <a:latin typeface="BIZ UDPゴシック" panose="020B0400000000000000" pitchFamily="50" charset="-128"/>
                <a:ea typeface="BIZ UDPゴシック" panose="020B0400000000000000" pitchFamily="50" charset="-128"/>
              </a:rPr>
              <a:t>1</a:t>
            </a:r>
            <a:r>
              <a:rPr lang="ja-JP" altLang="en-US" dirty="0">
                <a:solidFill>
                  <a:srgbClr val="002060"/>
                </a:solidFill>
                <a:latin typeface="BIZ UDPゴシック" panose="020B0400000000000000" pitchFamily="50" charset="-128"/>
                <a:ea typeface="BIZ UDPゴシック" panose="020B0400000000000000" pitchFamily="50" charset="-128"/>
              </a:rPr>
              <a:t>日に介護予防通所事業（</a:t>
            </a:r>
            <a:r>
              <a:rPr lang="en-US" altLang="ja-JP" dirty="0">
                <a:solidFill>
                  <a:srgbClr val="002060"/>
                </a:solidFill>
                <a:latin typeface="BIZ UDPゴシック" panose="020B0400000000000000" pitchFamily="50" charset="-128"/>
                <a:ea typeface="BIZ UDPゴシック" panose="020B0400000000000000" pitchFamily="50" charset="-128"/>
              </a:rPr>
              <a:t>A6)</a:t>
            </a:r>
            <a:r>
              <a:rPr lang="ja-JP" altLang="en-US" dirty="0">
                <a:solidFill>
                  <a:srgbClr val="002060"/>
                </a:solidFill>
                <a:latin typeface="BIZ UDPゴシック" panose="020B0400000000000000" pitchFamily="50" charset="-128"/>
                <a:ea typeface="BIZ UDPゴシック" panose="020B0400000000000000" pitchFamily="50" charset="-128"/>
              </a:rPr>
              <a:t>及びとしまリハビリ通所サービス</a:t>
            </a:r>
            <a:r>
              <a:rPr lang="en-US" altLang="ja-JP" dirty="0">
                <a:solidFill>
                  <a:srgbClr val="002060"/>
                </a:solidFill>
                <a:latin typeface="BIZ UDPゴシック" panose="020B0400000000000000" pitchFamily="50" charset="-128"/>
                <a:ea typeface="BIZ UDPゴシック" panose="020B0400000000000000" pitchFamily="50" charset="-128"/>
              </a:rPr>
              <a:t>(A8)</a:t>
            </a:r>
            <a:r>
              <a:rPr lang="ja-JP" altLang="en-US" dirty="0" smtClean="0">
                <a:solidFill>
                  <a:srgbClr val="002060"/>
                </a:solidFill>
                <a:latin typeface="BIZ UDPゴシック" panose="020B0400000000000000" pitchFamily="50" charset="-128"/>
                <a:ea typeface="BIZ UDPゴシック" panose="020B0400000000000000" pitchFamily="50" charset="-128"/>
              </a:rPr>
              <a:t>の新規及び更新指定を受けた事業所は、</a:t>
            </a:r>
            <a:r>
              <a:rPr lang="ja-JP" altLang="en-US" dirty="0" smtClean="0">
                <a:solidFill>
                  <a:srgbClr val="FF0000"/>
                </a:solidFill>
                <a:latin typeface="BIZ UDPゴシック" panose="020B0400000000000000" pitchFamily="50" charset="-128"/>
                <a:ea typeface="BIZ UDPゴシック" panose="020B0400000000000000" pitchFamily="50" charset="-128"/>
              </a:rPr>
              <a:t>令和</a:t>
            </a:r>
            <a:r>
              <a:rPr lang="en-US" altLang="ja-JP" dirty="0" smtClean="0">
                <a:solidFill>
                  <a:srgbClr val="FF0000"/>
                </a:solidFill>
                <a:latin typeface="BIZ UDPゴシック" panose="020B0400000000000000" pitchFamily="50" charset="-128"/>
                <a:ea typeface="BIZ UDPゴシック" panose="020B0400000000000000" pitchFamily="50" charset="-128"/>
              </a:rPr>
              <a:t>6</a:t>
            </a:r>
            <a:r>
              <a:rPr lang="ja-JP" altLang="en-US" dirty="0" smtClean="0">
                <a:solidFill>
                  <a:srgbClr val="FF0000"/>
                </a:solidFill>
                <a:latin typeface="BIZ UDPゴシック" panose="020B0400000000000000" pitchFamily="50" charset="-128"/>
                <a:ea typeface="BIZ UDPゴシック" panose="020B0400000000000000" pitchFamily="50" charset="-128"/>
              </a:rPr>
              <a:t>年</a:t>
            </a:r>
            <a:r>
              <a:rPr lang="en-US" altLang="ja-JP" dirty="0" smtClean="0">
                <a:solidFill>
                  <a:srgbClr val="FF0000"/>
                </a:solidFill>
                <a:latin typeface="BIZ UDPゴシック" panose="020B0400000000000000" pitchFamily="50" charset="-128"/>
                <a:ea typeface="BIZ UDPゴシック" panose="020B0400000000000000" pitchFamily="50" charset="-128"/>
              </a:rPr>
              <a:t>3</a:t>
            </a:r>
            <a:r>
              <a:rPr lang="ja-JP" altLang="en-US" dirty="0" smtClean="0">
                <a:solidFill>
                  <a:srgbClr val="FF0000"/>
                </a:solidFill>
                <a:latin typeface="BIZ UDPゴシック" panose="020B0400000000000000" pitchFamily="50" charset="-128"/>
                <a:ea typeface="BIZ UDPゴシック" panose="020B0400000000000000" pitchFamily="50" charset="-128"/>
              </a:rPr>
              <a:t>月</a:t>
            </a:r>
            <a:r>
              <a:rPr lang="en-US" altLang="ja-JP" dirty="0" smtClean="0">
                <a:solidFill>
                  <a:srgbClr val="FF0000"/>
                </a:solidFill>
                <a:latin typeface="BIZ UDPゴシック" panose="020B0400000000000000" pitchFamily="50" charset="-128"/>
                <a:ea typeface="BIZ UDPゴシック" panose="020B0400000000000000" pitchFamily="50" charset="-128"/>
              </a:rPr>
              <a:t>31</a:t>
            </a:r>
            <a:r>
              <a:rPr lang="ja-JP" altLang="en-US" dirty="0" smtClean="0">
                <a:solidFill>
                  <a:srgbClr val="FF0000"/>
                </a:solidFill>
                <a:latin typeface="BIZ UDPゴシック" panose="020B0400000000000000" pitchFamily="50" charset="-128"/>
                <a:ea typeface="BIZ UDPゴシック" panose="020B0400000000000000" pitchFamily="50" charset="-128"/>
              </a:rPr>
              <a:t>日</a:t>
            </a:r>
            <a:r>
              <a:rPr lang="ja-JP" altLang="en-US" dirty="0" smtClean="0">
                <a:solidFill>
                  <a:srgbClr val="002060"/>
                </a:solidFill>
                <a:latin typeface="BIZ UDPゴシック" panose="020B0400000000000000" pitchFamily="50" charset="-128"/>
                <a:ea typeface="BIZ UDPゴシック" panose="020B0400000000000000" pitchFamily="50" charset="-128"/>
              </a:rPr>
              <a:t>で有効期限が</a:t>
            </a:r>
            <a:r>
              <a:rPr lang="ja-JP" altLang="en-US" dirty="0" smtClean="0">
                <a:solidFill>
                  <a:srgbClr val="FF0000"/>
                </a:solidFill>
                <a:latin typeface="BIZ UDPゴシック" panose="020B0400000000000000" pitchFamily="50" charset="-128"/>
                <a:ea typeface="BIZ UDPゴシック" panose="020B0400000000000000" pitchFamily="50" charset="-128"/>
              </a:rPr>
              <a:t>失効</a:t>
            </a:r>
            <a:r>
              <a:rPr lang="ja-JP" altLang="en-US" dirty="0" smtClean="0">
                <a:solidFill>
                  <a:srgbClr val="002060"/>
                </a:solidFill>
                <a:latin typeface="BIZ UDPゴシック" panose="020B0400000000000000" pitchFamily="50" charset="-128"/>
                <a:ea typeface="BIZ UDPゴシック" panose="020B0400000000000000" pitchFamily="50" charset="-128"/>
              </a:rPr>
              <a:t>します。</a:t>
            </a:r>
            <a:endParaRPr lang="en-US" altLang="ja-JP" dirty="0" smtClean="0">
              <a:solidFill>
                <a:srgbClr val="002060"/>
              </a:solidFill>
              <a:latin typeface="BIZ UDPゴシック" panose="020B0400000000000000" pitchFamily="50" charset="-128"/>
              <a:ea typeface="BIZ UDPゴシック" panose="020B0400000000000000" pitchFamily="50" charset="-128"/>
            </a:endParaRPr>
          </a:p>
          <a:p>
            <a:pPr marL="82296"/>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82296"/>
            <a:r>
              <a:rPr lang="ja-JP" altLang="en-US" dirty="0">
                <a:solidFill>
                  <a:schemeClr val="tx1"/>
                </a:solidFill>
                <a:latin typeface="BIZ UDPゴシック" panose="020B0400000000000000" pitchFamily="50" charset="-128"/>
                <a:ea typeface="BIZ UDPゴシック" panose="020B0400000000000000" pitchFamily="50" charset="-128"/>
              </a:rPr>
              <a:t>　</a:t>
            </a:r>
            <a:r>
              <a:rPr lang="ja-JP" altLang="en-US" dirty="0" smtClean="0">
                <a:solidFill>
                  <a:schemeClr val="tx1"/>
                </a:solidFill>
                <a:latin typeface="BIZ UDPゴシック" panose="020B0400000000000000" pitchFamily="50" charset="-128"/>
                <a:ea typeface="BIZ UDPゴシック" panose="020B0400000000000000" pitchFamily="50" charset="-128"/>
              </a:rPr>
              <a:t>　</a:t>
            </a:r>
            <a:r>
              <a:rPr lang="ja-JP" altLang="en-US" dirty="0" smtClean="0">
                <a:solidFill>
                  <a:srgbClr val="002060"/>
                </a:solidFill>
                <a:latin typeface="BIZ UDPゴシック" panose="020B0400000000000000" pitchFamily="50" charset="-128"/>
                <a:ea typeface="BIZ UDPゴシック" panose="020B0400000000000000" pitchFamily="50" charset="-128"/>
              </a:rPr>
              <a:t>事業所で引き続き要支援１・</a:t>
            </a:r>
            <a:r>
              <a:rPr lang="en-US" altLang="ja-JP" dirty="0" smtClean="0">
                <a:solidFill>
                  <a:srgbClr val="002060"/>
                </a:solidFill>
                <a:latin typeface="BIZ UDPゴシック" panose="020B0400000000000000" pitchFamily="50" charset="-128"/>
                <a:ea typeface="BIZ UDPゴシック" panose="020B0400000000000000" pitchFamily="50" charset="-128"/>
              </a:rPr>
              <a:t>2</a:t>
            </a:r>
            <a:r>
              <a:rPr lang="ja-JP" altLang="en-US" dirty="0" smtClean="0">
                <a:solidFill>
                  <a:srgbClr val="002060"/>
                </a:solidFill>
                <a:latin typeface="BIZ UDPゴシック" panose="020B0400000000000000" pitchFamily="50" charset="-128"/>
                <a:ea typeface="BIZ UDPゴシック" panose="020B0400000000000000" pitchFamily="50" charset="-128"/>
              </a:rPr>
              <a:t>及び事業対象者の方を受け入れる場合は、豊島区へ</a:t>
            </a:r>
            <a:r>
              <a:rPr lang="ja-JP" altLang="en-US" dirty="0" smtClean="0">
                <a:solidFill>
                  <a:srgbClr val="FF0000"/>
                </a:solidFill>
                <a:latin typeface="BIZ UDPゴシック" panose="020B0400000000000000" pitchFamily="50" charset="-128"/>
                <a:ea typeface="BIZ UDPゴシック" panose="020B0400000000000000" pitchFamily="50" charset="-128"/>
              </a:rPr>
              <a:t>更新申</a:t>
            </a:r>
            <a:r>
              <a:rPr lang="ja-JP" altLang="en-US" dirty="0">
                <a:solidFill>
                  <a:srgbClr val="FF0000"/>
                </a:solidFill>
                <a:latin typeface="BIZ UDPゴシック" panose="020B0400000000000000" pitchFamily="50" charset="-128"/>
                <a:ea typeface="BIZ UDPゴシック" panose="020B0400000000000000" pitchFamily="50" charset="-128"/>
              </a:rPr>
              <a:t>請書</a:t>
            </a:r>
            <a:r>
              <a:rPr lang="ja-JP" altLang="en-US" dirty="0">
                <a:solidFill>
                  <a:srgbClr val="002060"/>
                </a:solidFill>
                <a:latin typeface="BIZ UDPゴシック" panose="020B0400000000000000" pitchFamily="50" charset="-128"/>
                <a:ea typeface="BIZ UDPゴシック" panose="020B0400000000000000" pitchFamily="50" charset="-128"/>
              </a:rPr>
              <a:t>を</a:t>
            </a:r>
            <a:r>
              <a:rPr lang="ja-JP" altLang="en-US" dirty="0" smtClean="0">
                <a:solidFill>
                  <a:srgbClr val="002060"/>
                </a:solidFill>
                <a:latin typeface="BIZ UDPゴシック" panose="020B0400000000000000" pitchFamily="50" charset="-128"/>
                <a:ea typeface="BIZ UDPゴシック" panose="020B0400000000000000" pitchFamily="50" charset="-128"/>
              </a:rPr>
              <a:t>提出する必要があります。</a:t>
            </a:r>
            <a:endParaRPr lang="en-US" altLang="ja-JP" dirty="0" smtClean="0">
              <a:solidFill>
                <a:srgbClr val="002060"/>
              </a:solidFill>
              <a:latin typeface="BIZ UDPゴシック" panose="020B0400000000000000" pitchFamily="50" charset="-128"/>
              <a:ea typeface="BIZ UDPゴシック" panose="020B0400000000000000" pitchFamily="50" charset="-128"/>
            </a:endParaRPr>
          </a:p>
        </p:txBody>
      </p:sp>
      <p:sp>
        <p:nvSpPr>
          <p:cNvPr id="6" name="タイトル 1"/>
          <p:cNvSpPr>
            <a:spLocks noGrp="1"/>
          </p:cNvSpPr>
          <p:nvPr>
            <p:ph type="title"/>
          </p:nvPr>
        </p:nvSpPr>
        <p:spPr>
          <a:xfrm>
            <a:off x="801189" y="1080558"/>
            <a:ext cx="10515600" cy="941161"/>
          </a:xfrm>
        </p:spPr>
        <p:txBody>
          <a:bodyPr>
            <a:noAutofit/>
          </a:bodyPr>
          <a:lstStyle/>
          <a:p>
            <a:r>
              <a:rPr lang="ja-JP" altLang="en-US" sz="4000" dirty="0">
                <a:solidFill>
                  <a:srgbClr val="002060"/>
                </a:solidFill>
              </a:rPr>
              <a:t>介護予防通所事業</a:t>
            </a:r>
            <a:r>
              <a:rPr lang="ja-JP" altLang="en-US" sz="4000" dirty="0">
                <a:solidFill>
                  <a:srgbClr val="002060"/>
                </a:solidFill>
                <a:latin typeface="Meiryo UI" panose="020B0604030504040204" pitchFamily="50" charset="-128"/>
                <a:ea typeface="Meiryo UI" panose="020B0604030504040204" pitchFamily="50" charset="-128"/>
              </a:rPr>
              <a:t>（</a:t>
            </a:r>
            <a:r>
              <a:rPr lang="en-US" altLang="ja-JP" sz="4000" dirty="0" smtClean="0">
                <a:solidFill>
                  <a:srgbClr val="002060"/>
                </a:solidFill>
                <a:latin typeface="Meiryo UI" panose="020B0604030504040204" pitchFamily="50" charset="-128"/>
                <a:ea typeface="Meiryo UI" panose="020B0604030504040204" pitchFamily="50" charset="-128"/>
              </a:rPr>
              <a:t>A6</a:t>
            </a:r>
            <a:r>
              <a:rPr lang="ja-JP" altLang="en-US" sz="4000" dirty="0" smtClean="0">
                <a:solidFill>
                  <a:srgbClr val="002060"/>
                </a:solidFill>
                <a:latin typeface="Meiryo UI" panose="020B0604030504040204" pitchFamily="50" charset="-128"/>
                <a:ea typeface="Meiryo UI" panose="020B0604030504040204" pitchFamily="50" charset="-128"/>
              </a:rPr>
              <a:t>）</a:t>
            </a:r>
            <a:r>
              <a:rPr lang="ja-JP" altLang="en-US" sz="4000" dirty="0" smtClean="0">
                <a:solidFill>
                  <a:srgbClr val="002060"/>
                </a:solidFill>
              </a:rPr>
              <a:t>・としま</a:t>
            </a:r>
            <a:r>
              <a:rPr lang="ja-JP" altLang="en-US" sz="4000" dirty="0">
                <a:solidFill>
                  <a:srgbClr val="002060"/>
                </a:solidFill>
              </a:rPr>
              <a:t>リハビリ通所</a:t>
            </a:r>
            <a:r>
              <a:rPr lang="ja-JP" altLang="en-US" sz="4000" dirty="0" smtClean="0">
                <a:solidFill>
                  <a:srgbClr val="002060"/>
                </a:solidFill>
              </a:rPr>
              <a:t>サービス</a:t>
            </a:r>
            <a:r>
              <a:rPr lang="ja-JP" altLang="en-US" sz="4000" dirty="0" smtClean="0">
                <a:solidFill>
                  <a:srgbClr val="002060"/>
                </a:solidFill>
                <a:latin typeface="Meiryo UI" panose="020B0604030504040204" pitchFamily="50" charset="-128"/>
                <a:ea typeface="Meiryo UI" panose="020B0604030504040204" pitchFamily="50" charset="-128"/>
              </a:rPr>
              <a:t>（</a:t>
            </a:r>
            <a:r>
              <a:rPr lang="en-US" altLang="ja-JP" sz="4000" dirty="0" smtClean="0">
                <a:solidFill>
                  <a:srgbClr val="002060"/>
                </a:solidFill>
                <a:latin typeface="Meiryo UI" panose="020B0604030504040204" pitchFamily="50" charset="-128"/>
                <a:ea typeface="Meiryo UI" panose="020B0604030504040204" pitchFamily="50" charset="-128"/>
              </a:rPr>
              <a:t>A8</a:t>
            </a:r>
            <a:r>
              <a:rPr lang="ja-JP" altLang="en-US" sz="4000" dirty="0">
                <a:solidFill>
                  <a:srgbClr val="002060"/>
                </a:solidFill>
                <a:latin typeface="Meiryo UI" panose="020B0604030504040204" pitchFamily="50" charset="-128"/>
                <a:ea typeface="Meiryo UI" panose="020B0604030504040204" pitchFamily="50" charset="-128"/>
              </a:rPr>
              <a:t>）</a:t>
            </a:r>
            <a:r>
              <a:rPr lang="ja-JP" altLang="en-US" sz="4000" dirty="0" smtClean="0">
                <a:solidFill>
                  <a:srgbClr val="002060"/>
                </a:solidFill>
              </a:rPr>
              <a:t>更新</a:t>
            </a:r>
            <a:r>
              <a:rPr lang="ja-JP" altLang="en-US" sz="4000" dirty="0">
                <a:solidFill>
                  <a:srgbClr val="002060"/>
                </a:solidFill>
              </a:rPr>
              <a:t>申請について</a:t>
            </a:r>
          </a:p>
        </p:txBody>
      </p:sp>
      <p:sp>
        <p:nvSpPr>
          <p:cNvPr id="8" name="フローチャート: 処理 7"/>
          <p:cNvSpPr/>
          <p:nvPr/>
        </p:nvSpPr>
        <p:spPr>
          <a:xfrm flipV="1">
            <a:off x="838200" y="2034629"/>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9" name="タイトル 1"/>
          <p:cNvSpPr txBox="1">
            <a:spLocks/>
          </p:cNvSpPr>
          <p:nvPr/>
        </p:nvSpPr>
        <p:spPr>
          <a:xfrm>
            <a:off x="838200" y="261257"/>
            <a:ext cx="10515600" cy="34948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dirty="0" smtClean="0">
                <a:solidFill>
                  <a:srgbClr val="002060"/>
                </a:solidFill>
                <a:latin typeface="Meiryo UI" panose="020B0604030504040204" pitchFamily="50" charset="-128"/>
                <a:ea typeface="Meiryo UI" panose="020B0604030504040204" pitchFamily="50" charset="-128"/>
              </a:rPr>
              <a:t>３．指定更新の対象となる事業所</a:t>
            </a:r>
            <a:endParaRPr lang="en-US" altLang="ja-JP" sz="14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542291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cs typeface="Microsoft Himalaya" panose="01010100010101010101" pitchFamily="2" charset="0"/>
              </a:rPr>
              <a:t>４．指定更新書類について</a:t>
            </a:r>
            <a:endParaRPr lang="en-US" altLang="ja-JP" sz="3600" dirty="0">
              <a:solidFill>
                <a:srgbClr val="002060"/>
              </a:solidFill>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D0956B-76D7-48DB-97C7-73BA52619FB9}" type="slidenum">
              <a:rPr kumimoji="1" lang="ja-JP" altLang="en-US" sz="14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1" lang="ja-JP" altLang="en-US" sz="14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9" name="テキスト ボックス 18"/>
          <p:cNvSpPr txBox="1"/>
          <p:nvPr/>
        </p:nvSpPr>
        <p:spPr>
          <a:xfrm>
            <a:off x="2162630" y="3422424"/>
            <a:ext cx="9522823" cy="707886"/>
          </a:xfrm>
          <a:prstGeom prst="rect">
            <a:avLst/>
          </a:prstGeom>
          <a:noFill/>
        </p:spPr>
        <p:txBody>
          <a:bodyPr wrap="square" rtlCol="0">
            <a:spAutoFit/>
          </a:bodyPr>
          <a:lstStyle/>
          <a:p>
            <a:r>
              <a:rPr lang="ja-JP" altLang="en-US" sz="4000" dirty="0" smtClean="0">
                <a:solidFill>
                  <a:srgbClr val="002060"/>
                </a:solidFill>
                <a:latin typeface="Meiryo UI" panose="020B0604030504040204" pitchFamily="50" charset="-128"/>
                <a:ea typeface="Meiryo UI" panose="020B0604030504040204" pitchFamily="50" charset="-128"/>
              </a:rPr>
              <a:t>指定</a:t>
            </a:r>
            <a:r>
              <a:rPr lang="ja-JP" altLang="en-US" sz="4000" dirty="0">
                <a:solidFill>
                  <a:srgbClr val="002060"/>
                </a:solidFill>
                <a:latin typeface="Meiryo UI" panose="020B0604030504040204" pitchFamily="50" charset="-128"/>
                <a:ea typeface="Meiryo UI" panose="020B0604030504040204" pitchFamily="50" charset="-128"/>
              </a:rPr>
              <a:t>更新書類について</a:t>
            </a:r>
            <a:endParaRPr lang="en-US" altLang="ja-JP" sz="40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09262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BIZ UDPゴシック" panose="020B0400000000000000" pitchFamily="50" charset="-128"/>
                <a:ea typeface="BIZ UDPゴシック" panose="020B0400000000000000" pitchFamily="50" charset="-128"/>
              </a:rPr>
              <a:t>４</a:t>
            </a:r>
            <a:r>
              <a:rPr lang="zh-TW" altLang="en-US" sz="3600" dirty="0" smtClean="0">
                <a:solidFill>
                  <a:srgbClr val="002060"/>
                </a:solidFill>
                <a:latin typeface="BIZ UDPゴシック" panose="020B0400000000000000" pitchFamily="50" charset="-128"/>
                <a:ea typeface="BIZ UDPゴシック" panose="020B0400000000000000" pitchFamily="50" charset="-128"/>
              </a:rPr>
              <a:t>．指定更新書類</a:t>
            </a:r>
            <a:r>
              <a:rPr lang="ja-JP" altLang="en-US" sz="3600" dirty="0" smtClean="0">
                <a:solidFill>
                  <a:srgbClr val="002060"/>
                </a:solidFill>
                <a:latin typeface="BIZ UDPゴシック" panose="020B0400000000000000" pitchFamily="50" charset="-128"/>
                <a:ea typeface="BIZ UDPゴシック" panose="020B0400000000000000" pitchFamily="50" charset="-128"/>
              </a:rPr>
              <a:t>について</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35</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667839" y="1269206"/>
            <a:ext cx="4138077" cy="591094"/>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2400" u="sng" dirty="0" smtClean="0">
                <a:solidFill>
                  <a:srgbClr val="FF0000"/>
                </a:solidFill>
                <a:latin typeface="Meiryo UI" panose="020B0604030504040204" pitchFamily="50" charset="-128"/>
                <a:ea typeface="Meiryo UI" panose="020B0604030504040204" pitchFamily="50" charset="-128"/>
              </a:rPr>
              <a:t>A6</a:t>
            </a:r>
            <a:r>
              <a:rPr lang="ja-JP" altLang="en-US" sz="2400" u="sng" dirty="0" smtClean="0">
                <a:solidFill>
                  <a:srgbClr val="FF0000"/>
                </a:solidFill>
                <a:latin typeface="Meiryo UI" panose="020B0604030504040204" pitchFamily="50" charset="-128"/>
                <a:ea typeface="Meiryo UI" panose="020B0604030504040204" pitchFamily="50" charset="-128"/>
              </a:rPr>
              <a:t>のみ指定を受けている事業所</a:t>
            </a:r>
            <a:endParaRPr lang="en-US" altLang="ja-JP" sz="2400" u="sng" dirty="0" smtClean="0">
              <a:solidFill>
                <a:srgbClr val="FF0000"/>
              </a:solidFill>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76891573"/>
              </p:ext>
            </p:extLst>
          </p:nvPr>
        </p:nvGraphicFramePr>
        <p:xfrm>
          <a:off x="667839" y="1933123"/>
          <a:ext cx="9285086" cy="4721780"/>
        </p:xfrm>
        <a:graphic>
          <a:graphicData uri="http://schemas.openxmlformats.org/drawingml/2006/table">
            <a:tbl>
              <a:tblPr/>
              <a:tblGrid>
                <a:gridCol w="348587">
                  <a:extLst>
                    <a:ext uri="{9D8B030D-6E8A-4147-A177-3AD203B41FA5}">
                      <a16:colId xmlns:a16="http://schemas.microsoft.com/office/drawing/2014/main" val="1394227547"/>
                    </a:ext>
                  </a:extLst>
                </a:gridCol>
                <a:gridCol w="6417168">
                  <a:extLst>
                    <a:ext uri="{9D8B030D-6E8A-4147-A177-3AD203B41FA5}">
                      <a16:colId xmlns:a16="http://schemas.microsoft.com/office/drawing/2014/main" val="2547458002"/>
                    </a:ext>
                  </a:extLst>
                </a:gridCol>
                <a:gridCol w="1014070">
                  <a:extLst>
                    <a:ext uri="{9D8B030D-6E8A-4147-A177-3AD203B41FA5}">
                      <a16:colId xmlns:a16="http://schemas.microsoft.com/office/drawing/2014/main" val="241934353"/>
                    </a:ext>
                  </a:extLst>
                </a:gridCol>
                <a:gridCol w="1505261">
                  <a:extLst>
                    <a:ext uri="{9D8B030D-6E8A-4147-A177-3AD203B41FA5}">
                      <a16:colId xmlns:a16="http://schemas.microsoft.com/office/drawing/2014/main" val="1116349648"/>
                    </a:ext>
                  </a:extLst>
                </a:gridCol>
              </a:tblGrid>
              <a:tr h="230511">
                <a:tc>
                  <a:txBody>
                    <a:bodyPr/>
                    <a:lstStyle/>
                    <a:p>
                      <a:pPr algn="l" fontAlgn="b"/>
                      <a:r>
                        <a:rPr lang="ja-JP" altLang="en-US" sz="1200" b="0" i="0" u="none" strike="noStrike" dirty="0">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申　請　書　及　び　添　付　書　</a:t>
                      </a:r>
                      <a:r>
                        <a:rPr lang="ja-JP" altLang="en-US" sz="2000" b="0" i="0" u="none" strike="noStrike" dirty="0" smtClean="0">
                          <a:effectLst/>
                          <a:latin typeface="ＭＳ Ｐゴシック" panose="020B0600070205080204" pitchFamily="50" charset="-128"/>
                          <a:ea typeface="ＭＳ Ｐゴシック" panose="020B0600070205080204" pitchFamily="50" charset="-128"/>
                        </a:rPr>
                        <a:t>類</a:t>
                      </a:r>
                      <a:endParaRPr lang="en-US" altLang="ja-JP" sz="2000" b="0" i="0" u="none" strike="noStrike" dirty="0" smtClean="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en-US" sz="3200" b="0" i="0" u="none" strike="noStrike" dirty="0" smtClean="0">
                          <a:effectLst/>
                          <a:latin typeface="ＭＳ Ｐゴシック" panose="020B0600070205080204" pitchFamily="50" charset="-128"/>
                          <a:ea typeface="ＭＳ Ｐゴシック" panose="020B0600070205080204" pitchFamily="50" charset="-128"/>
                        </a:rPr>
                        <a:t>A</a:t>
                      </a:r>
                      <a:r>
                        <a:rPr lang="ja-JP" altLang="en-US" sz="3200" b="0" i="0" u="none" strike="noStrike" dirty="0" smtClean="0">
                          <a:effectLst/>
                          <a:latin typeface="ＭＳ Ｐゴシック" panose="020B0600070205080204" pitchFamily="50" charset="-128"/>
                          <a:ea typeface="ＭＳ Ｐゴシック" panose="020B0600070205080204" pitchFamily="50" charset="-128"/>
                        </a:rPr>
                        <a:t>６</a:t>
                      </a:r>
                      <a:endParaRPr lang="en-US" sz="32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ja-JP" altLang="en-US" sz="1800" b="0" i="0" u="none" strike="noStrike" dirty="0">
                          <a:effectLst/>
                          <a:latin typeface="ＭＳ Ｐゴシック" panose="020B0600070205080204" pitchFamily="50" charset="-128"/>
                          <a:ea typeface="ＭＳ Ｐゴシック" panose="020B0600070205080204" pitchFamily="50" charset="-128"/>
                        </a:rPr>
                        <a:t>備考</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5292265"/>
                  </a:ext>
                </a:extLst>
              </a:tr>
              <a:tr h="273875">
                <a:tc>
                  <a:txBody>
                    <a:bodyPr/>
                    <a:lstStyle/>
                    <a:p>
                      <a:pPr algn="l" fontAlgn="b"/>
                      <a:r>
                        <a:rPr lang="ja-JP" altLang="en-US" sz="1200" b="0" i="0" u="none" strike="noStrike">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33719715"/>
                  </a:ext>
                </a:extLst>
              </a:tr>
              <a:tr h="445047">
                <a:tc>
                  <a:txBody>
                    <a:bodyPr/>
                    <a:lstStyle/>
                    <a:p>
                      <a:pPr algn="l" fontAlgn="b"/>
                      <a:r>
                        <a:rPr lang="ja-JP" altLang="en-US" sz="1200" b="0" i="0" u="none" strike="noStrike">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18075015"/>
                  </a:ext>
                </a:extLst>
              </a:tr>
              <a:tr h="305827">
                <a:tc rowSpan="2">
                  <a:txBody>
                    <a:bodyPr/>
                    <a:lstStyle/>
                    <a:p>
                      <a:pPr algn="ctr" fontAlgn="ctr"/>
                      <a:r>
                        <a:rPr lang="ja-JP" altLang="en-US" sz="1600" b="0" i="0" u="none" strike="noStrike" dirty="0">
                          <a:effectLst/>
                          <a:latin typeface="ＭＳ Ｐゴシック" panose="020B0600070205080204" pitchFamily="50" charset="-128"/>
                          <a:ea typeface="ＭＳ Ｐゴシック" panose="020B0600070205080204" pitchFamily="50" charset="-128"/>
                        </a:rPr>
                        <a:t>申 請 書</a:t>
                      </a:r>
                    </a:p>
                  </a:txBody>
                  <a:tcPr marL="9525" marR="9525" marT="9525"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豊島区介護予防・日常生活支援総合事業指定第１号事業指定更新申請書</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7902861"/>
                  </a:ext>
                </a:extLst>
              </a:tr>
              <a:tr h="536338">
                <a:tc vMerge="1">
                  <a:txBody>
                    <a:bodyPr/>
                    <a:lstStyle/>
                    <a:p>
                      <a:endParaRPr kumimoji="1" lang="ja-JP" altLang="en-US"/>
                    </a:p>
                  </a:txBody>
                  <a:tcPr/>
                </a:tc>
                <a:tc>
                  <a:txBody>
                    <a:bodyPr/>
                    <a:lstStyle/>
                    <a:p>
                      <a:pPr algn="l" fontAlgn="ctr"/>
                      <a:r>
                        <a:rPr lang="ja-JP" altLang="en-US" sz="1400" b="0" i="0" u="none" strike="noStrike" dirty="0" smtClean="0">
                          <a:effectLst/>
                          <a:latin typeface="ＭＳ Ｐゴシック" panose="020B0600070205080204" pitchFamily="50" charset="-128"/>
                          <a:ea typeface="+mn-ea"/>
                        </a:rPr>
                        <a:t>付表２　通所型サービス事業所の指定に係る記載事項</a:t>
                      </a:r>
                      <a:br>
                        <a:rPr lang="ja-JP" altLang="en-US" sz="1400" b="0" i="0" u="none" strike="noStrike" dirty="0" smtClean="0">
                          <a:effectLst/>
                          <a:latin typeface="ＭＳ Ｐゴシック" panose="020B0600070205080204" pitchFamily="50" charset="-128"/>
                          <a:ea typeface="+mn-ea"/>
                        </a:rPr>
                      </a:br>
                      <a:r>
                        <a:rPr lang="ja-JP" altLang="en-US" sz="1400" b="0" i="0" u="none" strike="noStrike" dirty="0" smtClean="0">
                          <a:effectLst/>
                          <a:latin typeface="ＭＳ Ｐゴシック" panose="020B0600070205080204" pitchFamily="50" charset="-128"/>
                          <a:ea typeface="+mn-ea"/>
                        </a:rPr>
                        <a:t>（必要に応じて）付表２ 通所型サービス事業所の指定に係る記載事項記入欄不足時の資料</a:t>
                      </a:r>
                      <a:endParaRPr lang="ja-JP" altLang="en-US" sz="1400" b="0" i="0" u="none" strike="noStrike" dirty="0">
                        <a:effectLst/>
                        <a:latin typeface="ＭＳ Ｐゴシック" panose="020B0600070205080204" pitchFamily="50" charset="-128"/>
                        <a:ea typeface="+mn-e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76746608"/>
                  </a:ext>
                </a:extLst>
              </a:tr>
              <a:tr h="305827">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登記事項証明書又は条例等</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smtClean="0">
                          <a:effectLst/>
                          <a:latin typeface="ＭＳ Ｐゴシック" panose="020B0600070205080204" pitchFamily="50" charset="-128"/>
                          <a:ea typeface="+mn-ea"/>
                        </a:rPr>
                        <a:t>△</a:t>
                      </a:r>
                      <a:endParaRPr lang="ja-JP" altLang="en-US" sz="2000" b="0" i="0" u="none" strike="noStrike" dirty="0">
                        <a:effectLst/>
                        <a:latin typeface="ＭＳ Ｐゴシック" panose="020B0600070205080204" pitchFamily="50" charset="-128"/>
                        <a:ea typeface="+mn-e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100" b="0" i="0" u="none" strike="noStrike" dirty="0" smtClean="0">
                          <a:effectLst/>
                          <a:latin typeface="ＭＳ Ｐゴシック" panose="020B0600070205080204" pitchFamily="50" charset="-128"/>
                          <a:ea typeface="+mn-ea"/>
                        </a:rPr>
                        <a:t>変更がある場合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1981371"/>
                  </a:ext>
                </a:extLst>
              </a:tr>
              <a:tr h="305827">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effectLst/>
                          <a:latin typeface="ＭＳ Ｐゴシック" panose="020B0600070205080204" pitchFamily="50" charset="-128"/>
                          <a:ea typeface="ＭＳ Ｐゴシック" panose="020B0600070205080204" pitchFamily="50" charset="-128"/>
                        </a:rPr>
                        <a:t>従業者の勤務体制及び勤務形態一覧表（参考様式１）</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smtClean="0">
                          <a:effectLst/>
                          <a:latin typeface="ＭＳ Ｐゴシック" panose="020B0600070205080204" pitchFamily="50" charset="-128"/>
                          <a:ea typeface="+mn-ea"/>
                        </a:rPr>
                        <a:t>提出する月の翌月の勤務表を作成</a:t>
                      </a:r>
                      <a:endParaRPr lang="en-US" altLang="ja-JP" sz="1100" b="0" i="0" u="none" strike="noStrike" dirty="0" smtClean="0">
                        <a:effectLst/>
                        <a:latin typeface="ＭＳ Ｐゴシック" panose="020B0600070205080204" pitchFamily="50" charset="-128"/>
                        <a:ea typeface="+mn-e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222822"/>
                  </a:ext>
                </a:extLst>
              </a:tr>
              <a:tr h="305827">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事業所の平面図（参考様式</a:t>
                      </a:r>
                      <a:r>
                        <a:rPr lang="en-US" altLang="ja-JP" sz="1400" b="0" i="0" u="none" strike="noStrike" dirty="0">
                          <a:effectLst/>
                          <a:latin typeface="ＭＳ Ｐゴシック" panose="020B0600070205080204" pitchFamily="50" charset="-128"/>
                          <a:ea typeface="ＭＳ Ｐゴシック" panose="020B0600070205080204" pitchFamily="50" charset="-128"/>
                        </a:rPr>
                        <a:t>2</a:t>
                      </a:r>
                      <a:r>
                        <a:rPr lang="ja-JP" altLang="en-US" sz="14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100" b="0" i="0" u="none" strike="noStrike" dirty="0">
                          <a:effectLst/>
                          <a:latin typeface="ＭＳ Ｐゴシック" panose="020B0600070205080204" pitchFamily="50" charset="-128"/>
                          <a:ea typeface="ＭＳ Ｐゴシック" panose="020B0600070205080204" pitchFamily="50" charset="-128"/>
                        </a:rPr>
                        <a:t>変更がある場合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5586219"/>
                  </a:ext>
                </a:extLst>
              </a:tr>
              <a:tr h="305827">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smtClean="0">
                          <a:effectLst/>
                          <a:latin typeface="ＭＳ Ｐゴシック" panose="020B0600070205080204" pitchFamily="50" charset="-128"/>
                          <a:ea typeface="ＭＳ Ｐゴシック" panose="020B0600070205080204" pitchFamily="50" charset="-128"/>
                        </a:rPr>
                        <a:t>設備等一覧表</a:t>
                      </a: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04172951"/>
                  </a:ext>
                </a:extLst>
              </a:tr>
              <a:tr h="305827">
                <a:tc>
                  <a:txBody>
                    <a:bodyPr/>
                    <a:lstStyle/>
                    <a:p>
                      <a:pPr algn="ctr" fontAlgn="ctr"/>
                      <a:r>
                        <a:rPr lang="en-US" altLang="ja-JP" sz="1600" b="0" i="0" u="none" strike="noStrike" dirty="0" smtClean="0">
                          <a:effectLst/>
                          <a:latin typeface="ＭＳ Ｐゴシック" panose="020B0600070205080204" pitchFamily="50" charset="-128"/>
                          <a:ea typeface="ＭＳ Ｐゴシック" panose="020B0600070205080204" pitchFamily="50" charset="-128"/>
                        </a:rPr>
                        <a:t>5</a:t>
                      </a:r>
                      <a:endParaRPr lang="en-US" altLang="ja-JP" sz="16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smtClean="0">
                          <a:effectLst/>
                          <a:latin typeface="ＭＳ Ｐゴシック" panose="020B0600070205080204" pitchFamily="50" charset="-128"/>
                          <a:ea typeface="+mn-ea"/>
                        </a:rPr>
                        <a:t>運営規程</a:t>
                      </a: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98708057"/>
                  </a:ext>
                </a:extLst>
              </a:tr>
              <a:tr h="305827">
                <a:tc>
                  <a:txBody>
                    <a:bodyPr/>
                    <a:lstStyle/>
                    <a:p>
                      <a:pPr algn="ctr" fontAlgn="ctr"/>
                      <a:r>
                        <a:rPr lang="en-US" altLang="ja-JP" sz="1600" b="0" i="0" u="none" strike="noStrike" dirty="0" smtClean="0">
                          <a:effectLst/>
                          <a:latin typeface="ＭＳ Ｐゴシック" panose="020B0600070205080204" pitchFamily="50" charset="-128"/>
                          <a:ea typeface="ＭＳ Ｐゴシック" panose="020B0600070205080204" pitchFamily="50" charset="-128"/>
                        </a:rPr>
                        <a:t>6</a:t>
                      </a:r>
                      <a:endParaRPr lang="en-US" altLang="ja-JP" sz="16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利用者からの苦情を処理するために講ずる措置の概要（参考様式４）</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951367486"/>
                  </a:ext>
                </a:extLst>
              </a:tr>
              <a:tr h="305827">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effectLst/>
                          <a:latin typeface="ＭＳ Ｐゴシック" panose="020B0600070205080204" pitchFamily="50" charset="-128"/>
                          <a:ea typeface="ＭＳ Ｐゴシック" panose="020B0600070205080204" pitchFamily="50" charset="-128"/>
                        </a:rPr>
                        <a:t>誓約書（参考様式５）</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ja-JP" altLang="en-US" sz="2000" b="0" i="0" u="none" strike="noStrike" dirty="0">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190996"/>
                  </a:ext>
                </a:extLst>
              </a:tr>
              <a:tr h="305827">
                <a:tc rowSpan="2">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effectLst/>
                          <a:latin typeface="ＭＳ Ｐゴシック" panose="020B0600070205080204" pitchFamily="50" charset="-128"/>
                          <a:ea typeface="ＭＳ Ｐゴシック" panose="020B0600070205080204" pitchFamily="50" charset="-128"/>
                        </a:rPr>
                        <a:t>介護予防・日常生活支援総合事業費算定に係る体制等に関する届出書</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ja-JP" altLang="en-US" sz="2000" b="0" i="0" u="none" strike="noStrike" dirty="0" smtClean="0">
                          <a:effectLst/>
                          <a:latin typeface="ＭＳ Ｐゴシック" panose="020B0600070205080204" pitchFamily="50" charset="-128"/>
                          <a:ea typeface="ＭＳ Ｐゴシック" panose="020B0600070205080204" pitchFamily="50" charset="-128"/>
                        </a:rPr>
                        <a:t>△</a:t>
                      </a: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変更</a:t>
                      </a:r>
                      <a:r>
                        <a:rPr lang="ja-JP" altLang="en-US" sz="1100" b="0" i="0" u="none" strike="noStrike" dirty="0">
                          <a:effectLst/>
                          <a:latin typeface="ＭＳ Ｐゴシック" panose="020B0600070205080204" pitchFamily="50" charset="-128"/>
                          <a:ea typeface="ＭＳ Ｐゴシック" panose="020B0600070205080204" pitchFamily="50" charset="-128"/>
                        </a:rPr>
                        <a:t>がある場合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3526438"/>
                  </a:ext>
                </a:extLst>
              </a:tr>
              <a:tr h="305827">
                <a:tc vMerge="1">
                  <a:txBody>
                    <a:bodyPr/>
                    <a:lstStyle/>
                    <a:p>
                      <a:endParaRPr kumimoji="1" lang="ja-JP" altLang="en-US"/>
                    </a:p>
                  </a:txBody>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介護予防・日常生活支援総合事業費算定に係る体制等状況一覧表</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7764548"/>
                  </a:ext>
                </a:extLst>
              </a:tr>
            </a:tbl>
          </a:graphicData>
        </a:graphic>
      </p:graphicFrame>
    </p:spTree>
    <p:extLst>
      <p:ext uri="{BB962C8B-B14F-4D97-AF65-F5344CB8AC3E}">
        <p14:creationId xmlns:p14="http://schemas.microsoft.com/office/powerpoint/2010/main" val="40469508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BIZ UDPゴシック" panose="020B0400000000000000" pitchFamily="50" charset="-128"/>
                <a:ea typeface="BIZ UDPゴシック" panose="020B0400000000000000" pitchFamily="50" charset="-128"/>
              </a:rPr>
              <a:t>４</a:t>
            </a:r>
            <a:r>
              <a:rPr lang="zh-TW" altLang="en-US" sz="3600" dirty="0" smtClean="0">
                <a:solidFill>
                  <a:srgbClr val="002060"/>
                </a:solidFill>
                <a:latin typeface="BIZ UDPゴシック" panose="020B0400000000000000" pitchFamily="50" charset="-128"/>
                <a:ea typeface="BIZ UDPゴシック" panose="020B0400000000000000" pitchFamily="50" charset="-128"/>
              </a:rPr>
              <a:t>．指定更新書類</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36</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667838" y="1269206"/>
            <a:ext cx="6490607" cy="591094"/>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400" u="sng" dirty="0" smtClean="0">
                <a:solidFill>
                  <a:srgbClr val="FF0000"/>
                </a:solidFill>
                <a:latin typeface="Meiryo UI" panose="020B0604030504040204" pitchFamily="50" charset="-128"/>
                <a:ea typeface="Meiryo UI" panose="020B0604030504040204" pitchFamily="50" charset="-128"/>
              </a:rPr>
              <a:t>既に</a:t>
            </a:r>
            <a:r>
              <a:rPr lang="en-US" altLang="ja-JP" sz="2400" u="sng" dirty="0" smtClean="0">
                <a:solidFill>
                  <a:srgbClr val="FF0000"/>
                </a:solidFill>
                <a:latin typeface="Meiryo UI" panose="020B0604030504040204" pitchFamily="50" charset="-128"/>
                <a:ea typeface="Meiryo UI" panose="020B0604030504040204" pitchFamily="50" charset="-128"/>
              </a:rPr>
              <a:t>A6</a:t>
            </a:r>
            <a:r>
              <a:rPr lang="ja-JP" altLang="en-US" sz="2400" u="sng" dirty="0" smtClean="0">
                <a:solidFill>
                  <a:srgbClr val="FF0000"/>
                </a:solidFill>
                <a:latin typeface="Meiryo UI" panose="020B0604030504040204" pitchFamily="50" charset="-128"/>
                <a:ea typeface="Meiryo UI" panose="020B0604030504040204" pitchFamily="50" charset="-128"/>
              </a:rPr>
              <a:t>と</a:t>
            </a:r>
            <a:r>
              <a:rPr lang="en-US" altLang="ja-JP" sz="2400" u="sng" dirty="0" smtClean="0">
                <a:solidFill>
                  <a:srgbClr val="FF0000"/>
                </a:solidFill>
                <a:latin typeface="Meiryo UI" panose="020B0604030504040204" pitchFamily="50" charset="-128"/>
                <a:ea typeface="Meiryo UI" panose="020B0604030504040204" pitchFamily="50" charset="-128"/>
              </a:rPr>
              <a:t>A8</a:t>
            </a:r>
            <a:r>
              <a:rPr lang="ja-JP" altLang="en-US" sz="2400" u="sng" dirty="0" smtClean="0">
                <a:solidFill>
                  <a:srgbClr val="FF0000"/>
                </a:solidFill>
                <a:latin typeface="Meiryo UI" panose="020B0604030504040204" pitchFamily="50" charset="-128"/>
                <a:ea typeface="Meiryo UI" panose="020B0604030504040204" pitchFamily="50" charset="-128"/>
              </a:rPr>
              <a:t>の両方の指定を受けている事業所</a:t>
            </a:r>
            <a:endParaRPr lang="en-US" altLang="ja-JP" sz="2400" u="sng" dirty="0" smtClean="0">
              <a:solidFill>
                <a:srgbClr val="FF0000"/>
              </a:solidFill>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932786141"/>
              </p:ext>
            </p:extLst>
          </p:nvPr>
        </p:nvGraphicFramePr>
        <p:xfrm>
          <a:off x="667839" y="1933123"/>
          <a:ext cx="10299156" cy="4906416"/>
        </p:xfrm>
        <a:graphic>
          <a:graphicData uri="http://schemas.openxmlformats.org/drawingml/2006/table">
            <a:tbl>
              <a:tblPr/>
              <a:tblGrid>
                <a:gridCol w="348587">
                  <a:extLst>
                    <a:ext uri="{9D8B030D-6E8A-4147-A177-3AD203B41FA5}">
                      <a16:colId xmlns:a16="http://schemas.microsoft.com/office/drawing/2014/main" val="1394227547"/>
                    </a:ext>
                  </a:extLst>
                </a:gridCol>
                <a:gridCol w="6417168">
                  <a:extLst>
                    <a:ext uri="{9D8B030D-6E8A-4147-A177-3AD203B41FA5}">
                      <a16:colId xmlns:a16="http://schemas.microsoft.com/office/drawing/2014/main" val="2547458002"/>
                    </a:ext>
                  </a:extLst>
                </a:gridCol>
                <a:gridCol w="1014070">
                  <a:extLst>
                    <a:ext uri="{9D8B030D-6E8A-4147-A177-3AD203B41FA5}">
                      <a16:colId xmlns:a16="http://schemas.microsoft.com/office/drawing/2014/main" val="241934353"/>
                    </a:ext>
                  </a:extLst>
                </a:gridCol>
                <a:gridCol w="1014070">
                  <a:extLst>
                    <a:ext uri="{9D8B030D-6E8A-4147-A177-3AD203B41FA5}">
                      <a16:colId xmlns:a16="http://schemas.microsoft.com/office/drawing/2014/main" val="3230659317"/>
                    </a:ext>
                  </a:extLst>
                </a:gridCol>
                <a:gridCol w="1505261">
                  <a:extLst>
                    <a:ext uri="{9D8B030D-6E8A-4147-A177-3AD203B41FA5}">
                      <a16:colId xmlns:a16="http://schemas.microsoft.com/office/drawing/2014/main" val="1116349648"/>
                    </a:ext>
                  </a:extLst>
                </a:gridCol>
              </a:tblGrid>
              <a:tr h="230511">
                <a:tc>
                  <a:txBody>
                    <a:bodyPr/>
                    <a:lstStyle/>
                    <a:p>
                      <a:pPr algn="l" fontAlgn="b"/>
                      <a:r>
                        <a:rPr lang="ja-JP" altLang="en-US" sz="1200" b="0" i="0" u="none" strike="noStrike" dirty="0">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申　請　書　及　び　添　付　書　</a:t>
                      </a:r>
                      <a:r>
                        <a:rPr lang="ja-JP" altLang="en-US" sz="2000" b="0" i="0" u="none" strike="noStrike" dirty="0" smtClean="0">
                          <a:effectLst/>
                          <a:latin typeface="ＭＳ Ｐゴシック" panose="020B0600070205080204" pitchFamily="50" charset="-128"/>
                          <a:ea typeface="ＭＳ Ｐゴシック" panose="020B0600070205080204" pitchFamily="50" charset="-128"/>
                        </a:rPr>
                        <a:t>類</a:t>
                      </a:r>
                      <a:endParaRPr lang="en-US" altLang="ja-JP" sz="2000" b="0" i="0" u="none" strike="noStrike" dirty="0" smtClean="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en-US" sz="3200" b="0" i="0" u="none" strike="noStrike" dirty="0" smtClean="0">
                          <a:effectLst/>
                          <a:latin typeface="ＭＳ Ｐゴシック" panose="020B0600070205080204" pitchFamily="50" charset="-128"/>
                          <a:ea typeface="ＭＳ Ｐゴシック" panose="020B0600070205080204" pitchFamily="50" charset="-128"/>
                        </a:rPr>
                        <a:t>A</a:t>
                      </a:r>
                      <a:r>
                        <a:rPr lang="ja-JP" altLang="en-US" sz="3200" b="0" i="0" u="none" strike="noStrike" dirty="0" smtClean="0">
                          <a:effectLst/>
                          <a:latin typeface="ＭＳ Ｐゴシック" panose="020B0600070205080204" pitchFamily="50" charset="-128"/>
                          <a:ea typeface="ＭＳ Ｐゴシック" panose="020B0600070205080204" pitchFamily="50" charset="-128"/>
                        </a:rPr>
                        <a:t>６</a:t>
                      </a:r>
                      <a:endParaRPr lang="en-US" sz="32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en-US" sz="3200" b="0" i="0" u="none" strike="noStrike" dirty="0" smtClean="0">
                          <a:effectLst/>
                          <a:latin typeface="ＭＳ Ｐゴシック" panose="020B0600070205080204" pitchFamily="50" charset="-128"/>
                          <a:ea typeface="ＭＳ Ｐゴシック" panose="020B0600070205080204" pitchFamily="50" charset="-128"/>
                        </a:rPr>
                        <a:t>A</a:t>
                      </a:r>
                      <a:r>
                        <a:rPr lang="ja-JP" altLang="en-US" sz="3200" b="0" i="0" u="none" strike="noStrike" dirty="0" smtClean="0">
                          <a:effectLst/>
                          <a:latin typeface="ＭＳ Ｐゴシック" panose="020B0600070205080204" pitchFamily="50" charset="-128"/>
                          <a:ea typeface="ＭＳ Ｐゴシック" panose="020B0600070205080204" pitchFamily="50" charset="-128"/>
                        </a:rPr>
                        <a:t>８</a:t>
                      </a:r>
                      <a:endParaRPr lang="en-US" sz="32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ja-JP" altLang="en-US" sz="1800" b="0" i="0" u="none" strike="noStrike">
                          <a:effectLst/>
                          <a:latin typeface="ＭＳ Ｐゴシック" panose="020B0600070205080204" pitchFamily="50" charset="-128"/>
                          <a:ea typeface="ＭＳ Ｐゴシック" panose="020B0600070205080204" pitchFamily="50" charset="-128"/>
                        </a:rPr>
                        <a:t>備考</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5292265"/>
                  </a:ext>
                </a:extLst>
              </a:tr>
              <a:tr h="273875">
                <a:tc>
                  <a:txBody>
                    <a:bodyPr/>
                    <a:lstStyle/>
                    <a:p>
                      <a:pPr algn="l" fontAlgn="b"/>
                      <a:r>
                        <a:rPr lang="ja-JP" altLang="en-US" sz="1200" b="0" i="0" u="none" strike="noStrike">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33719715"/>
                  </a:ext>
                </a:extLst>
              </a:tr>
              <a:tr h="445047">
                <a:tc>
                  <a:txBody>
                    <a:bodyPr/>
                    <a:lstStyle/>
                    <a:p>
                      <a:pPr algn="l" fontAlgn="b"/>
                      <a:r>
                        <a:rPr lang="ja-JP" altLang="en-US" sz="1200" b="0" i="0" u="none" strike="noStrike">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18075015"/>
                  </a:ext>
                </a:extLst>
              </a:tr>
              <a:tr h="305827">
                <a:tc rowSpan="2">
                  <a:txBody>
                    <a:bodyPr/>
                    <a:lstStyle/>
                    <a:p>
                      <a:pPr algn="ctr" fontAlgn="ctr"/>
                      <a:r>
                        <a:rPr lang="ja-JP" altLang="en-US" sz="1600" b="0" i="0" u="none" strike="noStrike" dirty="0">
                          <a:effectLst/>
                          <a:latin typeface="ＭＳ Ｐゴシック" panose="020B0600070205080204" pitchFamily="50" charset="-128"/>
                          <a:ea typeface="ＭＳ Ｐゴシック" panose="020B0600070205080204" pitchFamily="50" charset="-128"/>
                        </a:rPr>
                        <a:t>申 請 書</a:t>
                      </a:r>
                    </a:p>
                  </a:txBody>
                  <a:tcPr marL="9525" marR="9525" marT="9525"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豊島区介護予防・日常生活支援総合事業指定第１号事業指定更新申請書</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altLang="ja-JP" sz="1100" b="0" i="0" u="none" strike="noStrike">
                          <a:effectLst/>
                          <a:latin typeface="ＭＳ Ｐゴシック" panose="020B0600070205080204" pitchFamily="50" charset="-128"/>
                          <a:ea typeface="ＭＳ Ｐゴシック" panose="020B0600070205080204" pitchFamily="50" charset="-128"/>
                        </a:rPr>
                        <a:t>※</a:t>
                      </a:r>
                      <a:r>
                        <a:rPr lang="ja-JP" altLang="en-US" sz="1100" b="0" i="0" u="none" strike="noStrike">
                          <a:effectLst/>
                          <a:latin typeface="ＭＳ Ｐゴシック" panose="020B0600070205080204" pitchFamily="50" charset="-128"/>
                          <a:ea typeface="ＭＳ Ｐゴシック" panose="020B0600070205080204" pitchFamily="50" charset="-128"/>
                        </a:rPr>
                        <a:t>サービスごとに作成</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7902861"/>
                  </a:ext>
                </a:extLst>
              </a:tr>
              <a:tr h="536338">
                <a:tc vMerge="1">
                  <a:txBody>
                    <a:bodyPr/>
                    <a:lstStyle/>
                    <a:p>
                      <a:endParaRPr kumimoji="1" lang="ja-JP" altLang="en-US"/>
                    </a:p>
                  </a:txBody>
                  <a:tcPr/>
                </a:tc>
                <a:tc>
                  <a:txBody>
                    <a:bodyPr/>
                    <a:lstStyle/>
                    <a:p>
                      <a:pPr algn="l" fontAlgn="ctr"/>
                      <a:r>
                        <a:rPr lang="ja-JP" altLang="en-US" sz="1400" b="0" i="0" u="none" strike="noStrike" dirty="0" smtClean="0">
                          <a:effectLst/>
                          <a:latin typeface="ＭＳ Ｐゴシック" panose="020B0600070205080204" pitchFamily="50" charset="-128"/>
                          <a:ea typeface="+mn-ea"/>
                        </a:rPr>
                        <a:t>付表２　通所型サービス事業所</a:t>
                      </a:r>
                      <a:r>
                        <a:rPr lang="ja-JP" altLang="en-US" sz="1400" b="0" i="0" u="none" strike="noStrike" dirty="0" smtClean="0">
                          <a:effectLst/>
                          <a:latin typeface="ＭＳ Ｐゴシック" panose="020B0600070205080204" pitchFamily="50" charset="-128"/>
                          <a:ea typeface="ＭＳ Ｐゴシック" panose="020B0600070205080204" pitchFamily="50" charset="-128"/>
                        </a:rPr>
                        <a:t>の</a:t>
                      </a:r>
                      <a:r>
                        <a:rPr lang="ja-JP" altLang="en-US" sz="1400" b="0" i="0" u="none" strike="noStrike" dirty="0">
                          <a:effectLst/>
                          <a:latin typeface="ＭＳ Ｐゴシック" panose="020B0600070205080204" pitchFamily="50" charset="-128"/>
                          <a:ea typeface="ＭＳ Ｐゴシック" panose="020B0600070205080204" pitchFamily="50" charset="-128"/>
                        </a:rPr>
                        <a:t>指定に係る記載事項</a:t>
                      </a:r>
                      <a:br>
                        <a:rPr lang="ja-JP" altLang="en-US" sz="1400" b="0" i="0" u="none" strike="noStrike" dirty="0">
                          <a:effectLst/>
                          <a:latin typeface="ＭＳ Ｐゴシック" panose="020B0600070205080204" pitchFamily="50" charset="-128"/>
                          <a:ea typeface="ＭＳ Ｐゴシック" panose="020B0600070205080204" pitchFamily="50" charset="-128"/>
                        </a:rPr>
                      </a:br>
                      <a:r>
                        <a:rPr lang="ja-JP" altLang="en-US" sz="1400" b="0" i="0" u="none" strike="noStrike" dirty="0">
                          <a:effectLst/>
                          <a:latin typeface="ＭＳ Ｐゴシック" panose="020B0600070205080204" pitchFamily="50" charset="-128"/>
                          <a:ea typeface="ＭＳ Ｐゴシック" panose="020B0600070205080204" pitchFamily="50" charset="-128"/>
                        </a:rPr>
                        <a:t>（必要に応じて</a:t>
                      </a:r>
                      <a:r>
                        <a:rPr lang="ja-JP" altLang="en-US" sz="1400" b="0" i="0" u="none" strike="noStrike" dirty="0" smtClean="0">
                          <a:effectLst/>
                          <a:latin typeface="ＭＳ Ｐゴシック" panose="020B0600070205080204" pitchFamily="50" charset="-128"/>
                          <a:ea typeface="+mn-ea"/>
                        </a:rPr>
                        <a:t>）付表２ 通所型サービス事業所の指定に係る記載事項記入欄不足時の資料</a:t>
                      </a: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76746608"/>
                  </a:ext>
                </a:extLst>
              </a:tr>
              <a:tr h="305827">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登記事項証明書又は条例等</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2000" b="0" i="0" u="none" strike="noStrike" dirty="0" smtClean="0">
                          <a:effectLst/>
                          <a:latin typeface="ＭＳ Ｐゴシック" panose="020B0600070205080204" pitchFamily="50" charset="-128"/>
                          <a:ea typeface="+mn-ea"/>
                        </a:rPr>
                        <a:t>△</a:t>
                      </a:r>
                      <a:endParaRPr lang="ja-JP" altLang="en-US" sz="2000" b="0" i="0" u="none" strike="noStrike" dirty="0">
                        <a:effectLst/>
                        <a:latin typeface="ＭＳ Ｐゴシック" panose="020B0600070205080204" pitchFamily="50" charset="-128"/>
                        <a:ea typeface="+mn-e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ja-JP" altLang="en-US" sz="1100" b="0" i="0" u="none" strike="noStrike" dirty="0" smtClean="0">
                          <a:effectLst/>
                          <a:latin typeface="ＭＳ Ｐゴシック" panose="020B0600070205080204" pitchFamily="50" charset="-128"/>
                          <a:ea typeface="+mn-ea"/>
                        </a:rPr>
                        <a:t>変更がある場合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1981371"/>
                  </a:ext>
                </a:extLst>
              </a:tr>
              <a:tr h="305827">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effectLst/>
                          <a:latin typeface="ＭＳ Ｐゴシック" panose="020B0600070205080204" pitchFamily="50" charset="-128"/>
                          <a:ea typeface="ＭＳ Ｐゴシック" panose="020B0600070205080204" pitchFamily="50" charset="-128"/>
                        </a:rPr>
                        <a:t>従業者の勤務体制及び勤務形態一覧表（参考様式１）</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smtClean="0">
                          <a:effectLst/>
                          <a:latin typeface="ＭＳ Ｐゴシック" panose="020B0600070205080204" pitchFamily="50" charset="-128"/>
                          <a:ea typeface="+mn-ea"/>
                        </a:rPr>
                        <a:t>提出する月の翌月の勤務表を作成</a:t>
                      </a:r>
                      <a:endParaRPr lang="en-US" altLang="ja-JP" sz="1100" b="0" i="0" u="none" strike="noStrike" dirty="0" smtClean="0">
                        <a:effectLst/>
                        <a:latin typeface="ＭＳ Ｐゴシック" panose="020B0600070205080204" pitchFamily="50" charset="-128"/>
                        <a:ea typeface="+mn-ea"/>
                      </a:endParaRPr>
                    </a:p>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サービスごとに作成</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222822"/>
                  </a:ext>
                </a:extLst>
              </a:tr>
              <a:tr h="305827">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事業所の平面図（参考様式</a:t>
                      </a:r>
                      <a:r>
                        <a:rPr lang="en-US" altLang="ja-JP" sz="1400" b="0" i="0" u="none" strike="noStrike" dirty="0">
                          <a:effectLst/>
                          <a:latin typeface="ＭＳ Ｐゴシック" panose="020B0600070205080204" pitchFamily="50" charset="-128"/>
                          <a:ea typeface="ＭＳ Ｐゴシック" panose="020B0600070205080204" pitchFamily="50" charset="-128"/>
                        </a:rPr>
                        <a:t>2</a:t>
                      </a:r>
                      <a:r>
                        <a:rPr lang="ja-JP" altLang="en-US" sz="14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gridSpan="2">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hMerge="1">
                  <a:txBody>
                    <a:bodyPr/>
                    <a:lstStyle/>
                    <a:p>
                      <a:endParaRPr kumimoji="1" lang="ja-JP" altLang="en-US"/>
                    </a:p>
                  </a:txBody>
                  <a:tcPr/>
                </a:tc>
                <a:tc rowSpan="4">
                  <a:txBody>
                    <a:bodyPr/>
                    <a:lstStyle/>
                    <a:p>
                      <a:pPr algn="ctr" fontAlgn="ctr"/>
                      <a:r>
                        <a:rPr lang="ja-JP" altLang="en-US" sz="1100" b="0" i="0" u="none" strike="noStrike" dirty="0">
                          <a:effectLst/>
                          <a:latin typeface="ＭＳ Ｐゴシック" panose="020B0600070205080204" pitchFamily="50" charset="-128"/>
                          <a:ea typeface="ＭＳ Ｐゴシック" panose="020B0600070205080204" pitchFamily="50" charset="-128"/>
                        </a:rPr>
                        <a:t>変更がある場合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5586219"/>
                  </a:ext>
                </a:extLst>
              </a:tr>
              <a:tr h="305827">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smtClean="0">
                          <a:effectLst/>
                          <a:latin typeface="ＭＳ Ｐゴシック" panose="020B0600070205080204" pitchFamily="50" charset="-128"/>
                          <a:ea typeface="ＭＳ Ｐゴシック" panose="020B0600070205080204" pitchFamily="50" charset="-128"/>
                        </a:rPr>
                        <a:t>設備等一覧表</a:t>
                      </a: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04172951"/>
                  </a:ext>
                </a:extLst>
              </a:tr>
              <a:tr h="305827">
                <a:tc>
                  <a:txBody>
                    <a:bodyPr/>
                    <a:lstStyle/>
                    <a:p>
                      <a:pPr algn="ctr" fontAlgn="ctr"/>
                      <a:r>
                        <a:rPr lang="en-US" altLang="ja-JP" sz="1600" b="0" i="0" u="none" strike="noStrike" dirty="0" smtClean="0">
                          <a:effectLst/>
                          <a:latin typeface="ＭＳ Ｐゴシック" panose="020B0600070205080204" pitchFamily="50" charset="-128"/>
                          <a:ea typeface="ＭＳ Ｐゴシック" panose="020B0600070205080204" pitchFamily="50" charset="-128"/>
                        </a:rPr>
                        <a:t>5</a:t>
                      </a:r>
                      <a:endParaRPr lang="en-US" altLang="ja-JP" sz="16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smtClean="0">
                          <a:effectLst/>
                          <a:latin typeface="ＭＳ Ｐゴシック" panose="020B0600070205080204" pitchFamily="50" charset="-128"/>
                          <a:ea typeface="+mn-ea"/>
                        </a:rPr>
                        <a:t>運営規程</a:t>
                      </a: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98708057"/>
                  </a:ext>
                </a:extLst>
              </a:tr>
              <a:tr h="305827">
                <a:tc>
                  <a:txBody>
                    <a:bodyPr/>
                    <a:lstStyle/>
                    <a:p>
                      <a:pPr algn="ctr" fontAlgn="ctr"/>
                      <a:r>
                        <a:rPr lang="en-US" altLang="ja-JP" sz="1600" b="0" i="0" u="none" strike="noStrike" dirty="0" smtClean="0">
                          <a:effectLst/>
                          <a:latin typeface="ＭＳ Ｐゴシック" panose="020B0600070205080204" pitchFamily="50" charset="-128"/>
                          <a:ea typeface="ＭＳ Ｐゴシック" panose="020B0600070205080204" pitchFamily="50" charset="-128"/>
                        </a:rPr>
                        <a:t>6</a:t>
                      </a:r>
                      <a:endParaRPr lang="en-US" altLang="ja-JP" sz="16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利用者からの苦情を処理するために講ずる措置の概要（参考様式４）</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951367486"/>
                  </a:ext>
                </a:extLst>
              </a:tr>
              <a:tr h="305827">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effectLst/>
                          <a:latin typeface="ＭＳ Ｐゴシック" panose="020B0600070205080204" pitchFamily="50" charset="-128"/>
                          <a:ea typeface="ＭＳ Ｐゴシック" panose="020B0600070205080204" pitchFamily="50" charset="-128"/>
                        </a:rPr>
                        <a:t>誓約書（参考様式５）</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ja-JP" altLang="en-US" sz="2000" b="0" i="0" u="none" strike="noStrike" dirty="0">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190996"/>
                  </a:ext>
                </a:extLst>
              </a:tr>
              <a:tr h="305827">
                <a:tc rowSpan="2">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effectLst/>
                          <a:latin typeface="ＭＳ Ｐゴシック" panose="020B0600070205080204" pitchFamily="50" charset="-128"/>
                          <a:ea typeface="ＭＳ Ｐゴシック" panose="020B0600070205080204" pitchFamily="50" charset="-128"/>
                        </a:rPr>
                        <a:t>介護予防・日常生活支援総合事業費算定に係る体制等に関する届出書</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ja-JP" altLang="en-US" sz="2000" b="0" i="0" u="none" strike="noStrike" dirty="0" smtClean="0">
                          <a:effectLst/>
                          <a:latin typeface="ＭＳ Ｐゴシック" panose="020B0600070205080204" pitchFamily="50" charset="-128"/>
                          <a:ea typeface="ＭＳ Ｐゴシック" panose="020B0600070205080204" pitchFamily="50" charset="-128"/>
                        </a:rPr>
                        <a:t>△</a:t>
                      </a: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12700" cap="flat" cmpd="sng" algn="ctr">
                      <a:solidFill>
                        <a:srgbClr val="000000"/>
                      </a:solidFill>
                      <a:prstDash val="solid"/>
                      <a:round/>
                      <a:headEnd type="none" w="med" len="med"/>
                      <a:tailEnd type="none" w="med" len="med"/>
                    </a:lnBlToTr>
                  </a:tcPr>
                </a:tc>
                <a:tc rowSpan="2">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変更</a:t>
                      </a:r>
                      <a:r>
                        <a:rPr lang="ja-JP" altLang="en-US" sz="1100" b="0" i="0" u="none" strike="noStrike" dirty="0">
                          <a:effectLst/>
                          <a:latin typeface="ＭＳ Ｐゴシック" panose="020B0600070205080204" pitchFamily="50" charset="-128"/>
                          <a:ea typeface="ＭＳ Ｐゴシック" panose="020B0600070205080204" pitchFamily="50" charset="-128"/>
                        </a:rPr>
                        <a:t>がある場合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3526438"/>
                  </a:ext>
                </a:extLst>
              </a:tr>
              <a:tr h="305827">
                <a:tc vMerge="1">
                  <a:txBody>
                    <a:bodyPr/>
                    <a:lstStyle/>
                    <a:p>
                      <a:endParaRPr kumimoji="1" lang="ja-JP" altLang="en-US"/>
                    </a:p>
                  </a:txBody>
                  <a:tcPr/>
                </a:tc>
                <a:tc>
                  <a:txBody>
                    <a:bodyPr/>
                    <a:lstStyle/>
                    <a:p>
                      <a:pPr algn="l" fontAlgn="ctr"/>
                      <a:r>
                        <a:rPr lang="ja-JP" altLang="en-US" sz="1400" b="0" i="0" u="none" strike="noStrike">
                          <a:effectLst/>
                          <a:latin typeface="ＭＳ Ｐゴシック" panose="020B0600070205080204" pitchFamily="50" charset="-128"/>
                          <a:ea typeface="ＭＳ Ｐゴシック" panose="020B0600070205080204" pitchFamily="50" charset="-128"/>
                        </a:rPr>
                        <a:t>介護予防・日常生活支援総合事業費算定に係る体制等状況一覧表</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tcPr>
                </a:tc>
                <a:tc vMerge="1">
                  <a:txBody>
                    <a:bodyPr/>
                    <a:lstStyle/>
                    <a:p>
                      <a:pPr algn="ctr" fontAlgn="ct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7764548"/>
                  </a:ext>
                </a:extLst>
              </a:tr>
            </a:tbl>
          </a:graphicData>
        </a:graphic>
      </p:graphicFrame>
    </p:spTree>
    <p:extLst>
      <p:ext uri="{BB962C8B-B14F-4D97-AF65-F5344CB8AC3E}">
        <p14:creationId xmlns:p14="http://schemas.microsoft.com/office/powerpoint/2010/main" val="31668595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BIZ UDPゴシック" panose="020B0400000000000000" pitchFamily="50" charset="-128"/>
                <a:ea typeface="BIZ UDPゴシック" panose="020B0400000000000000" pitchFamily="50" charset="-128"/>
              </a:rPr>
              <a:t>４</a:t>
            </a:r>
            <a:r>
              <a:rPr lang="zh-TW" altLang="en-US" sz="3600" dirty="0" smtClean="0">
                <a:solidFill>
                  <a:srgbClr val="002060"/>
                </a:solidFill>
                <a:latin typeface="BIZ UDPゴシック" panose="020B0400000000000000" pitchFamily="50" charset="-128"/>
                <a:ea typeface="BIZ UDPゴシック" panose="020B0400000000000000" pitchFamily="50" charset="-128"/>
              </a:rPr>
              <a:t>．指定更新書類</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37</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667839" y="1269206"/>
            <a:ext cx="8619852" cy="591094"/>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2400" u="sng" dirty="0" smtClean="0">
                <a:solidFill>
                  <a:srgbClr val="FF0000"/>
                </a:solidFill>
                <a:latin typeface="Meiryo UI" panose="020B0604030504040204" pitchFamily="50" charset="-128"/>
                <a:ea typeface="Meiryo UI" panose="020B0604030504040204" pitchFamily="50" charset="-128"/>
              </a:rPr>
              <a:t>A6</a:t>
            </a:r>
            <a:r>
              <a:rPr lang="ja-JP" altLang="en-US" sz="2400" u="sng" dirty="0" smtClean="0">
                <a:solidFill>
                  <a:srgbClr val="FF0000"/>
                </a:solidFill>
                <a:latin typeface="Meiryo UI" panose="020B0604030504040204" pitchFamily="50" charset="-128"/>
                <a:ea typeface="Meiryo UI" panose="020B0604030504040204" pitchFamily="50" charset="-128"/>
              </a:rPr>
              <a:t>で既に指定を受けており、</a:t>
            </a:r>
            <a:r>
              <a:rPr lang="en-US" altLang="ja-JP" sz="2400" u="sng" dirty="0" smtClean="0">
                <a:solidFill>
                  <a:srgbClr val="FF0000"/>
                </a:solidFill>
                <a:latin typeface="Meiryo UI" panose="020B0604030504040204" pitchFamily="50" charset="-128"/>
                <a:ea typeface="Meiryo UI" panose="020B0604030504040204" pitchFamily="50" charset="-128"/>
              </a:rPr>
              <a:t>A8</a:t>
            </a:r>
            <a:r>
              <a:rPr lang="ja-JP" altLang="en-US" sz="2400" u="sng" dirty="0" smtClean="0">
                <a:solidFill>
                  <a:srgbClr val="FF0000"/>
                </a:solidFill>
                <a:latin typeface="Meiryo UI" panose="020B0604030504040204" pitchFamily="50" charset="-128"/>
                <a:ea typeface="Meiryo UI" panose="020B0604030504040204" pitchFamily="50" charset="-128"/>
              </a:rPr>
              <a:t>を新規で指定を受ける事業所</a:t>
            </a:r>
            <a:endParaRPr lang="en-US" altLang="ja-JP" sz="2400" u="sng" dirty="0" smtClean="0">
              <a:solidFill>
                <a:srgbClr val="FF0000"/>
              </a:solidFill>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704416550"/>
              </p:ext>
            </p:extLst>
          </p:nvPr>
        </p:nvGraphicFramePr>
        <p:xfrm>
          <a:off x="431073" y="1933123"/>
          <a:ext cx="10528664" cy="4844980"/>
        </p:xfrm>
        <a:graphic>
          <a:graphicData uri="http://schemas.openxmlformats.org/drawingml/2006/table">
            <a:tbl>
              <a:tblPr/>
              <a:tblGrid>
                <a:gridCol w="315446">
                  <a:extLst>
                    <a:ext uri="{9D8B030D-6E8A-4147-A177-3AD203B41FA5}">
                      <a16:colId xmlns:a16="http://schemas.microsoft.com/office/drawing/2014/main" val="1394227547"/>
                    </a:ext>
                  </a:extLst>
                </a:gridCol>
                <a:gridCol w="6586551">
                  <a:extLst>
                    <a:ext uri="{9D8B030D-6E8A-4147-A177-3AD203B41FA5}">
                      <a16:colId xmlns:a16="http://schemas.microsoft.com/office/drawing/2014/main" val="2547458002"/>
                    </a:ext>
                  </a:extLst>
                </a:gridCol>
                <a:gridCol w="1040837">
                  <a:extLst>
                    <a:ext uri="{9D8B030D-6E8A-4147-A177-3AD203B41FA5}">
                      <a16:colId xmlns:a16="http://schemas.microsoft.com/office/drawing/2014/main" val="241934353"/>
                    </a:ext>
                  </a:extLst>
                </a:gridCol>
                <a:gridCol w="1040837">
                  <a:extLst>
                    <a:ext uri="{9D8B030D-6E8A-4147-A177-3AD203B41FA5}">
                      <a16:colId xmlns:a16="http://schemas.microsoft.com/office/drawing/2014/main" val="3230659317"/>
                    </a:ext>
                  </a:extLst>
                </a:gridCol>
                <a:gridCol w="1544993">
                  <a:extLst>
                    <a:ext uri="{9D8B030D-6E8A-4147-A177-3AD203B41FA5}">
                      <a16:colId xmlns:a16="http://schemas.microsoft.com/office/drawing/2014/main" val="1116349648"/>
                    </a:ext>
                  </a:extLst>
                </a:gridCol>
              </a:tblGrid>
              <a:tr h="182862">
                <a:tc>
                  <a:txBody>
                    <a:bodyPr/>
                    <a:lstStyle/>
                    <a:p>
                      <a:pPr algn="l" fontAlgn="b"/>
                      <a:r>
                        <a:rPr lang="ja-JP" altLang="en-US" sz="1200" b="0" i="0" u="none" strike="noStrike" dirty="0">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3">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申　請　書　及　び　添　付　書　</a:t>
                      </a:r>
                      <a:r>
                        <a:rPr lang="ja-JP" altLang="en-US" sz="2000" b="0" i="0" u="none" strike="noStrike" dirty="0" smtClean="0">
                          <a:effectLst/>
                          <a:latin typeface="ＭＳ Ｐゴシック" panose="020B0600070205080204" pitchFamily="50" charset="-128"/>
                          <a:ea typeface="ＭＳ Ｐゴシック" panose="020B0600070205080204" pitchFamily="50" charset="-128"/>
                        </a:rPr>
                        <a:t>類</a:t>
                      </a:r>
                      <a:endParaRPr lang="en-US" altLang="ja-JP" sz="2000" b="0" i="0" u="none" strike="noStrike" dirty="0" smtClean="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en-US" sz="2400" b="0" i="0" u="none" strike="noStrike" dirty="0" smtClean="0">
                          <a:effectLst/>
                          <a:latin typeface="ＭＳ Ｐゴシック" panose="020B0600070205080204" pitchFamily="50" charset="-128"/>
                          <a:ea typeface="ＭＳ Ｐゴシック" panose="020B0600070205080204" pitchFamily="50" charset="-128"/>
                        </a:rPr>
                        <a:t>A</a:t>
                      </a:r>
                      <a:r>
                        <a:rPr lang="ja-JP" altLang="en-US" sz="2400" b="0" i="0" u="none" strike="noStrike" dirty="0" smtClean="0">
                          <a:effectLst/>
                          <a:latin typeface="ＭＳ Ｐゴシック" panose="020B0600070205080204" pitchFamily="50" charset="-128"/>
                          <a:ea typeface="ＭＳ Ｐゴシック" panose="020B0600070205080204" pitchFamily="50" charset="-128"/>
                        </a:rPr>
                        <a:t>６</a:t>
                      </a:r>
                      <a:endParaRPr lang="en-US" altLang="ja-JP" sz="2400" b="0" i="0" u="none" strike="noStrike" dirty="0" smtClean="0">
                        <a:effectLst/>
                        <a:latin typeface="ＭＳ Ｐゴシック" panose="020B0600070205080204" pitchFamily="50" charset="-128"/>
                        <a:ea typeface="ＭＳ Ｐゴシック" panose="020B0600070205080204" pitchFamily="50" charset="-128"/>
                      </a:endParaRPr>
                    </a:p>
                    <a:p>
                      <a:pPr algn="ctr" fontAlgn="ctr"/>
                      <a:r>
                        <a:rPr lang="ja-JP" altLang="en-US" sz="2400" b="0" i="0" u="none" strike="noStrike" dirty="0" smtClean="0">
                          <a:effectLst/>
                          <a:latin typeface="ＭＳ Ｐゴシック" panose="020B0600070205080204" pitchFamily="50" charset="-128"/>
                          <a:ea typeface="ＭＳ Ｐゴシック" panose="020B0600070205080204" pitchFamily="50" charset="-128"/>
                        </a:rPr>
                        <a:t>（更新）</a:t>
                      </a:r>
                      <a:endParaRPr lang="en-US" altLang="ja-JP" sz="2400" b="0" i="0" u="none" strike="noStrike" dirty="0" smtClean="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en-US" sz="2400" b="0" i="0" u="none" strike="noStrike" dirty="0" smtClean="0">
                          <a:effectLst/>
                          <a:latin typeface="ＭＳ Ｐゴシック" panose="020B0600070205080204" pitchFamily="50" charset="-128"/>
                          <a:ea typeface="ＭＳ Ｐゴシック" panose="020B0600070205080204" pitchFamily="50" charset="-128"/>
                        </a:rPr>
                        <a:t>A</a:t>
                      </a:r>
                      <a:r>
                        <a:rPr lang="ja-JP" altLang="en-US" sz="2400" b="0" i="0" u="none" strike="noStrike" dirty="0" smtClean="0">
                          <a:effectLst/>
                          <a:latin typeface="ＭＳ Ｐゴシック" panose="020B0600070205080204" pitchFamily="50" charset="-128"/>
                          <a:ea typeface="ＭＳ Ｐゴシック" panose="020B0600070205080204" pitchFamily="50" charset="-128"/>
                        </a:rPr>
                        <a:t>８</a:t>
                      </a:r>
                      <a:endParaRPr lang="en-US" altLang="ja-JP" sz="2400" b="0" i="0" u="none" strike="noStrike" dirty="0" smtClean="0">
                        <a:effectLst/>
                        <a:latin typeface="ＭＳ Ｐゴシック" panose="020B0600070205080204" pitchFamily="50" charset="-128"/>
                        <a:ea typeface="ＭＳ Ｐゴシック" panose="020B0600070205080204" pitchFamily="50" charset="-128"/>
                      </a:endParaRPr>
                    </a:p>
                    <a:p>
                      <a:pPr algn="ctr" fontAlgn="ctr"/>
                      <a:r>
                        <a:rPr lang="ja-JP" altLang="en-US" sz="2400" b="0" i="0" u="none" strike="noStrike" dirty="0" smtClean="0">
                          <a:effectLst/>
                          <a:latin typeface="ＭＳ Ｐゴシック" panose="020B0600070205080204" pitchFamily="50" charset="-128"/>
                          <a:ea typeface="ＭＳ Ｐゴシック" panose="020B0600070205080204" pitchFamily="50" charset="-128"/>
                        </a:rPr>
                        <a:t>（新規）</a:t>
                      </a:r>
                      <a:endParaRPr lang="en-US" sz="24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ja-JP" altLang="en-US" sz="1800" b="0" i="0" u="none" strike="noStrike" dirty="0">
                          <a:effectLst/>
                          <a:latin typeface="ＭＳ Ｐゴシック" panose="020B0600070205080204" pitchFamily="50" charset="-128"/>
                          <a:ea typeface="ＭＳ Ｐゴシック" panose="020B0600070205080204" pitchFamily="50" charset="-128"/>
                        </a:rPr>
                        <a:t>備考</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5292265"/>
                  </a:ext>
                </a:extLst>
              </a:tr>
              <a:tr h="206775">
                <a:tc>
                  <a:txBody>
                    <a:bodyPr/>
                    <a:lstStyle/>
                    <a:p>
                      <a:pPr algn="l" fontAlgn="b"/>
                      <a:r>
                        <a:rPr lang="ja-JP" altLang="en-US" sz="1200" b="0" i="0" u="none" strike="noStrike">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33719715"/>
                  </a:ext>
                </a:extLst>
              </a:tr>
              <a:tr h="454825">
                <a:tc>
                  <a:txBody>
                    <a:bodyPr/>
                    <a:lstStyle/>
                    <a:p>
                      <a:pPr algn="l" fontAlgn="b"/>
                      <a:r>
                        <a:rPr lang="ja-JP" altLang="en-US" sz="1200" b="0" i="0" u="none" strike="noStrike">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18075015"/>
                  </a:ext>
                </a:extLst>
              </a:tr>
              <a:tr h="298735">
                <a:tc rowSpan="2">
                  <a:txBody>
                    <a:bodyPr/>
                    <a:lstStyle/>
                    <a:p>
                      <a:pPr algn="ctr" fontAlgn="ctr"/>
                      <a:r>
                        <a:rPr lang="ja-JP" altLang="en-US" sz="1600" b="0" i="0" u="none" strike="noStrike" dirty="0">
                          <a:effectLst/>
                          <a:latin typeface="ＭＳ Ｐゴシック" panose="020B0600070205080204" pitchFamily="50" charset="-128"/>
                          <a:ea typeface="ＭＳ Ｐゴシック" panose="020B0600070205080204" pitchFamily="50" charset="-128"/>
                        </a:rPr>
                        <a:t>申 請 書</a:t>
                      </a:r>
                    </a:p>
                  </a:txBody>
                  <a:tcPr marL="9525" marR="9525" marT="9525"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豊島区介護予防・日常生活支援総合事業指定第１号事業指定更新申請書</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サービスごとに作成</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7902861"/>
                  </a:ext>
                </a:extLst>
              </a:tr>
              <a:tr h="617386">
                <a:tc vMerge="1">
                  <a:txBody>
                    <a:bodyPr/>
                    <a:lstStyle/>
                    <a:p>
                      <a:endParaRPr kumimoji="1" lang="ja-JP" altLang="en-US"/>
                    </a:p>
                  </a:txBody>
                  <a:tcPr/>
                </a:tc>
                <a:tc>
                  <a:txBody>
                    <a:bodyPr/>
                    <a:lstStyle/>
                    <a:p>
                      <a:pPr algn="l" fontAlgn="ctr"/>
                      <a:r>
                        <a:rPr lang="ja-JP" altLang="en-US" sz="1400" b="0" i="0" u="none" strike="noStrike" dirty="0" smtClean="0">
                          <a:effectLst/>
                          <a:latin typeface="ＭＳ Ｐゴシック" panose="020B0600070205080204" pitchFamily="50" charset="-128"/>
                          <a:ea typeface="+mn-ea"/>
                        </a:rPr>
                        <a:t>付表２　通所型サービス事業所</a:t>
                      </a:r>
                      <a:r>
                        <a:rPr lang="ja-JP" altLang="en-US" sz="1400" b="0" i="0" u="none" strike="noStrike" dirty="0" smtClean="0">
                          <a:effectLst/>
                          <a:latin typeface="ＭＳ Ｐゴシック" panose="020B0600070205080204" pitchFamily="50" charset="-128"/>
                          <a:ea typeface="ＭＳ Ｐゴシック" panose="020B0600070205080204" pitchFamily="50" charset="-128"/>
                        </a:rPr>
                        <a:t>の</a:t>
                      </a:r>
                      <a:r>
                        <a:rPr lang="ja-JP" altLang="en-US" sz="1400" b="0" i="0" u="none" strike="noStrike" dirty="0">
                          <a:effectLst/>
                          <a:latin typeface="ＭＳ Ｐゴシック" panose="020B0600070205080204" pitchFamily="50" charset="-128"/>
                          <a:ea typeface="ＭＳ Ｐゴシック" panose="020B0600070205080204" pitchFamily="50" charset="-128"/>
                        </a:rPr>
                        <a:t>指定に係る記載事項</a:t>
                      </a:r>
                      <a:br>
                        <a:rPr lang="ja-JP" altLang="en-US" sz="1400" b="0" i="0" u="none" strike="noStrike" dirty="0">
                          <a:effectLst/>
                          <a:latin typeface="ＭＳ Ｐゴシック" panose="020B0600070205080204" pitchFamily="50" charset="-128"/>
                          <a:ea typeface="ＭＳ Ｐゴシック" panose="020B0600070205080204" pitchFamily="50" charset="-128"/>
                        </a:rPr>
                      </a:br>
                      <a:r>
                        <a:rPr lang="ja-JP" altLang="en-US" sz="1400" b="0" i="0" u="none" strike="noStrike" dirty="0">
                          <a:effectLst/>
                          <a:latin typeface="ＭＳ Ｐゴシック" panose="020B0600070205080204" pitchFamily="50" charset="-128"/>
                          <a:ea typeface="ＭＳ Ｐゴシック" panose="020B0600070205080204" pitchFamily="50" charset="-128"/>
                        </a:rPr>
                        <a:t>（必要に応じて</a:t>
                      </a:r>
                      <a:r>
                        <a:rPr lang="ja-JP" altLang="en-US" sz="1400" b="0" i="0" u="none" strike="noStrike" dirty="0" smtClean="0">
                          <a:effectLst/>
                          <a:latin typeface="ＭＳ Ｐゴシック" panose="020B0600070205080204" pitchFamily="50" charset="-128"/>
                          <a:ea typeface="+mn-ea"/>
                        </a:rPr>
                        <a:t>）付表２ 通所型サービス事業所の指定に係る記載事項記入欄不足時の資料</a:t>
                      </a: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76746608"/>
                  </a:ext>
                </a:extLst>
              </a:tr>
              <a:tr h="298735">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登記事項証明書又は条例等</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2000" b="0" i="0" u="none" strike="noStrike" dirty="0" smtClean="0">
                          <a:effectLst/>
                          <a:latin typeface="ＭＳ Ｐゴシック" panose="020B0600070205080204" pitchFamily="50" charset="-128"/>
                          <a:ea typeface="+mn-ea"/>
                        </a:rPr>
                        <a:t>〇</a:t>
                      </a:r>
                      <a:endParaRPr lang="ja-JP" altLang="en-US" sz="2000" b="0" i="0" u="none" strike="noStrike" dirty="0">
                        <a:effectLst/>
                        <a:latin typeface="ＭＳ Ｐゴシック" panose="020B0600070205080204" pitchFamily="50" charset="-128"/>
                        <a:ea typeface="+mn-e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endParaRPr lang="ja-JP" altLang="en-US" sz="1100" b="0" i="0" u="none" strike="noStrike" dirty="0" smtClean="0">
                        <a:effectLst/>
                        <a:latin typeface="ＭＳ Ｐゴシック" panose="020B0600070205080204" pitchFamily="50" charset="-128"/>
                        <a:ea typeface="+mn-ea"/>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1981371"/>
                  </a:ext>
                </a:extLst>
              </a:tr>
              <a:tr h="487029">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従業者の勤務体制及び勤務形態一覧表（参考様式１）</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smtClean="0">
                          <a:effectLst/>
                          <a:latin typeface="ＭＳ Ｐゴシック" panose="020B0600070205080204" pitchFamily="50" charset="-128"/>
                          <a:ea typeface="+mn-ea"/>
                        </a:rPr>
                        <a:t>提出する月の翌月の</a:t>
                      </a:r>
                      <a:endParaRPr lang="en-US" altLang="ja-JP" sz="1100" b="0" i="0" u="none" strike="noStrike" dirty="0" smtClean="0">
                        <a:effectLst/>
                        <a:latin typeface="ＭＳ Ｐゴシック" panose="020B0600070205080204" pitchFamily="50" charset="-128"/>
                        <a:ea typeface="+mn-ea"/>
                      </a:endParaRPr>
                    </a:p>
                    <a:p>
                      <a:pPr algn="ctr" fontAlgn="ctr"/>
                      <a:r>
                        <a:rPr lang="ja-JP" altLang="en-US" sz="1100" b="0" i="0" u="none" strike="noStrike" dirty="0" smtClean="0">
                          <a:effectLst/>
                          <a:latin typeface="ＭＳ Ｐゴシック" panose="020B0600070205080204" pitchFamily="50" charset="-128"/>
                          <a:ea typeface="+mn-ea"/>
                        </a:rPr>
                        <a:t>勤務表を作成</a:t>
                      </a:r>
                      <a:endParaRPr lang="en-US" altLang="ja-JP" sz="1100" b="0" i="0" u="none" strike="noStrike" dirty="0" smtClean="0">
                        <a:effectLst/>
                        <a:latin typeface="ＭＳ Ｐゴシック" panose="020B0600070205080204" pitchFamily="50" charset="-128"/>
                        <a:ea typeface="+mn-ea"/>
                      </a:endParaRPr>
                    </a:p>
                    <a:p>
                      <a:pPr algn="ctr" fontAlgn="ctr"/>
                      <a:r>
                        <a:rPr lang="en-US" altLang="ja-JP" sz="1100" b="0" i="0" u="none" strike="noStrike" dirty="0" smtClean="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サービスごとに作成</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222822"/>
                  </a:ext>
                </a:extLst>
              </a:tr>
              <a:tr h="298735">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事業所の平面図（参考様式</a:t>
                      </a:r>
                      <a:r>
                        <a:rPr lang="en-US" altLang="ja-JP" sz="1400" b="0" i="0" u="none" strike="noStrike" dirty="0">
                          <a:effectLst/>
                          <a:latin typeface="ＭＳ Ｐゴシック" panose="020B0600070205080204" pitchFamily="50" charset="-128"/>
                          <a:ea typeface="ＭＳ Ｐゴシック" panose="020B0600070205080204" pitchFamily="50" charset="-128"/>
                        </a:rPr>
                        <a:t>2</a:t>
                      </a:r>
                      <a:r>
                        <a:rPr lang="ja-JP" altLang="en-US" sz="14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0" i="0" u="none" strike="noStrike" dirty="0" smtClean="0">
                          <a:effectLst/>
                          <a:latin typeface="ＭＳ Ｐゴシック" panose="020B0600070205080204" pitchFamily="50" charset="-128"/>
                          <a:ea typeface="+mn-ea"/>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100" b="0" i="0" u="none" strike="noStrike" dirty="0">
                          <a:effectLst/>
                          <a:latin typeface="ＭＳ Ｐゴシック" panose="020B0600070205080204" pitchFamily="50" charset="-128"/>
                          <a:ea typeface="ＭＳ Ｐゴシック" panose="020B0600070205080204" pitchFamily="50" charset="-128"/>
                        </a:rPr>
                        <a:t>変更がある場合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5586219"/>
                  </a:ext>
                </a:extLst>
              </a:tr>
              <a:tr h="298735">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smtClean="0">
                          <a:effectLst/>
                          <a:latin typeface="ＭＳ Ｐゴシック" panose="020B0600070205080204" pitchFamily="50" charset="-128"/>
                          <a:ea typeface="ＭＳ Ｐゴシック" panose="020B0600070205080204" pitchFamily="50" charset="-128"/>
                        </a:rPr>
                        <a:t>設備等一覧表</a:t>
                      </a: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0" i="0" u="none" strike="noStrike" dirty="0" smtClean="0">
                          <a:effectLst/>
                          <a:latin typeface="ＭＳ Ｐゴシック" panose="020B0600070205080204" pitchFamily="50" charset="-128"/>
                          <a:ea typeface="+mn-ea"/>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804172951"/>
                  </a:ext>
                </a:extLst>
              </a:tr>
              <a:tr h="298735">
                <a:tc>
                  <a:txBody>
                    <a:bodyPr/>
                    <a:lstStyle/>
                    <a:p>
                      <a:pPr algn="ctr" fontAlgn="ctr"/>
                      <a:r>
                        <a:rPr lang="en-US" altLang="ja-JP" sz="1600" b="0" i="0" u="none" strike="noStrike" dirty="0" smtClean="0">
                          <a:effectLst/>
                          <a:latin typeface="ＭＳ Ｐゴシック" panose="020B0600070205080204" pitchFamily="50" charset="-128"/>
                          <a:ea typeface="ＭＳ Ｐゴシック" panose="020B0600070205080204" pitchFamily="50" charset="-128"/>
                        </a:rPr>
                        <a:t>5</a:t>
                      </a:r>
                      <a:endParaRPr lang="en-US" altLang="ja-JP" sz="16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smtClean="0">
                          <a:effectLst/>
                          <a:latin typeface="ＭＳ Ｐゴシック" panose="020B0600070205080204" pitchFamily="50" charset="-128"/>
                          <a:ea typeface="+mn-ea"/>
                        </a:rPr>
                        <a:t>運営規程</a:t>
                      </a: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0" i="0" u="none" strike="noStrike" dirty="0" smtClean="0">
                          <a:effectLst/>
                          <a:latin typeface="ＭＳ Ｐゴシック" panose="020B0600070205080204" pitchFamily="50" charset="-128"/>
                          <a:ea typeface="+mn-ea"/>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98708057"/>
                  </a:ext>
                </a:extLst>
              </a:tr>
              <a:tr h="298735">
                <a:tc>
                  <a:txBody>
                    <a:bodyPr/>
                    <a:lstStyle/>
                    <a:p>
                      <a:pPr algn="ctr" fontAlgn="ctr"/>
                      <a:r>
                        <a:rPr lang="en-US" altLang="ja-JP" sz="1600" b="0" i="0" u="none" strike="noStrike" dirty="0" smtClean="0">
                          <a:effectLst/>
                          <a:latin typeface="ＭＳ Ｐゴシック" panose="020B0600070205080204" pitchFamily="50" charset="-128"/>
                          <a:ea typeface="ＭＳ Ｐゴシック" panose="020B0600070205080204" pitchFamily="50" charset="-128"/>
                        </a:rPr>
                        <a:t>6</a:t>
                      </a:r>
                      <a:endParaRPr lang="en-US" altLang="ja-JP" sz="16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利用者からの苦情を処理するために講ずる措置の概要（参考様式４）</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0" i="0" u="none" strike="noStrike" dirty="0" smtClean="0">
                          <a:effectLst/>
                          <a:latin typeface="ＭＳ Ｐゴシック" panose="020B0600070205080204" pitchFamily="50" charset="-128"/>
                          <a:ea typeface="+mn-ea"/>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951367486"/>
                  </a:ext>
                </a:extLst>
              </a:tr>
              <a:tr h="298735">
                <a:tc>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effectLst/>
                          <a:latin typeface="ＭＳ Ｐゴシック" panose="020B0600070205080204" pitchFamily="50" charset="-128"/>
                          <a:ea typeface="ＭＳ Ｐゴシック" panose="020B0600070205080204" pitchFamily="50" charset="-128"/>
                        </a:rPr>
                        <a:t>誓約書（参考様式５）</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ja-JP" altLang="en-US" sz="2000" b="0" i="0" u="none" strike="noStrike" dirty="0">
                          <a:effectLst/>
                          <a:latin typeface="ＭＳ Ｐゴシック" panose="020B0600070205080204" pitchFamily="50" charset="-128"/>
                          <a:ea typeface="ＭＳ Ｐゴシック" panose="020B0600070205080204" pitchFamily="50" charset="-128"/>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190996"/>
                  </a:ext>
                </a:extLst>
              </a:tr>
              <a:tr h="298735">
                <a:tc rowSpan="2">
                  <a:txBody>
                    <a:bodyPr/>
                    <a:lstStyle/>
                    <a:p>
                      <a:pPr algn="ctr" fontAlgn="ctr"/>
                      <a:r>
                        <a:rPr lang="en-US" altLang="ja-JP" sz="1600" b="0" i="0" u="none" strike="noStrike" dirty="0">
                          <a:effectLst/>
                          <a:latin typeface="ＭＳ Ｐゴシック" panose="020B0600070205080204" pitchFamily="50" charset="-128"/>
                          <a:ea typeface="ＭＳ Ｐゴシック" panose="020B0600070205080204" pitchFamily="50" charset="-128"/>
                        </a:rPr>
                        <a:t>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effectLst/>
                          <a:latin typeface="ＭＳ Ｐゴシック" panose="020B0600070205080204" pitchFamily="50" charset="-128"/>
                          <a:ea typeface="ＭＳ Ｐゴシック" panose="020B0600070205080204" pitchFamily="50" charset="-128"/>
                        </a:rPr>
                        <a:t>介護予防・日常生活支援総合事業費算定に係る体制等に関する届出書</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2">
                  <a:txBody>
                    <a:bodyPr/>
                    <a:lstStyle/>
                    <a:p>
                      <a:pPr algn="ctr" fontAlgn="ctr"/>
                      <a:r>
                        <a:rPr lang="ja-JP" altLang="en-US" sz="2000" b="0" i="0" u="none" strike="noStrike" dirty="0" smtClean="0">
                          <a:effectLst/>
                          <a:latin typeface="ＭＳ Ｐゴシック" panose="020B0600070205080204" pitchFamily="50" charset="-128"/>
                          <a:ea typeface="ＭＳ Ｐゴシック" panose="020B0600070205080204" pitchFamily="50" charset="-128"/>
                        </a:rPr>
                        <a:t>△</a:t>
                      </a: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a:effectLst/>
                          <a:latin typeface="ＭＳ Ｐゴシック" panose="020B0600070205080204" pitchFamily="50" charset="-128"/>
                          <a:ea typeface="ＭＳ Ｐゴシック" panose="020B060007020508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12700" cap="flat" cmpd="sng" algn="ctr">
                      <a:solidFill>
                        <a:srgbClr val="000000"/>
                      </a:solidFill>
                      <a:prstDash val="solid"/>
                      <a:round/>
                      <a:headEnd type="none" w="med" len="med"/>
                      <a:tailEnd type="none" w="med" len="med"/>
                    </a:lnBlToTr>
                  </a:tcPr>
                </a:tc>
                <a:tc rowSpan="2">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変更</a:t>
                      </a:r>
                      <a:r>
                        <a:rPr lang="ja-JP" altLang="en-US" sz="1100" b="0" i="0" u="none" strike="noStrike" dirty="0">
                          <a:effectLst/>
                          <a:latin typeface="ＭＳ Ｐゴシック" panose="020B0600070205080204" pitchFamily="50" charset="-128"/>
                          <a:ea typeface="ＭＳ Ｐゴシック" panose="020B0600070205080204" pitchFamily="50" charset="-128"/>
                        </a:rPr>
                        <a:t>がある場合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3526438"/>
                  </a:ext>
                </a:extLst>
              </a:tr>
              <a:tr h="298735">
                <a:tc vMerge="1">
                  <a:txBody>
                    <a:bodyPr/>
                    <a:lstStyle/>
                    <a:p>
                      <a:endParaRPr kumimoji="1" lang="ja-JP" altLang="en-US"/>
                    </a:p>
                  </a:txBody>
                  <a:tcPr/>
                </a:tc>
                <a:tc>
                  <a:txBody>
                    <a:bodyPr/>
                    <a:lstStyle/>
                    <a:p>
                      <a:pPr algn="l" fontAlgn="ctr"/>
                      <a:r>
                        <a:rPr lang="ja-JP" altLang="en-US" sz="1400" b="0" i="0" u="none" strike="noStrike">
                          <a:effectLst/>
                          <a:latin typeface="ＭＳ Ｐゴシック" panose="020B0600070205080204" pitchFamily="50" charset="-128"/>
                          <a:ea typeface="ＭＳ Ｐゴシック" panose="020B0600070205080204" pitchFamily="50" charset="-128"/>
                        </a:rPr>
                        <a:t>介護予防・日常生活支援総合事業費算定に係る体制等状況一覧表</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fontAlgn="ctr"/>
                      <a:endParaRPr lang="ja-JP" altLang="en-US" sz="20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2000" b="0" i="0" u="none" strike="noStrike" dirty="0">
                          <a:effectLst/>
                          <a:latin typeface="ＭＳ Ｐゴシック" panose="020B0600070205080204" pitchFamily="50" charset="-128"/>
                          <a:ea typeface="ＭＳ Ｐゴシック" panose="020B060007020508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BlToTr w="12700" cap="flat" cmpd="sng" algn="ctr">
                      <a:solidFill>
                        <a:srgbClr val="000000"/>
                      </a:solidFill>
                      <a:prstDash val="solid"/>
                      <a:round/>
                      <a:headEnd type="none" w="med" len="med"/>
                      <a:tailEnd type="none" w="med" len="med"/>
                    </a:lnBlToTr>
                  </a:tcPr>
                </a:tc>
                <a:tc vMerge="1">
                  <a:txBody>
                    <a:bodyPr/>
                    <a:lstStyle/>
                    <a:p>
                      <a:pPr algn="ctr" fontAlgn="ct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7764548"/>
                  </a:ext>
                </a:extLst>
              </a:tr>
            </a:tbl>
          </a:graphicData>
        </a:graphic>
      </p:graphicFrame>
    </p:spTree>
    <p:extLst>
      <p:ext uri="{BB962C8B-B14F-4D97-AF65-F5344CB8AC3E}">
        <p14:creationId xmlns:p14="http://schemas.microsoft.com/office/powerpoint/2010/main" val="7215026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BIZ UDPゴシック" panose="020B0400000000000000" pitchFamily="50" charset="-128"/>
                <a:ea typeface="BIZ UDPゴシック" panose="020B0400000000000000" pitchFamily="50" charset="-128"/>
              </a:rPr>
              <a:t>４</a:t>
            </a:r>
            <a:r>
              <a:rPr lang="zh-TW" altLang="en-US" sz="3600" dirty="0" smtClean="0">
                <a:solidFill>
                  <a:srgbClr val="002060"/>
                </a:solidFill>
                <a:latin typeface="BIZ UDPゴシック" panose="020B0400000000000000" pitchFamily="50" charset="-128"/>
                <a:ea typeface="BIZ UDPゴシック" panose="020B0400000000000000" pitchFamily="50" charset="-128"/>
              </a:rPr>
              <a:t>．指定更新書類</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38</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856344" y="2565498"/>
            <a:ext cx="9953896" cy="355352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2400" dirty="0" smtClean="0">
                <a:solidFill>
                  <a:srgbClr val="002060"/>
                </a:solidFill>
                <a:latin typeface="Meiryo UI" panose="020B0604030504040204" pitchFamily="50" charset="-128"/>
                <a:ea typeface="Meiryo UI" panose="020B0604030504040204" pitchFamily="50" charset="-128"/>
              </a:rPr>
              <a:t>提出する月の翌月の勤務形態一覧表を作成してください。</a:t>
            </a:r>
            <a:endParaRPr kumimoji="1" lang="en-US" altLang="ja-JP" sz="2400" dirty="0" smtClean="0">
              <a:solidFill>
                <a:srgbClr val="002060"/>
              </a:solidFill>
              <a:latin typeface="Meiryo UI" panose="020B0604030504040204" pitchFamily="50" charset="-128"/>
              <a:ea typeface="Meiryo UI" panose="020B0604030504040204" pitchFamily="50" charset="-128"/>
            </a:endParaRPr>
          </a:p>
          <a:p>
            <a:endParaRPr lang="en-US" altLang="ja-JP" sz="2000" dirty="0" smtClean="0">
              <a:solidFill>
                <a:srgbClr val="002060"/>
              </a:solidFill>
              <a:latin typeface="Meiryo UI" panose="020B0604030504040204" pitchFamily="50" charset="-128"/>
              <a:ea typeface="Meiryo UI" panose="020B0604030504040204" pitchFamily="50" charset="-128"/>
            </a:endParaRPr>
          </a:p>
          <a:p>
            <a:endParaRPr lang="en-US" altLang="ja-JP" sz="2800" dirty="0">
              <a:solidFill>
                <a:srgbClr val="002060"/>
              </a:solidFill>
              <a:latin typeface="Meiryo UI" panose="020B0604030504040204" pitchFamily="50" charset="-128"/>
              <a:ea typeface="Meiryo UI" panose="020B0604030504040204" pitchFamily="50" charset="-128"/>
            </a:endParaRPr>
          </a:p>
          <a:p>
            <a:r>
              <a:rPr lang="en-US" altLang="ja-JP" sz="2800" dirty="0" smtClean="0">
                <a:solidFill>
                  <a:srgbClr val="002060"/>
                </a:solidFill>
                <a:latin typeface="Meiryo UI" panose="020B0604030504040204" pitchFamily="50" charset="-128"/>
                <a:ea typeface="Meiryo UI" panose="020B0604030504040204" pitchFamily="50" charset="-128"/>
              </a:rPr>
              <a:t>10</a:t>
            </a:r>
            <a:r>
              <a:rPr lang="ja-JP" altLang="en-US" sz="2800" dirty="0" smtClean="0">
                <a:solidFill>
                  <a:srgbClr val="002060"/>
                </a:solidFill>
                <a:latin typeface="Meiryo UI" panose="020B0604030504040204" pitchFamily="50" charset="-128"/>
                <a:ea typeface="Meiryo UI" panose="020B0604030504040204" pitchFamily="50" charset="-128"/>
              </a:rPr>
              <a:t>月に提出する事業所：</a:t>
            </a:r>
            <a:r>
              <a:rPr lang="en-US" altLang="ja-JP" sz="2800" dirty="0" smtClean="0">
                <a:solidFill>
                  <a:srgbClr val="002060"/>
                </a:solidFill>
                <a:latin typeface="Meiryo UI" panose="020B0604030504040204" pitchFamily="50" charset="-128"/>
                <a:ea typeface="Meiryo UI" panose="020B0604030504040204" pitchFamily="50" charset="-128"/>
              </a:rPr>
              <a:t>11</a:t>
            </a:r>
            <a:r>
              <a:rPr lang="ja-JP" altLang="en-US" sz="2800" dirty="0" smtClean="0">
                <a:solidFill>
                  <a:srgbClr val="002060"/>
                </a:solidFill>
                <a:latin typeface="Meiryo UI" panose="020B0604030504040204" pitchFamily="50" charset="-128"/>
                <a:ea typeface="Meiryo UI" panose="020B0604030504040204" pitchFamily="50" charset="-128"/>
              </a:rPr>
              <a:t>月分の勤務形態一覧表</a:t>
            </a:r>
            <a:endParaRPr lang="en-US" altLang="ja-JP" sz="2800" dirty="0" smtClean="0">
              <a:solidFill>
                <a:srgbClr val="002060"/>
              </a:solidFill>
              <a:latin typeface="Meiryo UI" panose="020B0604030504040204" pitchFamily="50" charset="-128"/>
              <a:ea typeface="Meiryo UI" panose="020B0604030504040204" pitchFamily="50" charset="-128"/>
            </a:endParaRPr>
          </a:p>
          <a:p>
            <a:r>
              <a:rPr lang="ja-JP" altLang="en-US" sz="2800" dirty="0">
                <a:solidFill>
                  <a:srgbClr val="002060"/>
                </a:solidFill>
                <a:latin typeface="Meiryo UI" panose="020B0604030504040204" pitchFamily="50" charset="-128"/>
                <a:ea typeface="Meiryo UI" panose="020B0604030504040204" pitchFamily="50" charset="-128"/>
              </a:rPr>
              <a:t>　</a:t>
            </a:r>
            <a:r>
              <a:rPr lang="ja-JP" altLang="en-US" sz="2800" dirty="0" smtClean="0">
                <a:solidFill>
                  <a:srgbClr val="002060"/>
                </a:solidFill>
                <a:latin typeface="Meiryo UI" panose="020B0604030504040204" pitchFamily="50" charset="-128"/>
                <a:ea typeface="Meiryo UI" panose="020B0604030504040204" pitchFamily="50" charset="-128"/>
              </a:rPr>
              <a:t>　　　　　　　　　　　　　　　</a:t>
            </a:r>
            <a:endParaRPr lang="en-US" altLang="ja-JP" sz="2800" dirty="0">
              <a:solidFill>
                <a:srgbClr val="002060"/>
              </a:solidFill>
              <a:latin typeface="Meiryo UI" panose="020B0604030504040204" pitchFamily="50" charset="-128"/>
              <a:ea typeface="Meiryo UI" panose="020B0604030504040204" pitchFamily="50" charset="-128"/>
            </a:endParaRPr>
          </a:p>
          <a:p>
            <a:r>
              <a:rPr lang="en-US" altLang="ja-JP" sz="2800" dirty="0" smtClean="0">
                <a:solidFill>
                  <a:srgbClr val="002060"/>
                </a:solidFill>
                <a:latin typeface="Meiryo UI" panose="020B0604030504040204" pitchFamily="50" charset="-128"/>
                <a:ea typeface="Meiryo UI" panose="020B0604030504040204" pitchFamily="50" charset="-128"/>
              </a:rPr>
              <a:t>11</a:t>
            </a:r>
            <a:r>
              <a:rPr lang="ja-JP" altLang="en-US" sz="2800" dirty="0" smtClean="0">
                <a:solidFill>
                  <a:srgbClr val="002060"/>
                </a:solidFill>
                <a:latin typeface="Meiryo UI" panose="020B0604030504040204" pitchFamily="50" charset="-128"/>
                <a:ea typeface="Meiryo UI" panose="020B0604030504040204" pitchFamily="50" charset="-128"/>
              </a:rPr>
              <a:t>月に提出</a:t>
            </a:r>
            <a:r>
              <a:rPr lang="ja-JP" altLang="en-US" sz="2800" dirty="0">
                <a:solidFill>
                  <a:srgbClr val="002060"/>
                </a:solidFill>
                <a:latin typeface="Meiryo UI" panose="020B0604030504040204" pitchFamily="50" charset="-128"/>
                <a:ea typeface="Meiryo UI" panose="020B0604030504040204" pitchFamily="50" charset="-128"/>
              </a:rPr>
              <a:t>する事業所</a:t>
            </a:r>
            <a:r>
              <a:rPr lang="ja-JP" altLang="en-US" sz="2800" dirty="0" smtClean="0">
                <a:solidFill>
                  <a:srgbClr val="002060"/>
                </a:solidFill>
                <a:latin typeface="Meiryo UI" panose="020B0604030504040204" pitchFamily="50" charset="-128"/>
                <a:ea typeface="Meiryo UI" panose="020B0604030504040204" pitchFamily="50" charset="-128"/>
              </a:rPr>
              <a:t>：</a:t>
            </a:r>
            <a:r>
              <a:rPr lang="en-US" altLang="ja-JP" sz="2800" dirty="0" smtClean="0">
                <a:solidFill>
                  <a:srgbClr val="002060"/>
                </a:solidFill>
                <a:latin typeface="Meiryo UI" panose="020B0604030504040204" pitchFamily="50" charset="-128"/>
                <a:ea typeface="Meiryo UI" panose="020B0604030504040204" pitchFamily="50" charset="-128"/>
              </a:rPr>
              <a:t>12</a:t>
            </a:r>
            <a:r>
              <a:rPr lang="ja-JP" altLang="en-US" sz="2800" dirty="0" smtClean="0">
                <a:solidFill>
                  <a:srgbClr val="002060"/>
                </a:solidFill>
                <a:latin typeface="Meiryo UI" panose="020B0604030504040204" pitchFamily="50" charset="-128"/>
                <a:ea typeface="Meiryo UI" panose="020B0604030504040204" pitchFamily="50" charset="-128"/>
              </a:rPr>
              <a:t>月分</a:t>
            </a:r>
            <a:r>
              <a:rPr lang="ja-JP" altLang="en-US" sz="2800" dirty="0">
                <a:solidFill>
                  <a:srgbClr val="002060"/>
                </a:solidFill>
                <a:latin typeface="Meiryo UI" panose="020B0604030504040204" pitchFamily="50" charset="-128"/>
                <a:ea typeface="Meiryo UI" panose="020B0604030504040204" pitchFamily="50" charset="-128"/>
              </a:rPr>
              <a:t>の勤務形態一覧表</a:t>
            </a:r>
            <a:endParaRPr lang="en-US" altLang="ja-JP" sz="2800" dirty="0">
              <a:solidFill>
                <a:srgbClr val="002060"/>
              </a:solidFill>
              <a:latin typeface="Meiryo UI" panose="020B0604030504040204" pitchFamily="50" charset="-128"/>
              <a:ea typeface="Meiryo UI" panose="020B0604030504040204" pitchFamily="50" charset="-128"/>
            </a:endParaRPr>
          </a:p>
          <a:p>
            <a:r>
              <a:rPr lang="ja-JP" altLang="en-US" sz="2000" dirty="0">
                <a:solidFill>
                  <a:srgbClr val="002060"/>
                </a:solidFill>
                <a:latin typeface="Meiryo UI" panose="020B0604030504040204" pitchFamily="50" charset="-128"/>
                <a:ea typeface="Meiryo UI" panose="020B0604030504040204" pitchFamily="50" charset="-128"/>
              </a:rPr>
              <a:t>　　　　　　　　　　　　　　　　</a:t>
            </a:r>
            <a:endParaRPr lang="en-US" altLang="ja-JP" sz="2000" dirty="0" smtClean="0">
              <a:solidFill>
                <a:srgbClr val="002060"/>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838200" y="1569671"/>
            <a:ext cx="9522823" cy="584775"/>
          </a:xfrm>
          <a:prstGeom prst="rect">
            <a:avLst/>
          </a:prstGeom>
          <a:noFill/>
        </p:spPr>
        <p:txBody>
          <a:bodyPr wrap="square" rtlCol="0">
            <a:spAutoFit/>
          </a:bodyPr>
          <a:lstStyle/>
          <a:p>
            <a:r>
              <a:rPr lang="ja-JP" altLang="en-US" sz="3200" dirty="0">
                <a:solidFill>
                  <a:srgbClr val="002060"/>
                </a:solidFill>
                <a:latin typeface="Meiryo UI" panose="020B0604030504040204" pitchFamily="50" charset="-128"/>
                <a:ea typeface="Meiryo UI" panose="020B0604030504040204" pitchFamily="50" charset="-128"/>
              </a:rPr>
              <a:t>勤務形態一覧表について</a:t>
            </a:r>
          </a:p>
        </p:txBody>
      </p:sp>
    </p:spTree>
    <p:extLst>
      <p:ext uri="{BB962C8B-B14F-4D97-AF65-F5344CB8AC3E}">
        <p14:creationId xmlns:p14="http://schemas.microsoft.com/office/powerpoint/2010/main" val="4658023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５</a:t>
            </a:r>
            <a:r>
              <a:rPr lang="ja-JP" altLang="en-US" sz="3600" dirty="0" smtClean="0">
                <a:solidFill>
                  <a:srgbClr val="002060"/>
                </a:solidFill>
                <a:latin typeface="Meiryo UI" panose="020B0604030504040204" pitchFamily="50" charset="-128"/>
                <a:ea typeface="Meiryo UI" panose="020B0604030504040204" pitchFamily="50" charset="-128"/>
              </a:rPr>
              <a:t>．指定更新手続き方法</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39</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836022" y="1432820"/>
            <a:ext cx="9522823" cy="584775"/>
          </a:xfrm>
          <a:prstGeom prst="rect">
            <a:avLst/>
          </a:prstGeom>
          <a:noFill/>
        </p:spPr>
        <p:txBody>
          <a:bodyPr wrap="square" rtlCol="0">
            <a:spAutoFit/>
          </a:bodyPr>
          <a:lstStyle/>
          <a:p>
            <a:r>
              <a:rPr kumimoji="1" lang="ja-JP" altLang="en-US" sz="3200" dirty="0" smtClean="0">
                <a:solidFill>
                  <a:srgbClr val="002060"/>
                </a:solidFill>
                <a:latin typeface="Meiryo UI" panose="020B0604030504040204" pitchFamily="50" charset="-128"/>
                <a:ea typeface="Meiryo UI" panose="020B0604030504040204" pitchFamily="50" charset="-128"/>
              </a:rPr>
              <a:t>手続き方法について</a:t>
            </a:r>
            <a:endParaRPr kumimoji="1" lang="ja-JP" altLang="en-US" sz="3200" dirty="0">
              <a:solidFill>
                <a:srgbClr val="002060"/>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836021" y="2310630"/>
            <a:ext cx="9522823" cy="461665"/>
          </a:xfrm>
          <a:prstGeom prst="rect">
            <a:avLst/>
          </a:prstGeom>
          <a:noFill/>
        </p:spPr>
        <p:txBody>
          <a:bodyPr wrap="square" rtlCol="0">
            <a:spAutoFit/>
          </a:bodyPr>
          <a:lstStyle/>
          <a:p>
            <a:r>
              <a:rPr lang="ja-JP" altLang="en-US" sz="2400" dirty="0">
                <a:solidFill>
                  <a:srgbClr val="002060"/>
                </a:solidFill>
                <a:latin typeface="Meiryo UI" panose="020B0604030504040204" pitchFamily="50" charset="-128"/>
                <a:ea typeface="Meiryo UI" panose="020B0604030504040204" pitchFamily="50" charset="-128"/>
              </a:rPr>
              <a:t>提出</a:t>
            </a:r>
            <a:r>
              <a:rPr lang="ja-JP" altLang="en-US" sz="2400" dirty="0" smtClean="0">
                <a:solidFill>
                  <a:srgbClr val="002060"/>
                </a:solidFill>
                <a:latin typeface="Meiryo UI" panose="020B0604030504040204" pitchFamily="50" charset="-128"/>
                <a:ea typeface="Meiryo UI" panose="020B0604030504040204" pitchFamily="50" charset="-128"/>
              </a:rPr>
              <a:t>書類を作成いただき下記の住所またはメールアドレスへご提出ください。</a:t>
            </a:r>
            <a:endParaRPr lang="en-US" altLang="ja-JP" sz="2400" dirty="0" smtClean="0">
              <a:solidFill>
                <a:srgbClr val="002060"/>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856344" y="3033306"/>
            <a:ext cx="9502501" cy="3009798"/>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2400" dirty="0" smtClean="0">
                <a:solidFill>
                  <a:srgbClr val="FF0000"/>
                </a:solidFill>
                <a:latin typeface="Meiryo UI" panose="020B0604030504040204" pitchFamily="50" charset="-128"/>
                <a:ea typeface="Meiryo UI" panose="020B0604030504040204" pitchFamily="50" charset="-128"/>
              </a:rPr>
              <a:t>メールアドレス：</a:t>
            </a:r>
            <a:r>
              <a:rPr kumimoji="1" lang="en-US" altLang="ja-JP" sz="2400" dirty="0" smtClean="0">
                <a:solidFill>
                  <a:srgbClr val="FF0000"/>
                </a:solidFill>
                <a:latin typeface="Meiryo UI" panose="020B0604030504040204" pitchFamily="50" charset="-128"/>
                <a:ea typeface="Meiryo UI" panose="020B0604030504040204" pitchFamily="50" charset="-128"/>
              </a:rPr>
              <a:t>&lt; </a:t>
            </a:r>
            <a:r>
              <a:rPr lang="en-US" altLang="zh-TW" sz="2400" dirty="0" smtClean="0">
                <a:solidFill>
                  <a:srgbClr val="FF0000"/>
                </a:solidFill>
                <a:latin typeface="Meiryo UI" panose="020B0604030504040204" pitchFamily="50" charset="-128"/>
                <a:ea typeface="Meiryo UI" panose="020B0604030504040204" pitchFamily="50" charset="-128"/>
              </a:rPr>
              <a:t>A0030089@city.toshima.lg.jp &gt;</a:t>
            </a:r>
          </a:p>
          <a:p>
            <a:r>
              <a:rPr lang="en-US" altLang="ja-JP" sz="2400" dirty="0" smtClean="0">
                <a:solidFill>
                  <a:srgbClr val="FF0000"/>
                </a:solidFill>
                <a:latin typeface="Meiryo UI" panose="020B0604030504040204" pitchFamily="50" charset="-128"/>
                <a:ea typeface="Meiryo UI" panose="020B0604030504040204" pitchFamily="50" charset="-128"/>
              </a:rPr>
              <a:t>※</a:t>
            </a:r>
            <a:r>
              <a:rPr lang="ja-JP" altLang="en-US" sz="2400" dirty="0" smtClean="0">
                <a:solidFill>
                  <a:srgbClr val="FF0000"/>
                </a:solidFill>
                <a:latin typeface="Meiryo UI" panose="020B0604030504040204" pitchFamily="50" charset="-128"/>
                <a:ea typeface="Meiryo UI" panose="020B0604030504040204" pitchFamily="50" charset="-128"/>
              </a:rPr>
              <a:t>事業所指定更新専用のメールアドレスになります。</a:t>
            </a:r>
            <a:endParaRPr lang="en-US" altLang="ja-JP" sz="2400" dirty="0" smtClean="0">
              <a:solidFill>
                <a:srgbClr val="FF0000"/>
              </a:solidFill>
              <a:latin typeface="Meiryo UI" panose="020B0604030504040204" pitchFamily="50" charset="-128"/>
              <a:ea typeface="Meiryo UI" panose="020B0604030504040204" pitchFamily="50" charset="-128"/>
            </a:endParaRPr>
          </a:p>
          <a:p>
            <a:endParaRPr kumimoji="1" lang="en-US" altLang="ja-JP" sz="2400" dirty="0">
              <a:solidFill>
                <a:srgbClr val="FF0000"/>
              </a:solidFill>
              <a:latin typeface="Meiryo UI" panose="020B0604030504040204" pitchFamily="50" charset="-128"/>
              <a:ea typeface="Meiryo UI" panose="020B0604030504040204" pitchFamily="50" charset="-128"/>
            </a:endParaRPr>
          </a:p>
          <a:p>
            <a:r>
              <a:rPr lang="ja-JP" altLang="en-US" sz="2400" dirty="0" smtClean="0">
                <a:solidFill>
                  <a:srgbClr val="FF0000"/>
                </a:solidFill>
                <a:latin typeface="Meiryo UI" panose="020B0604030504040204" pitchFamily="50" charset="-128"/>
                <a:ea typeface="Meiryo UI" panose="020B0604030504040204" pitchFamily="50" charset="-128"/>
              </a:rPr>
              <a:t>住所：</a:t>
            </a:r>
            <a:r>
              <a:rPr lang="zh-TW" altLang="en-US" sz="2400" dirty="0">
                <a:solidFill>
                  <a:srgbClr val="FF0000"/>
                </a:solidFill>
                <a:latin typeface="Meiryo UI" panose="020B0604030504040204" pitchFamily="50" charset="-128"/>
                <a:ea typeface="Meiryo UI" panose="020B0604030504040204" pitchFamily="50" charset="-128"/>
              </a:rPr>
              <a:t>〒</a:t>
            </a:r>
            <a:r>
              <a:rPr lang="en-US" altLang="zh-TW" sz="2400" dirty="0">
                <a:solidFill>
                  <a:srgbClr val="FF0000"/>
                </a:solidFill>
                <a:latin typeface="Meiryo UI" panose="020B0604030504040204" pitchFamily="50" charset="-128"/>
                <a:ea typeface="Meiryo UI" panose="020B0604030504040204" pitchFamily="50" charset="-128"/>
              </a:rPr>
              <a:t>171-8422</a:t>
            </a:r>
            <a:r>
              <a:rPr lang="zh-TW" altLang="en-US" sz="2400" dirty="0">
                <a:solidFill>
                  <a:srgbClr val="FF0000"/>
                </a:solidFill>
                <a:latin typeface="Meiryo UI" panose="020B0604030504040204" pitchFamily="50" charset="-128"/>
                <a:ea typeface="Meiryo UI" panose="020B0604030504040204" pitchFamily="50" charset="-128"/>
              </a:rPr>
              <a:t>　　豊島区南池袋</a:t>
            </a:r>
            <a:r>
              <a:rPr lang="en-US" altLang="zh-TW" sz="2400" dirty="0">
                <a:solidFill>
                  <a:srgbClr val="FF0000"/>
                </a:solidFill>
                <a:latin typeface="Meiryo UI" panose="020B0604030504040204" pitchFamily="50" charset="-128"/>
                <a:ea typeface="Meiryo UI" panose="020B0604030504040204" pitchFamily="50" charset="-128"/>
              </a:rPr>
              <a:t>2-45-1</a:t>
            </a:r>
            <a:r>
              <a:rPr lang="zh-TW" altLang="en-US" sz="2400" dirty="0">
                <a:solidFill>
                  <a:srgbClr val="FF0000"/>
                </a:solidFill>
                <a:latin typeface="Meiryo UI" panose="020B0604030504040204" pitchFamily="50" charset="-128"/>
                <a:ea typeface="Meiryo UI" panose="020B0604030504040204" pitchFamily="50" charset="-128"/>
              </a:rPr>
              <a:t>　</a:t>
            </a:r>
            <a:r>
              <a:rPr lang="zh-TW" altLang="en-US" sz="2400" dirty="0" smtClean="0">
                <a:solidFill>
                  <a:srgbClr val="FF0000"/>
                </a:solidFill>
                <a:latin typeface="Meiryo UI" panose="020B0604030504040204" pitchFamily="50" charset="-128"/>
                <a:ea typeface="Meiryo UI" panose="020B0604030504040204" pitchFamily="50" charset="-128"/>
              </a:rPr>
              <a:t>４Ｆ</a:t>
            </a:r>
            <a:endParaRPr lang="en-US" altLang="zh-TW" sz="2400" dirty="0" smtClean="0">
              <a:solidFill>
                <a:srgbClr val="FF0000"/>
              </a:solidFill>
              <a:latin typeface="Meiryo UI" panose="020B0604030504040204" pitchFamily="50" charset="-128"/>
              <a:ea typeface="Meiryo UI" panose="020B0604030504040204" pitchFamily="50" charset="-128"/>
            </a:endParaRPr>
          </a:p>
          <a:p>
            <a:r>
              <a:rPr kumimoji="1" lang="ja-JP" altLang="en-US" sz="2400" dirty="0">
                <a:solidFill>
                  <a:srgbClr val="FF0000"/>
                </a:solidFill>
                <a:latin typeface="Meiryo UI" panose="020B0604030504040204" pitchFamily="50" charset="-128"/>
                <a:ea typeface="Meiryo UI" panose="020B0604030504040204" pitchFamily="50" charset="-128"/>
              </a:rPr>
              <a:t>　</a:t>
            </a:r>
            <a:r>
              <a:rPr kumimoji="1" lang="ja-JP" altLang="en-US" sz="2400" dirty="0" smtClean="0">
                <a:solidFill>
                  <a:srgbClr val="FF0000"/>
                </a:solidFill>
                <a:latin typeface="Meiryo UI" panose="020B0604030504040204" pitchFamily="50" charset="-128"/>
                <a:ea typeface="Meiryo UI" panose="020B0604030504040204" pitchFamily="50" charset="-128"/>
              </a:rPr>
              <a:t>　　　　　高齢者福祉課総合事業グループ</a:t>
            </a:r>
            <a:endParaRPr kumimoji="1" lang="en-US" altLang="ja-JP" sz="2400" dirty="0" smtClean="0">
              <a:solidFill>
                <a:srgbClr val="FF0000"/>
              </a:solidFill>
              <a:latin typeface="Meiryo UI" panose="020B0604030504040204" pitchFamily="50" charset="-128"/>
              <a:ea typeface="Meiryo UI" panose="020B0604030504040204" pitchFamily="50" charset="-128"/>
            </a:endParaRPr>
          </a:p>
          <a:p>
            <a:r>
              <a:rPr lang="en-US" altLang="ja-JP" sz="2400" dirty="0" smtClean="0">
                <a:solidFill>
                  <a:srgbClr val="FF0000"/>
                </a:solidFill>
                <a:latin typeface="Meiryo UI" panose="020B0604030504040204" pitchFamily="50" charset="-128"/>
                <a:ea typeface="Meiryo UI" panose="020B0604030504040204" pitchFamily="50" charset="-128"/>
              </a:rPr>
              <a:t>※</a:t>
            </a:r>
            <a:r>
              <a:rPr lang="ja-JP" altLang="en-US" sz="2400" dirty="0">
                <a:solidFill>
                  <a:srgbClr val="FF0000"/>
                </a:solidFill>
                <a:latin typeface="Meiryo UI" panose="020B0604030504040204" pitchFamily="50" charset="-128"/>
                <a:ea typeface="Meiryo UI" panose="020B0604030504040204" pitchFamily="50" charset="-128"/>
              </a:rPr>
              <a:t>郵送の場合は「指定更新書類在中」</a:t>
            </a:r>
            <a:r>
              <a:rPr lang="ja-JP" altLang="en-US" sz="2400" dirty="0" smtClean="0">
                <a:solidFill>
                  <a:srgbClr val="FF0000"/>
                </a:solidFill>
                <a:latin typeface="Meiryo UI" panose="020B0604030504040204" pitchFamily="50" charset="-128"/>
                <a:ea typeface="Meiryo UI" panose="020B0604030504040204" pitchFamily="50" charset="-128"/>
              </a:rPr>
              <a:t>と朱書きしてください。</a:t>
            </a:r>
            <a:endParaRPr lang="ja-JP" altLang="en-US" sz="2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6935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295335" y="1865447"/>
            <a:ext cx="3819466" cy="3307444"/>
          </a:xfrm>
          <a:prstGeom prst="roundRect">
            <a:avLst>
              <a:gd name="adj" fmla="val 11335"/>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正方形/長方形 3"/>
          <p:cNvSpPr/>
          <p:nvPr/>
        </p:nvSpPr>
        <p:spPr>
          <a:xfrm>
            <a:off x="519283" y="76248"/>
            <a:ext cx="11237087"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総合事業見直しの背景</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 name="フローチャート: 処理 4"/>
          <p:cNvSpPr/>
          <p:nvPr/>
        </p:nvSpPr>
        <p:spPr>
          <a:xfrm flipV="1">
            <a:off x="431402" y="782170"/>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pic>
        <p:nvPicPr>
          <p:cNvPr id="6" name="図 5"/>
          <p:cNvPicPr/>
          <p:nvPr/>
        </p:nvPicPr>
        <p:blipFill>
          <a:blip r:embed="rId2">
            <a:extLst>
              <a:ext uri="{28A0092B-C50C-407E-A947-70E740481C1C}">
                <a14:useLocalDpi xmlns:a14="http://schemas.microsoft.com/office/drawing/2010/main" val="0"/>
              </a:ext>
            </a:extLst>
          </a:blip>
          <a:srcRect/>
          <a:stretch>
            <a:fillRect/>
          </a:stretch>
        </p:blipFill>
        <p:spPr bwMode="auto">
          <a:xfrm>
            <a:off x="4433641" y="1803903"/>
            <a:ext cx="3684746" cy="3826192"/>
          </a:xfrm>
          <a:prstGeom prst="rect">
            <a:avLst/>
          </a:prstGeom>
          <a:noFill/>
          <a:ln>
            <a:noFill/>
          </a:ln>
        </p:spPr>
      </p:pic>
      <p:pic>
        <p:nvPicPr>
          <p:cNvPr id="7" name="図 6"/>
          <p:cNvPicPr/>
          <p:nvPr/>
        </p:nvPicPr>
        <p:blipFill>
          <a:blip r:embed="rId3">
            <a:extLst>
              <a:ext uri="{28A0092B-C50C-407E-A947-70E740481C1C}">
                <a14:useLocalDpi xmlns:a14="http://schemas.microsoft.com/office/drawing/2010/main" val="0"/>
              </a:ext>
            </a:extLst>
          </a:blip>
          <a:srcRect/>
          <a:stretch>
            <a:fillRect/>
          </a:stretch>
        </p:blipFill>
        <p:spPr bwMode="auto">
          <a:xfrm>
            <a:off x="8281850" y="1770326"/>
            <a:ext cx="3461658" cy="3846706"/>
          </a:xfrm>
          <a:prstGeom prst="rect">
            <a:avLst/>
          </a:prstGeom>
          <a:noFill/>
          <a:ln>
            <a:noFill/>
          </a:ln>
        </p:spPr>
      </p:pic>
      <p:sp>
        <p:nvSpPr>
          <p:cNvPr id="8" name="正方形/長方形 7"/>
          <p:cNvSpPr/>
          <p:nvPr/>
        </p:nvSpPr>
        <p:spPr>
          <a:xfrm>
            <a:off x="-23505" y="1273310"/>
            <a:ext cx="7526982" cy="19215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180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介護人材の不足</a:t>
            </a:r>
            <a:endPar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1800"/>
              </a:spcAft>
              <a:buClrTx/>
              <a:buSzTx/>
              <a:buFontTx/>
              <a:buNone/>
              <a:tabLst/>
              <a:defRPr/>
            </a:pPr>
            <a:endPar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2040</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年には</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全国</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69</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万人の不足を予想</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豊島区では</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1,087</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人の不足を予想</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p:cNvSpPr/>
          <p:nvPr/>
        </p:nvSpPr>
        <p:spPr>
          <a:xfrm>
            <a:off x="6026985" y="1232834"/>
            <a:ext cx="4513816" cy="553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総合事業のサービス提供事業所の減少</a:t>
            </a:r>
            <a:endParaRPr kumimoji="1" lang="ja-JP" altLang="en-US"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右矢印 10"/>
          <p:cNvSpPr/>
          <p:nvPr/>
        </p:nvSpPr>
        <p:spPr>
          <a:xfrm rot="5400000">
            <a:off x="2043726" y="3308732"/>
            <a:ext cx="322682" cy="360299"/>
          </a:xfrm>
          <a:prstGeom prst="rightArrow">
            <a:avLst>
              <a:gd name="adj1" fmla="val 57516"/>
              <a:gd name="adj2" fmla="val 406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411553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５</a:t>
            </a:r>
            <a:r>
              <a:rPr lang="ja-JP" altLang="en-US" sz="3600" dirty="0" smtClean="0">
                <a:solidFill>
                  <a:srgbClr val="002060"/>
                </a:solidFill>
                <a:latin typeface="Meiryo UI" panose="020B0604030504040204" pitchFamily="50" charset="-128"/>
                <a:ea typeface="Meiryo UI" panose="020B0604030504040204" pitchFamily="50" charset="-128"/>
              </a:rPr>
              <a:t>．指定更新手続き方法</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40</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856344" y="2134208"/>
            <a:ext cx="9522823" cy="4278094"/>
          </a:xfrm>
          <a:prstGeom prst="rect">
            <a:avLst/>
          </a:prstGeom>
          <a:noFill/>
        </p:spPr>
        <p:txBody>
          <a:bodyPr wrap="square" rtlCol="0">
            <a:spAutoFit/>
          </a:bodyPr>
          <a:lstStyle/>
          <a:p>
            <a:r>
              <a:rPr kumimoji="1" lang="ja-JP" altLang="en-US" sz="3200" b="1" dirty="0" smtClean="0">
                <a:solidFill>
                  <a:srgbClr val="FF0000"/>
                </a:solidFill>
                <a:latin typeface="Meiryo UI" panose="020B0604030504040204" pitchFamily="50" charset="-128"/>
                <a:ea typeface="Meiryo UI" panose="020B0604030504040204" pitchFamily="50" charset="-128"/>
              </a:rPr>
              <a:t>提出締切：１</a:t>
            </a:r>
            <a:r>
              <a:rPr kumimoji="1" lang="en-US" altLang="ja-JP" sz="3200" b="1" dirty="0" smtClean="0">
                <a:solidFill>
                  <a:srgbClr val="FF0000"/>
                </a:solidFill>
                <a:latin typeface="Meiryo UI" panose="020B0604030504040204" pitchFamily="50" charset="-128"/>
                <a:ea typeface="Meiryo UI" panose="020B0604030504040204" pitchFamily="50" charset="-128"/>
              </a:rPr>
              <a:t>1</a:t>
            </a:r>
            <a:r>
              <a:rPr kumimoji="1" lang="ja-JP" altLang="en-US" sz="3200" b="1" dirty="0" smtClean="0">
                <a:solidFill>
                  <a:srgbClr val="FF0000"/>
                </a:solidFill>
                <a:latin typeface="Meiryo UI" panose="020B0604030504040204" pitchFamily="50" charset="-128"/>
                <a:ea typeface="Meiryo UI" panose="020B0604030504040204" pitchFamily="50" charset="-128"/>
              </a:rPr>
              <a:t>月３</a:t>
            </a:r>
            <a:r>
              <a:rPr kumimoji="1" lang="en-US" altLang="ja-JP" sz="3200" b="1" dirty="0" smtClean="0">
                <a:solidFill>
                  <a:srgbClr val="FF0000"/>
                </a:solidFill>
                <a:latin typeface="Meiryo UI" panose="020B0604030504040204" pitchFamily="50" charset="-128"/>
                <a:ea typeface="Meiryo UI" panose="020B0604030504040204" pitchFamily="50" charset="-128"/>
              </a:rPr>
              <a:t>0</a:t>
            </a:r>
            <a:r>
              <a:rPr kumimoji="1" lang="ja-JP" altLang="en-US" sz="3200" b="1" dirty="0" smtClean="0">
                <a:solidFill>
                  <a:srgbClr val="FF0000"/>
                </a:solidFill>
                <a:latin typeface="Meiryo UI" panose="020B0604030504040204" pitchFamily="50" charset="-128"/>
                <a:ea typeface="Meiryo UI" panose="020B0604030504040204" pitchFamily="50" charset="-128"/>
              </a:rPr>
              <a:t>日（</a:t>
            </a:r>
            <a:r>
              <a:rPr lang="ja-JP" altLang="en-US" sz="3200" b="1" dirty="0">
                <a:solidFill>
                  <a:srgbClr val="FF0000"/>
                </a:solidFill>
                <a:latin typeface="Meiryo UI" panose="020B0604030504040204" pitchFamily="50" charset="-128"/>
                <a:ea typeface="Meiryo UI" panose="020B0604030504040204" pitchFamily="50" charset="-128"/>
              </a:rPr>
              <a:t>木</a:t>
            </a:r>
            <a:r>
              <a:rPr lang="ja-JP" altLang="en-US" sz="3200" b="1" dirty="0" smtClean="0">
                <a:solidFill>
                  <a:srgbClr val="FF0000"/>
                </a:solidFill>
                <a:latin typeface="Meiryo UI" panose="020B0604030504040204" pitchFamily="50" charset="-128"/>
                <a:ea typeface="Meiryo UI" panose="020B0604030504040204" pitchFamily="50" charset="-128"/>
              </a:rPr>
              <a:t>）　１７時まで</a:t>
            </a:r>
            <a:endParaRPr lang="en-US" altLang="ja-JP" sz="3200" b="1" dirty="0" smtClean="0">
              <a:solidFill>
                <a:srgbClr val="FF0000"/>
              </a:solidFill>
              <a:latin typeface="Meiryo UI" panose="020B0604030504040204" pitchFamily="50" charset="-128"/>
              <a:ea typeface="Meiryo UI" panose="020B0604030504040204" pitchFamily="50" charset="-128"/>
            </a:endParaRPr>
          </a:p>
          <a:p>
            <a:endParaRPr lang="en-US" altLang="ja-JP" sz="2400" dirty="0">
              <a:solidFill>
                <a:srgbClr val="002060"/>
              </a:solidFill>
              <a:latin typeface="Meiryo UI" panose="020B0604030504040204" pitchFamily="50" charset="-128"/>
              <a:ea typeface="Meiryo UI" panose="020B0604030504040204" pitchFamily="50" charset="-128"/>
            </a:endParaRPr>
          </a:p>
          <a:p>
            <a:endParaRPr lang="en-US" altLang="ja-JP" sz="2400" dirty="0">
              <a:solidFill>
                <a:srgbClr val="002060"/>
              </a:solidFill>
              <a:latin typeface="Meiryo UI" panose="020B0604030504040204" pitchFamily="50" charset="-128"/>
              <a:ea typeface="Meiryo UI" panose="020B0604030504040204" pitchFamily="50" charset="-128"/>
            </a:endParaRPr>
          </a:p>
          <a:p>
            <a:r>
              <a:rPr lang="ja-JP" altLang="en-US" sz="2400" dirty="0" smtClean="0">
                <a:solidFill>
                  <a:srgbClr val="002060"/>
                </a:solidFill>
                <a:latin typeface="Meiryo UI" panose="020B0604030504040204" pitchFamily="50" charset="-128"/>
                <a:ea typeface="Meiryo UI" panose="020B0604030504040204" pitchFamily="50" charset="-128"/>
              </a:rPr>
              <a:t>審査後、指定通知書を郵送にて発送いたします。</a:t>
            </a:r>
            <a:endParaRPr lang="en-US" altLang="ja-JP" sz="2400" dirty="0" smtClean="0">
              <a:solidFill>
                <a:srgbClr val="002060"/>
              </a:solidFill>
              <a:latin typeface="Meiryo UI" panose="020B0604030504040204" pitchFamily="50" charset="-128"/>
              <a:ea typeface="Meiryo UI" panose="020B0604030504040204" pitchFamily="50" charset="-128"/>
            </a:endParaRPr>
          </a:p>
          <a:p>
            <a:r>
              <a:rPr lang="ja-JP" altLang="en-US" sz="2400" dirty="0" smtClean="0">
                <a:solidFill>
                  <a:srgbClr val="002060"/>
                </a:solidFill>
                <a:latin typeface="Meiryo UI" panose="020B0604030504040204" pitchFamily="50" charset="-128"/>
                <a:ea typeface="Meiryo UI" panose="020B0604030504040204" pitchFamily="50" charset="-128"/>
              </a:rPr>
              <a:t>発送については改めてケア俱楽部にて連絡します。</a:t>
            </a:r>
            <a:endParaRPr lang="en-US" altLang="ja-JP" sz="2400" dirty="0" smtClean="0">
              <a:solidFill>
                <a:srgbClr val="002060"/>
              </a:solidFill>
              <a:latin typeface="Meiryo UI" panose="020B0604030504040204" pitchFamily="50" charset="-128"/>
              <a:ea typeface="Meiryo UI" panose="020B0604030504040204" pitchFamily="50" charset="-128"/>
            </a:endParaRPr>
          </a:p>
          <a:p>
            <a:endParaRPr lang="en-US" altLang="ja-JP" sz="2400" dirty="0">
              <a:solidFill>
                <a:srgbClr val="002060"/>
              </a:solidFill>
              <a:latin typeface="Meiryo UI" panose="020B0604030504040204" pitchFamily="50" charset="-128"/>
              <a:ea typeface="Meiryo UI" panose="020B0604030504040204" pitchFamily="50" charset="-128"/>
            </a:endParaRPr>
          </a:p>
          <a:p>
            <a:r>
              <a:rPr lang="ja-JP" altLang="en-US" sz="2400" dirty="0" smtClean="0">
                <a:solidFill>
                  <a:srgbClr val="002060"/>
                </a:solidFill>
                <a:latin typeface="Meiryo UI" panose="020B0604030504040204" pitchFamily="50" charset="-128"/>
                <a:ea typeface="Meiryo UI" panose="020B0604030504040204" pitchFamily="50" charset="-128"/>
              </a:rPr>
              <a:t>また審査にあたり、ご提出いただいた内容についてお電話やメールにて確認</a:t>
            </a:r>
            <a:endParaRPr lang="en-US" altLang="ja-JP" sz="2400" dirty="0" smtClean="0">
              <a:solidFill>
                <a:srgbClr val="002060"/>
              </a:solidFill>
              <a:latin typeface="Meiryo UI" panose="020B0604030504040204" pitchFamily="50" charset="-128"/>
              <a:ea typeface="Meiryo UI" panose="020B0604030504040204" pitchFamily="50" charset="-128"/>
            </a:endParaRPr>
          </a:p>
          <a:p>
            <a:r>
              <a:rPr lang="ja-JP" altLang="en-US" sz="2400" dirty="0" smtClean="0">
                <a:solidFill>
                  <a:srgbClr val="002060"/>
                </a:solidFill>
                <a:latin typeface="Meiryo UI" panose="020B0604030504040204" pitchFamily="50" charset="-128"/>
                <a:ea typeface="Meiryo UI" panose="020B0604030504040204" pitchFamily="50" charset="-128"/>
              </a:rPr>
              <a:t>させていただく場合がございます。ご協力</a:t>
            </a:r>
            <a:r>
              <a:rPr lang="ja-JP" altLang="en-US" sz="2400" dirty="0">
                <a:solidFill>
                  <a:srgbClr val="002060"/>
                </a:solidFill>
                <a:latin typeface="Meiryo UI" panose="020B0604030504040204" pitchFamily="50" charset="-128"/>
                <a:ea typeface="Meiryo UI" panose="020B0604030504040204" pitchFamily="50" charset="-128"/>
              </a:rPr>
              <a:t>の</a:t>
            </a:r>
            <a:r>
              <a:rPr lang="ja-JP" altLang="en-US" sz="2400" dirty="0" smtClean="0">
                <a:solidFill>
                  <a:srgbClr val="002060"/>
                </a:solidFill>
                <a:latin typeface="Meiryo UI" panose="020B0604030504040204" pitchFamily="50" charset="-128"/>
                <a:ea typeface="Meiryo UI" panose="020B0604030504040204" pitchFamily="50" charset="-128"/>
              </a:rPr>
              <a:t>ほどよろしくお願いいたします。</a:t>
            </a:r>
            <a:endParaRPr lang="en-US" altLang="ja-JP" sz="2400" dirty="0" smtClean="0">
              <a:solidFill>
                <a:srgbClr val="002060"/>
              </a:solidFill>
              <a:latin typeface="Meiryo UI" panose="020B0604030504040204" pitchFamily="50" charset="-128"/>
              <a:ea typeface="Meiryo UI" panose="020B0604030504040204" pitchFamily="50" charset="-128"/>
            </a:endParaRPr>
          </a:p>
          <a:p>
            <a:endParaRPr lang="en-US" altLang="ja-JP" sz="2400" dirty="0">
              <a:solidFill>
                <a:srgbClr val="002060"/>
              </a:solidFill>
              <a:latin typeface="Meiryo UI" panose="020B0604030504040204" pitchFamily="50" charset="-128"/>
              <a:ea typeface="Meiryo UI" panose="020B0604030504040204" pitchFamily="50" charset="-128"/>
            </a:endParaRPr>
          </a:p>
          <a:p>
            <a:r>
              <a:rPr lang="en-US" altLang="ja-JP" sz="2400" dirty="0" smtClean="0">
                <a:solidFill>
                  <a:srgbClr val="002060"/>
                </a:solidFill>
                <a:latin typeface="Meiryo UI" panose="020B0604030504040204" pitchFamily="50" charset="-128"/>
                <a:ea typeface="Meiryo UI" panose="020B0604030504040204" pitchFamily="50" charset="-128"/>
              </a:rPr>
              <a:t>※</a:t>
            </a:r>
            <a:r>
              <a:rPr lang="ja-JP" altLang="en-US" sz="2400" dirty="0" smtClean="0">
                <a:solidFill>
                  <a:srgbClr val="002060"/>
                </a:solidFill>
                <a:latin typeface="Meiryo UI" panose="020B0604030504040204" pitchFamily="50" charset="-128"/>
                <a:ea typeface="Meiryo UI" panose="020B0604030504040204" pitchFamily="50" charset="-128"/>
              </a:rPr>
              <a:t>介護報酬改定のお知らせについては年度末頃になりますが、</a:t>
            </a:r>
            <a:endParaRPr lang="en-US" altLang="ja-JP" sz="2400" dirty="0" smtClean="0">
              <a:solidFill>
                <a:srgbClr val="002060"/>
              </a:solidFill>
              <a:latin typeface="Meiryo UI" panose="020B0604030504040204" pitchFamily="50" charset="-128"/>
              <a:ea typeface="Meiryo UI" panose="020B0604030504040204" pitchFamily="50" charset="-128"/>
            </a:endParaRPr>
          </a:p>
          <a:p>
            <a:r>
              <a:rPr lang="ja-JP" altLang="en-US" sz="2400" dirty="0">
                <a:solidFill>
                  <a:srgbClr val="002060"/>
                </a:solidFill>
                <a:latin typeface="Meiryo UI" panose="020B0604030504040204" pitchFamily="50" charset="-128"/>
                <a:ea typeface="Meiryo UI" panose="020B0604030504040204" pitchFamily="50" charset="-128"/>
              </a:rPr>
              <a:t>　 </a:t>
            </a:r>
            <a:r>
              <a:rPr lang="ja-JP" altLang="en-US" sz="2400" dirty="0" smtClean="0">
                <a:solidFill>
                  <a:srgbClr val="002060"/>
                </a:solidFill>
                <a:latin typeface="Meiryo UI" panose="020B0604030504040204" pitchFamily="50" charset="-128"/>
                <a:ea typeface="Meiryo UI" panose="020B0604030504040204" pitchFamily="50" charset="-128"/>
              </a:rPr>
              <a:t>重要事項説明書や契約書等のご準備をお願いいたします。</a:t>
            </a:r>
            <a:endParaRPr lang="en-US" altLang="ja-JP" sz="2400" dirty="0" smtClean="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9096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６．書類作成時の注意点</a:t>
            </a: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41</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1214843" y="3114647"/>
            <a:ext cx="9522823" cy="707886"/>
          </a:xfrm>
          <a:prstGeom prst="rect">
            <a:avLst/>
          </a:prstGeom>
          <a:noFill/>
        </p:spPr>
        <p:txBody>
          <a:bodyPr wrap="square" rtlCol="0">
            <a:spAutoFit/>
          </a:bodyPr>
          <a:lstStyle/>
          <a:p>
            <a:pPr algn="ctr"/>
            <a:r>
              <a:rPr lang="ja-JP" altLang="en-US" sz="4000" dirty="0" smtClean="0">
                <a:solidFill>
                  <a:srgbClr val="002060"/>
                </a:solidFill>
                <a:latin typeface="Meiryo UI" panose="020B0604030504040204" pitchFamily="50" charset="-128"/>
                <a:ea typeface="Meiryo UI" panose="020B0604030504040204" pitchFamily="50" charset="-128"/>
              </a:rPr>
              <a:t>書類作成時の注意点</a:t>
            </a:r>
            <a:endParaRPr lang="ja-JP" altLang="en-US" sz="40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817942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６．書類作成時の注意点</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42</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856344" y="1988707"/>
            <a:ext cx="9502501" cy="405439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2400" dirty="0" smtClean="0">
                <a:solidFill>
                  <a:schemeClr val="tx1"/>
                </a:solidFill>
                <a:latin typeface="Meiryo UI" panose="020B0604030504040204" pitchFamily="50" charset="-128"/>
                <a:ea typeface="Meiryo UI" panose="020B0604030504040204" pitchFamily="50" charset="-128"/>
              </a:rPr>
              <a:t>Q,</a:t>
            </a:r>
            <a:r>
              <a:rPr lang="ja-JP" altLang="en-US" sz="2400" dirty="0" smtClean="0">
                <a:solidFill>
                  <a:schemeClr val="tx1"/>
                </a:solidFill>
                <a:latin typeface="Meiryo UI" panose="020B0604030504040204" pitchFamily="50" charset="-128"/>
                <a:ea typeface="Meiryo UI" panose="020B0604030504040204" pitchFamily="50" charset="-128"/>
              </a:rPr>
              <a:t>通所</a:t>
            </a:r>
            <a:r>
              <a:rPr lang="ja-JP" altLang="en-US" sz="2400" dirty="0">
                <a:solidFill>
                  <a:schemeClr val="tx1"/>
                </a:solidFill>
                <a:latin typeface="Meiryo UI" panose="020B0604030504040204" pitchFamily="50" charset="-128"/>
                <a:ea typeface="Meiryo UI" panose="020B0604030504040204" pitchFamily="50" charset="-128"/>
              </a:rPr>
              <a:t>介護</a:t>
            </a:r>
            <a:r>
              <a:rPr lang="ja-JP" altLang="en-US" sz="2400" dirty="0" smtClean="0">
                <a:solidFill>
                  <a:schemeClr val="tx1"/>
                </a:solidFill>
                <a:latin typeface="Meiryo UI" panose="020B0604030504040204" pitchFamily="50" charset="-128"/>
                <a:ea typeface="Meiryo UI" panose="020B0604030504040204" pitchFamily="50" charset="-128"/>
              </a:rPr>
              <a:t>と</a:t>
            </a:r>
            <a:r>
              <a:rPr lang="zh-TW" altLang="en-US" sz="2400" dirty="0">
                <a:solidFill>
                  <a:schemeClr val="tx1"/>
                </a:solidFill>
                <a:latin typeface="Meiryo UI" panose="020B0604030504040204" pitchFamily="50" charset="-128"/>
                <a:ea typeface="Meiryo UI" panose="020B0604030504040204" pitchFamily="50" charset="-128"/>
              </a:rPr>
              <a:t>介護予防通所事業（</a:t>
            </a:r>
            <a:r>
              <a:rPr lang="en-US" altLang="zh-TW" sz="2400" dirty="0">
                <a:solidFill>
                  <a:schemeClr val="tx1"/>
                </a:solidFill>
                <a:latin typeface="Meiryo UI" panose="020B0604030504040204" pitchFamily="50" charset="-128"/>
                <a:ea typeface="Meiryo UI" panose="020B0604030504040204" pitchFamily="50" charset="-128"/>
              </a:rPr>
              <a:t>A6</a:t>
            </a:r>
            <a:r>
              <a:rPr lang="en-US" altLang="zh-TW"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及びとしま</a:t>
            </a:r>
            <a:r>
              <a:rPr lang="ja-JP" altLang="en-US" sz="2400" dirty="0">
                <a:solidFill>
                  <a:schemeClr val="tx1"/>
                </a:solidFill>
                <a:latin typeface="Meiryo UI" panose="020B0604030504040204" pitchFamily="50" charset="-128"/>
                <a:ea typeface="Meiryo UI" panose="020B0604030504040204" pitchFamily="50" charset="-128"/>
              </a:rPr>
              <a:t>リハビリ通所サービス</a:t>
            </a:r>
            <a:r>
              <a:rPr lang="en-US" altLang="ja-JP" sz="2400" dirty="0">
                <a:solidFill>
                  <a:schemeClr val="tx1"/>
                </a:solidFill>
                <a:latin typeface="Meiryo UI" panose="020B0604030504040204" pitchFamily="50" charset="-128"/>
                <a:ea typeface="Meiryo UI" panose="020B0604030504040204" pitchFamily="50" charset="-128"/>
              </a:rPr>
              <a:t>(A8</a:t>
            </a:r>
            <a:r>
              <a:rPr lang="en-US" altLang="ja-JP" sz="2400" dirty="0" smtClean="0">
                <a:solidFill>
                  <a:schemeClr val="tx1"/>
                </a:solidFill>
                <a:latin typeface="Meiryo UI" panose="020B0604030504040204" pitchFamily="50" charset="-128"/>
                <a:ea typeface="Meiryo UI" panose="020B0604030504040204" pitchFamily="50" charset="-128"/>
              </a:rPr>
              <a:t>)</a:t>
            </a: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　を同時に提供することは可能か。</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smtClean="0">
                <a:solidFill>
                  <a:schemeClr val="tx1"/>
                </a:solidFill>
                <a:latin typeface="Meiryo UI" panose="020B0604030504040204" pitchFamily="50" charset="-128"/>
                <a:ea typeface="Meiryo UI" panose="020B0604030504040204" pitchFamily="50" charset="-128"/>
              </a:rPr>
              <a:t>A,</a:t>
            </a:r>
            <a:r>
              <a:rPr lang="ja-JP" altLang="en-US" sz="2400" dirty="0" smtClean="0">
                <a:solidFill>
                  <a:schemeClr val="tx1"/>
                </a:solidFill>
                <a:latin typeface="Meiryo UI" panose="020B0604030504040204" pitchFamily="50" charset="-128"/>
                <a:ea typeface="Meiryo UI" panose="020B0604030504040204" pitchFamily="50" charset="-128"/>
              </a:rPr>
              <a:t> 可能です。</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　なお提供するサービスにより人員基準や設備基準が変わりますので</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　ご注意ください。</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smtClean="0">
                <a:solidFill>
                  <a:schemeClr val="tx1"/>
                </a:solidFill>
                <a:latin typeface="Meiryo UI" panose="020B0604030504040204" pitchFamily="50" charset="-128"/>
                <a:ea typeface="Meiryo UI" panose="020B0604030504040204" pitchFamily="50" charset="-128"/>
              </a:rPr>
              <a:t>＜次ページへ続く＞</a:t>
            </a:r>
            <a:endParaRPr lang="en-US" altLang="ja-JP" sz="24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12050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６．書類作成時の注意点</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43</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856344" y="1988707"/>
            <a:ext cx="9502501" cy="405439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400" dirty="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通所</a:t>
            </a:r>
            <a:r>
              <a:rPr lang="ja-JP" altLang="en-US" sz="2400" dirty="0">
                <a:solidFill>
                  <a:schemeClr val="tx1"/>
                </a:solidFill>
                <a:latin typeface="Meiryo UI" panose="020B0604030504040204" pitchFamily="50" charset="-128"/>
                <a:ea typeface="Meiryo UI" panose="020B0604030504040204" pitchFamily="50" charset="-128"/>
              </a:rPr>
              <a:t>介護</a:t>
            </a:r>
            <a:r>
              <a:rPr lang="ja-JP" altLang="en-US" sz="2400" dirty="0" smtClean="0">
                <a:solidFill>
                  <a:schemeClr val="tx1"/>
                </a:solidFill>
                <a:latin typeface="Meiryo UI" panose="020B0604030504040204" pitchFamily="50" charset="-128"/>
                <a:ea typeface="Meiryo UI" panose="020B0604030504040204" pitchFamily="50" charset="-128"/>
              </a:rPr>
              <a:t>と</a:t>
            </a:r>
            <a:r>
              <a:rPr lang="zh-TW" altLang="en-US" sz="2400" dirty="0">
                <a:solidFill>
                  <a:schemeClr val="tx1"/>
                </a:solidFill>
                <a:latin typeface="Meiryo UI" panose="020B0604030504040204" pitchFamily="50" charset="-128"/>
                <a:ea typeface="Meiryo UI" panose="020B0604030504040204" pitchFamily="50" charset="-128"/>
              </a:rPr>
              <a:t>介護予防通所事業（</a:t>
            </a:r>
            <a:r>
              <a:rPr lang="en-US" altLang="zh-TW" sz="2400" dirty="0">
                <a:solidFill>
                  <a:schemeClr val="tx1"/>
                </a:solidFill>
                <a:latin typeface="Meiryo UI" panose="020B0604030504040204" pitchFamily="50" charset="-128"/>
                <a:ea typeface="Meiryo UI" panose="020B0604030504040204" pitchFamily="50" charset="-128"/>
              </a:rPr>
              <a:t>A6</a:t>
            </a:r>
            <a:r>
              <a:rPr lang="en-US" altLang="zh-TW" sz="2400" dirty="0" smtClean="0">
                <a:solidFill>
                  <a:schemeClr val="tx1"/>
                </a:solidFill>
                <a:latin typeface="Meiryo UI" panose="020B0604030504040204" pitchFamily="50" charset="-128"/>
                <a:ea typeface="Meiryo UI" panose="020B0604030504040204" pitchFamily="50" charset="-128"/>
              </a:rPr>
              <a:t>)</a:t>
            </a:r>
            <a:r>
              <a:rPr lang="ja-JP" altLang="en-US" sz="2400" dirty="0" err="1" smtClean="0">
                <a:solidFill>
                  <a:schemeClr val="tx1"/>
                </a:solidFill>
                <a:latin typeface="Meiryo UI" panose="020B0604030504040204" pitchFamily="50" charset="-128"/>
                <a:ea typeface="Meiryo UI" panose="020B0604030504040204" pitchFamily="50" charset="-128"/>
              </a:rPr>
              <a:t>を提</a:t>
            </a:r>
            <a:r>
              <a:rPr lang="ja-JP" altLang="en-US" sz="2400" dirty="0" smtClean="0">
                <a:solidFill>
                  <a:schemeClr val="tx1"/>
                </a:solidFill>
                <a:latin typeface="Meiryo UI" panose="020B0604030504040204" pitchFamily="50" charset="-128"/>
                <a:ea typeface="Meiryo UI" panose="020B0604030504040204" pitchFamily="50" charset="-128"/>
              </a:rPr>
              <a:t>供する場合</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smtClean="0">
                <a:solidFill>
                  <a:schemeClr val="tx1"/>
                </a:solidFill>
                <a:latin typeface="Meiryo UI" panose="020B0604030504040204" pitchFamily="50" charset="-128"/>
                <a:ea typeface="Meiryo UI" panose="020B0604030504040204" pitchFamily="50" charset="-128"/>
              </a:rPr>
              <a:t>　（としま</a:t>
            </a:r>
            <a:r>
              <a:rPr lang="ja-JP" altLang="en-US" sz="2400" dirty="0">
                <a:solidFill>
                  <a:schemeClr val="tx1"/>
                </a:solidFill>
                <a:latin typeface="Meiryo UI" panose="020B0604030504040204" pitchFamily="50" charset="-128"/>
                <a:ea typeface="Meiryo UI" panose="020B0604030504040204" pitchFamily="50" charset="-128"/>
              </a:rPr>
              <a:t>リハビリ通所サービス</a:t>
            </a:r>
            <a:r>
              <a:rPr lang="en-US" altLang="ja-JP" sz="2400" dirty="0">
                <a:solidFill>
                  <a:schemeClr val="tx1"/>
                </a:solidFill>
                <a:latin typeface="Meiryo UI" panose="020B0604030504040204" pitchFamily="50" charset="-128"/>
                <a:ea typeface="Meiryo UI" panose="020B0604030504040204" pitchFamily="50" charset="-128"/>
              </a:rPr>
              <a:t>(A8</a:t>
            </a:r>
            <a:r>
              <a:rPr lang="en-US" altLang="ja-JP" sz="2400" dirty="0" smtClean="0">
                <a:solidFill>
                  <a:schemeClr val="tx1"/>
                </a:solidFill>
                <a:latin typeface="Meiryo UI" panose="020B0604030504040204" pitchFamily="50" charset="-128"/>
                <a:ea typeface="Meiryo UI" panose="020B0604030504040204" pitchFamily="50" charset="-128"/>
              </a:rPr>
              <a:t>)</a:t>
            </a:r>
            <a:r>
              <a:rPr lang="ja-JP" altLang="en-US" sz="2400" dirty="0" err="1" smtClean="0">
                <a:solidFill>
                  <a:schemeClr val="tx1"/>
                </a:solidFill>
                <a:latin typeface="Meiryo UI" panose="020B0604030504040204" pitchFamily="50" charset="-128"/>
                <a:ea typeface="Meiryo UI" panose="020B0604030504040204" pitchFamily="50" charset="-128"/>
              </a:rPr>
              <a:t>は提</a:t>
            </a:r>
            <a:r>
              <a:rPr lang="ja-JP" altLang="en-US" sz="2400" dirty="0" smtClean="0">
                <a:solidFill>
                  <a:schemeClr val="tx1"/>
                </a:solidFill>
                <a:latin typeface="Meiryo UI" panose="020B0604030504040204" pitchFamily="50" charset="-128"/>
                <a:ea typeface="Meiryo UI" panose="020B0604030504040204" pitchFamily="50" charset="-128"/>
              </a:rPr>
              <a:t>供しない）</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通所</a:t>
            </a:r>
            <a:r>
              <a:rPr lang="ja-JP" altLang="en-US" sz="2000" dirty="0">
                <a:solidFill>
                  <a:schemeClr val="tx1"/>
                </a:solidFill>
                <a:latin typeface="Meiryo UI" panose="020B0604030504040204" pitchFamily="50" charset="-128"/>
                <a:ea typeface="Meiryo UI" panose="020B0604030504040204" pitchFamily="50" charset="-128"/>
              </a:rPr>
              <a:t>介護と</a:t>
            </a:r>
            <a:r>
              <a:rPr lang="zh-TW" altLang="en-US" sz="2000" dirty="0">
                <a:solidFill>
                  <a:schemeClr val="tx1"/>
                </a:solidFill>
                <a:latin typeface="Meiryo UI" panose="020B0604030504040204" pitchFamily="50" charset="-128"/>
                <a:ea typeface="Meiryo UI" panose="020B0604030504040204" pitchFamily="50" charset="-128"/>
              </a:rPr>
              <a:t>介護予防通所事業（</a:t>
            </a:r>
            <a:r>
              <a:rPr lang="en-US" altLang="zh-TW" sz="2000" dirty="0">
                <a:solidFill>
                  <a:schemeClr val="tx1"/>
                </a:solidFill>
                <a:latin typeface="Meiryo UI" panose="020B0604030504040204" pitchFamily="50" charset="-128"/>
                <a:ea typeface="Meiryo UI" panose="020B0604030504040204" pitchFamily="50" charset="-128"/>
              </a:rPr>
              <a:t>A6</a:t>
            </a:r>
            <a:r>
              <a:rPr lang="en-US" altLang="zh-TW"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は</a:t>
            </a:r>
            <a:r>
              <a:rPr lang="ja-JP" altLang="en-US" sz="2000" b="1" dirty="0" smtClean="0">
                <a:solidFill>
                  <a:srgbClr val="FF0000"/>
                </a:solidFill>
                <a:latin typeface="Meiryo UI" panose="020B0604030504040204" pitchFamily="50" charset="-128"/>
                <a:ea typeface="Meiryo UI" panose="020B0604030504040204" pitchFamily="50" charset="-128"/>
              </a:rPr>
              <a:t>一体的に</a:t>
            </a:r>
            <a:r>
              <a:rPr lang="ja-JP" altLang="en-US" sz="2000" dirty="0" smtClean="0">
                <a:solidFill>
                  <a:schemeClr val="tx1"/>
                </a:solidFill>
                <a:latin typeface="Meiryo UI" panose="020B0604030504040204" pitchFamily="50" charset="-128"/>
                <a:ea typeface="Meiryo UI" panose="020B0604030504040204" pitchFamily="50" charset="-128"/>
              </a:rPr>
              <a:t>実施</a:t>
            </a:r>
            <a:r>
              <a:rPr lang="ja-JP" altLang="en-US" sz="2000" dirty="0">
                <a:solidFill>
                  <a:schemeClr val="tx1"/>
                </a:solidFill>
                <a:latin typeface="Meiryo UI" panose="020B0604030504040204" pitchFamily="50" charset="-128"/>
                <a:ea typeface="Meiryo UI" panose="020B0604030504040204" pitchFamily="50" charset="-128"/>
              </a:rPr>
              <a:t>できます</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利用</a:t>
            </a:r>
            <a:r>
              <a:rPr lang="ja-JP" altLang="en-US" sz="2000" dirty="0" smtClean="0">
                <a:solidFill>
                  <a:schemeClr val="tx1"/>
                </a:solidFill>
                <a:latin typeface="Meiryo UI" panose="020B0604030504040204" pitchFamily="50" charset="-128"/>
                <a:ea typeface="Meiryo UI" panose="020B0604030504040204" pitchFamily="50" charset="-128"/>
              </a:rPr>
              <a:t>定員を要介護者と要支援者の合計で算出し、利用定員に合うよう</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設備基準及び人員基準をご確認ください。</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なお、サービス提供場所や人員については分ける必要はありません。</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勤務形態一覧表は</a:t>
            </a:r>
            <a:r>
              <a:rPr lang="ja-JP" altLang="en-US" sz="2000" dirty="0">
                <a:solidFill>
                  <a:schemeClr val="tx1"/>
                </a:solidFill>
                <a:latin typeface="Meiryo UI" panose="020B0604030504040204" pitchFamily="50" charset="-128"/>
                <a:ea typeface="Meiryo UI" panose="020B0604030504040204" pitchFamily="50" charset="-128"/>
              </a:rPr>
              <a:t>通所介護と</a:t>
            </a:r>
            <a:r>
              <a:rPr lang="zh-TW" altLang="en-US" sz="2000" dirty="0">
                <a:solidFill>
                  <a:schemeClr val="tx1"/>
                </a:solidFill>
                <a:latin typeface="Meiryo UI" panose="020B0604030504040204" pitchFamily="50" charset="-128"/>
                <a:ea typeface="Meiryo UI" panose="020B0604030504040204" pitchFamily="50" charset="-128"/>
              </a:rPr>
              <a:t>介護予防通所事業（</a:t>
            </a:r>
            <a:r>
              <a:rPr lang="en-US" altLang="zh-TW" sz="2000" dirty="0">
                <a:solidFill>
                  <a:schemeClr val="tx1"/>
                </a:solidFill>
                <a:latin typeface="Meiryo UI" panose="020B0604030504040204" pitchFamily="50" charset="-128"/>
                <a:ea typeface="Meiryo UI" panose="020B0604030504040204" pitchFamily="50" charset="-128"/>
              </a:rPr>
              <a:t>A6</a:t>
            </a:r>
            <a:r>
              <a:rPr lang="en-US" altLang="zh-TW"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で同じ内容で構いません。</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＜次ページへ続く</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038498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６．書類作成時の注意点</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44</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856344" y="1988707"/>
            <a:ext cx="9502501" cy="436764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400" dirty="0" smtClean="0">
                <a:solidFill>
                  <a:schemeClr val="tx1"/>
                </a:solidFill>
                <a:latin typeface="Meiryo UI" panose="020B0604030504040204" pitchFamily="50" charset="-128"/>
                <a:ea typeface="Meiryo UI" panose="020B0604030504040204" pitchFamily="50" charset="-128"/>
              </a:rPr>
              <a:t>■通所</a:t>
            </a:r>
            <a:r>
              <a:rPr lang="ja-JP" altLang="en-US" sz="2400" dirty="0">
                <a:solidFill>
                  <a:schemeClr val="tx1"/>
                </a:solidFill>
                <a:latin typeface="Meiryo UI" panose="020B0604030504040204" pitchFamily="50" charset="-128"/>
                <a:ea typeface="Meiryo UI" panose="020B0604030504040204" pitchFamily="50" charset="-128"/>
              </a:rPr>
              <a:t>介護</a:t>
            </a:r>
            <a:r>
              <a:rPr lang="ja-JP" altLang="en-US" sz="2400" dirty="0" smtClean="0">
                <a:solidFill>
                  <a:schemeClr val="tx1"/>
                </a:solidFill>
                <a:latin typeface="Meiryo UI" panose="020B0604030504040204" pitchFamily="50" charset="-128"/>
                <a:ea typeface="Meiryo UI" panose="020B0604030504040204" pitchFamily="50" charset="-128"/>
              </a:rPr>
              <a:t>と</a:t>
            </a:r>
            <a:r>
              <a:rPr lang="zh-TW" altLang="en-US" sz="2400" dirty="0">
                <a:solidFill>
                  <a:schemeClr val="tx1"/>
                </a:solidFill>
                <a:latin typeface="Meiryo UI" panose="020B0604030504040204" pitchFamily="50" charset="-128"/>
                <a:ea typeface="Meiryo UI" panose="020B0604030504040204" pitchFamily="50" charset="-128"/>
              </a:rPr>
              <a:t>介護予防通所事業（</a:t>
            </a:r>
            <a:r>
              <a:rPr lang="en-US" altLang="zh-TW" sz="2400" dirty="0">
                <a:solidFill>
                  <a:schemeClr val="tx1"/>
                </a:solidFill>
                <a:latin typeface="Meiryo UI" panose="020B0604030504040204" pitchFamily="50" charset="-128"/>
                <a:ea typeface="Meiryo UI" panose="020B0604030504040204" pitchFamily="50" charset="-128"/>
              </a:rPr>
              <a:t>A6</a:t>
            </a:r>
            <a:r>
              <a:rPr lang="en-US" altLang="zh-TW"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及び</a:t>
            </a:r>
            <a:r>
              <a:rPr lang="ja-JP" altLang="en-US" sz="2400" dirty="0">
                <a:solidFill>
                  <a:schemeClr val="tx1"/>
                </a:solidFill>
                <a:latin typeface="Meiryo UI" panose="020B0604030504040204" pitchFamily="50" charset="-128"/>
                <a:ea typeface="Meiryo UI" panose="020B0604030504040204" pitchFamily="50" charset="-128"/>
              </a:rPr>
              <a:t>としまリハビリ通所サービス</a:t>
            </a:r>
            <a:r>
              <a:rPr lang="en-US" altLang="ja-JP" sz="2400" dirty="0">
                <a:solidFill>
                  <a:schemeClr val="tx1"/>
                </a:solidFill>
                <a:latin typeface="Meiryo UI" panose="020B0604030504040204" pitchFamily="50" charset="-128"/>
                <a:ea typeface="Meiryo UI" panose="020B0604030504040204" pitchFamily="50" charset="-128"/>
              </a:rPr>
              <a:t>(A8</a:t>
            </a:r>
            <a:r>
              <a:rPr lang="en-US" altLang="ja-JP" sz="2400" dirty="0" smtClean="0">
                <a:solidFill>
                  <a:schemeClr val="tx1"/>
                </a:solidFill>
                <a:latin typeface="Meiryo UI" panose="020B0604030504040204" pitchFamily="50" charset="-128"/>
                <a:ea typeface="Meiryo UI" panose="020B0604030504040204" pitchFamily="50" charset="-128"/>
              </a:rPr>
              <a:t>)</a:t>
            </a:r>
          </a:p>
          <a:p>
            <a:r>
              <a:rPr lang="ja-JP" altLang="en-US" sz="2400" dirty="0" smtClean="0">
                <a:solidFill>
                  <a:schemeClr val="tx1"/>
                </a:solidFill>
                <a:latin typeface="Meiryo UI" panose="020B0604030504040204" pitchFamily="50" charset="-128"/>
                <a:ea typeface="Meiryo UI" panose="020B0604030504040204" pitchFamily="50" charset="-128"/>
              </a:rPr>
              <a:t>　を</a:t>
            </a:r>
            <a:r>
              <a:rPr lang="ja-JP" altLang="en-US" sz="2400" dirty="0">
                <a:solidFill>
                  <a:schemeClr val="tx1"/>
                </a:solidFill>
                <a:latin typeface="Meiryo UI" panose="020B0604030504040204" pitchFamily="50" charset="-128"/>
                <a:ea typeface="Meiryo UI" panose="020B0604030504040204" pitchFamily="50" charset="-128"/>
              </a:rPr>
              <a:t>提供</a:t>
            </a:r>
            <a:r>
              <a:rPr lang="ja-JP" altLang="en-US" sz="2400" dirty="0" smtClean="0">
                <a:solidFill>
                  <a:schemeClr val="tx1"/>
                </a:solidFill>
                <a:latin typeface="Meiryo UI" panose="020B0604030504040204" pitchFamily="50" charset="-128"/>
                <a:ea typeface="Meiryo UI" panose="020B0604030504040204" pitchFamily="50" charset="-128"/>
              </a:rPr>
              <a:t>する場合</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＜人員配置について＞</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b="1" dirty="0" smtClean="0">
                <a:solidFill>
                  <a:srgbClr val="FF0000"/>
                </a:solidFill>
                <a:latin typeface="Meiryo UI" panose="020B0604030504040204" pitchFamily="50" charset="-128"/>
                <a:ea typeface="Meiryo UI" panose="020B0604030504040204" pitchFamily="50" charset="-128"/>
              </a:rPr>
              <a:t>通所</a:t>
            </a:r>
            <a:r>
              <a:rPr lang="ja-JP" altLang="en-US" sz="2000" b="1" dirty="0">
                <a:solidFill>
                  <a:srgbClr val="FF0000"/>
                </a:solidFill>
                <a:latin typeface="Meiryo UI" panose="020B0604030504040204" pitchFamily="50" charset="-128"/>
                <a:ea typeface="Meiryo UI" panose="020B0604030504040204" pitchFamily="50" charset="-128"/>
              </a:rPr>
              <a:t>介護と</a:t>
            </a:r>
            <a:r>
              <a:rPr lang="zh-TW" altLang="en-US" sz="2000" b="1" dirty="0">
                <a:solidFill>
                  <a:srgbClr val="FF0000"/>
                </a:solidFill>
                <a:latin typeface="Meiryo UI" panose="020B0604030504040204" pitchFamily="50" charset="-128"/>
                <a:ea typeface="Meiryo UI" panose="020B0604030504040204" pitchFamily="50" charset="-128"/>
              </a:rPr>
              <a:t>介護予防通所事業（</a:t>
            </a:r>
            <a:r>
              <a:rPr lang="en-US" altLang="zh-TW" sz="2000" b="1" dirty="0">
                <a:solidFill>
                  <a:srgbClr val="FF0000"/>
                </a:solidFill>
                <a:latin typeface="Meiryo UI" panose="020B0604030504040204" pitchFamily="50" charset="-128"/>
                <a:ea typeface="Meiryo UI" panose="020B0604030504040204" pitchFamily="50" charset="-128"/>
              </a:rPr>
              <a:t>A6</a:t>
            </a:r>
            <a:r>
              <a:rPr lang="en-US" altLang="zh-TW" sz="2000" b="1" dirty="0" smtClean="0">
                <a:solidFill>
                  <a:srgbClr val="FF0000"/>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と</a:t>
            </a:r>
            <a:r>
              <a:rPr lang="ja-JP" altLang="en-US" sz="2000" b="1" dirty="0" smtClean="0">
                <a:solidFill>
                  <a:srgbClr val="FF0000"/>
                </a:solidFill>
                <a:latin typeface="Meiryo UI" panose="020B0604030504040204" pitchFamily="50" charset="-128"/>
                <a:ea typeface="Meiryo UI" panose="020B0604030504040204" pitchFamily="50" charset="-128"/>
              </a:rPr>
              <a:t>としま</a:t>
            </a:r>
            <a:r>
              <a:rPr lang="ja-JP" altLang="en-US" sz="2000" b="1" dirty="0">
                <a:solidFill>
                  <a:srgbClr val="FF0000"/>
                </a:solidFill>
                <a:latin typeface="Meiryo UI" panose="020B0604030504040204" pitchFamily="50" charset="-128"/>
                <a:ea typeface="Meiryo UI" panose="020B0604030504040204" pitchFamily="50" charset="-128"/>
              </a:rPr>
              <a:t>リハビリ通所サービス</a:t>
            </a:r>
            <a:r>
              <a:rPr lang="en-US" altLang="ja-JP" sz="2000" b="1" dirty="0">
                <a:solidFill>
                  <a:srgbClr val="FF0000"/>
                </a:solidFill>
                <a:latin typeface="Meiryo UI" panose="020B0604030504040204" pitchFamily="50" charset="-128"/>
                <a:ea typeface="Meiryo UI" panose="020B0604030504040204" pitchFamily="50" charset="-128"/>
              </a:rPr>
              <a:t>(A8</a:t>
            </a:r>
            <a:r>
              <a:rPr lang="en-US" altLang="ja-JP" sz="2000" b="1" dirty="0" smtClean="0">
                <a:solidFill>
                  <a:srgbClr val="FF0000"/>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について</a:t>
            </a:r>
            <a:r>
              <a:rPr lang="ja-JP" altLang="en-US" sz="2000" dirty="0">
                <a:solidFill>
                  <a:schemeClr val="tx1"/>
                </a:solidFill>
                <a:latin typeface="Meiryo UI" panose="020B0604030504040204" pitchFamily="50" charset="-128"/>
                <a:ea typeface="Meiryo UI" panose="020B0604030504040204" pitchFamily="50" charset="-128"/>
              </a:rPr>
              <a:t>は</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b="1" dirty="0">
                <a:solidFill>
                  <a:srgbClr val="FF0000"/>
                </a:solidFill>
                <a:latin typeface="Meiryo UI" panose="020B0604030504040204" pitchFamily="50" charset="-128"/>
                <a:ea typeface="Meiryo UI" panose="020B0604030504040204" pitchFamily="50" charset="-128"/>
              </a:rPr>
              <a:t>別々に</a:t>
            </a:r>
            <a:r>
              <a:rPr lang="ja-JP" altLang="en-US" sz="2000" dirty="0" smtClean="0">
                <a:solidFill>
                  <a:schemeClr val="tx1"/>
                </a:solidFill>
                <a:latin typeface="Meiryo UI" panose="020B0604030504040204" pitchFamily="50" charset="-128"/>
                <a:ea typeface="Meiryo UI" panose="020B0604030504040204" pitchFamily="50" charset="-128"/>
              </a:rPr>
              <a:t>勤務形態を作成ください。</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＜設備について＞</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食堂</a:t>
            </a:r>
            <a:r>
              <a:rPr lang="ja-JP" altLang="en-US" sz="2000" dirty="0" smtClean="0">
                <a:solidFill>
                  <a:schemeClr val="tx1"/>
                </a:solidFill>
                <a:latin typeface="Meiryo UI" panose="020B0604030504040204" pitchFamily="50" charset="-128"/>
                <a:ea typeface="Meiryo UI" panose="020B0604030504040204" pitchFamily="50" charset="-128"/>
              </a:rPr>
              <a:t>及び機能訓練室の合計した面積は、</a:t>
            </a:r>
            <a:r>
              <a:rPr lang="ja-JP" altLang="en-US" sz="2000" b="1" dirty="0" smtClean="0">
                <a:solidFill>
                  <a:srgbClr val="FF0000"/>
                </a:solidFill>
                <a:latin typeface="Meiryo UI" panose="020B0604030504040204" pitchFamily="50" charset="-128"/>
                <a:ea typeface="Meiryo UI" panose="020B0604030504040204" pitchFamily="50" charset="-128"/>
              </a:rPr>
              <a:t>事業所全体の利用定員</a:t>
            </a:r>
            <a:r>
              <a:rPr lang="ja-JP" altLang="en-US" sz="2000" dirty="0" smtClean="0">
                <a:solidFill>
                  <a:schemeClr val="tx1"/>
                </a:solidFill>
                <a:latin typeface="Meiryo UI" panose="020B0604030504040204" pitchFamily="50" charset="-128"/>
                <a:ea typeface="Meiryo UI" panose="020B0604030504040204" pitchFamily="50" charset="-128"/>
              </a:rPr>
              <a:t>ｘ３㎡以上必要です。</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それぞれの利用者の処遇に影響がないことを前提にサービス提供する必要があります。</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＜次ページへ続く</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45174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６．書類作成時の注意点</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45</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856344" y="1988707"/>
            <a:ext cx="9502501" cy="436764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400" dirty="0" smtClean="0">
                <a:solidFill>
                  <a:schemeClr val="tx1"/>
                </a:solidFill>
                <a:latin typeface="Meiryo UI" panose="020B0604030504040204" pitchFamily="50" charset="-128"/>
                <a:ea typeface="Meiryo UI" panose="020B0604030504040204" pitchFamily="50" charset="-128"/>
              </a:rPr>
              <a:t>■通所</a:t>
            </a:r>
            <a:r>
              <a:rPr lang="ja-JP" altLang="en-US" sz="2400" dirty="0">
                <a:solidFill>
                  <a:schemeClr val="tx1"/>
                </a:solidFill>
                <a:latin typeface="Meiryo UI" panose="020B0604030504040204" pitchFamily="50" charset="-128"/>
                <a:ea typeface="Meiryo UI" panose="020B0604030504040204" pitchFamily="50" charset="-128"/>
              </a:rPr>
              <a:t>介護</a:t>
            </a:r>
            <a:r>
              <a:rPr lang="ja-JP" altLang="en-US" sz="2400" dirty="0" smtClean="0">
                <a:solidFill>
                  <a:schemeClr val="tx1"/>
                </a:solidFill>
                <a:latin typeface="Meiryo UI" panose="020B0604030504040204" pitchFamily="50" charset="-128"/>
                <a:ea typeface="Meiryo UI" panose="020B0604030504040204" pitchFamily="50" charset="-128"/>
              </a:rPr>
              <a:t>と</a:t>
            </a:r>
            <a:r>
              <a:rPr lang="zh-TW" altLang="en-US" sz="2400" dirty="0">
                <a:solidFill>
                  <a:schemeClr val="tx1"/>
                </a:solidFill>
                <a:latin typeface="Meiryo UI" panose="020B0604030504040204" pitchFamily="50" charset="-128"/>
                <a:ea typeface="Meiryo UI" panose="020B0604030504040204" pitchFamily="50" charset="-128"/>
              </a:rPr>
              <a:t>介護予防通所事業（</a:t>
            </a:r>
            <a:r>
              <a:rPr lang="en-US" altLang="zh-TW" sz="2400" dirty="0">
                <a:solidFill>
                  <a:schemeClr val="tx1"/>
                </a:solidFill>
                <a:latin typeface="Meiryo UI" panose="020B0604030504040204" pitchFamily="50" charset="-128"/>
                <a:ea typeface="Meiryo UI" panose="020B0604030504040204" pitchFamily="50" charset="-128"/>
              </a:rPr>
              <a:t>A6</a:t>
            </a:r>
            <a:r>
              <a:rPr lang="en-US" altLang="zh-TW"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及び</a:t>
            </a:r>
            <a:r>
              <a:rPr lang="ja-JP" altLang="en-US" sz="2400" dirty="0">
                <a:solidFill>
                  <a:schemeClr val="tx1"/>
                </a:solidFill>
                <a:latin typeface="Meiryo UI" panose="020B0604030504040204" pitchFamily="50" charset="-128"/>
                <a:ea typeface="Meiryo UI" panose="020B0604030504040204" pitchFamily="50" charset="-128"/>
              </a:rPr>
              <a:t>としまリハビリ通所サービス</a:t>
            </a:r>
            <a:r>
              <a:rPr lang="en-US" altLang="ja-JP" sz="2400" dirty="0">
                <a:solidFill>
                  <a:schemeClr val="tx1"/>
                </a:solidFill>
                <a:latin typeface="Meiryo UI" panose="020B0604030504040204" pitchFamily="50" charset="-128"/>
                <a:ea typeface="Meiryo UI" panose="020B0604030504040204" pitchFamily="50" charset="-128"/>
              </a:rPr>
              <a:t>(A8</a:t>
            </a:r>
            <a:r>
              <a:rPr lang="en-US" altLang="ja-JP" sz="2400" dirty="0" smtClean="0">
                <a:solidFill>
                  <a:schemeClr val="tx1"/>
                </a:solidFill>
                <a:latin typeface="Meiryo UI" panose="020B0604030504040204" pitchFamily="50" charset="-128"/>
                <a:ea typeface="Meiryo UI" panose="020B0604030504040204" pitchFamily="50" charset="-128"/>
              </a:rPr>
              <a:t>)</a:t>
            </a:r>
          </a:p>
          <a:p>
            <a:r>
              <a:rPr lang="ja-JP" altLang="en-US" sz="2400" dirty="0" smtClean="0">
                <a:solidFill>
                  <a:schemeClr val="tx1"/>
                </a:solidFill>
                <a:latin typeface="Meiryo UI" panose="020B0604030504040204" pitchFamily="50" charset="-128"/>
                <a:ea typeface="Meiryo UI" panose="020B0604030504040204" pitchFamily="50" charset="-128"/>
              </a:rPr>
              <a:t>　を</a:t>
            </a:r>
            <a:r>
              <a:rPr lang="ja-JP" altLang="en-US" sz="2400" dirty="0">
                <a:solidFill>
                  <a:schemeClr val="tx1"/>
                </a:solidFill>
                <a:latin typeface="Meiryo UI" panose="020B0604030504040204" pitchFamily="50" charset="-128"/>
                <a:ea typeface="Meiryo UI" panose="020B0604030504040204" pitchFamily="50" charset="-128"/>
              </a:rPr>
              <a:t>提供</a:t>
            </a:r>
            <a:r>
              <a:rPr lang="ja-JP" altLang="en-US" sz="2400" dirty="0" smtClean="0">
                <a:solidFill>
                  <a:schemeClr val="tx1"/>
                </a:solidFill>
                <a:latin typeface="Meiryo UI" panose="020B0604030504040204" pitchFamily="50" charset="-128"/>
                <a:ea typeface="Meiryo UI" panose="020B0604030504040204" pitchFamily="50" charset="-128"/>
              </a:rPr>
              <a:t>する場合</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＜利用定員について＞</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通所介護</a:t>
            </a:r>
            <a:r>
              <a:rPr lang="ja-JP" altLang="en-US" sz="2000" dirty="0" smtClean="0">
                <a:solidFill>
                  <a:schemeClr val="tx1"/>
                </a:solidFill>
                <a:latin typeface="Meiryo UI" panose="020B0604030504040204" pitchFamily="50" charset="-128"/>
                <a:ea typeface="Meiryo UI" panose="020B0604030504040204" pitchFamily="50" charset="-128"/>
              </a:rPr>
              <a:t>と</a:t>
            </a:r>
            <a:r>
              <a:rPr lang="zh-TW" altLang="en-US" sz="2000" dirty="0" smtClean="0">
                <a:solidFill>
                  <a:schemeClr val="tx1"/>
                </a:solidFill>
                <a:latin typeface="Meiryo UI" panose="020B0604030504040204" pitchFamily="50" charset="-128"/>
                <a:ea typeface="Meiryo UI" panose="020B0604030504040204" pitchFamily="50" charset="-128"/>
              </a:rPr>
              <a:t>介護</a:t>
            </a:r>
            <a:r>
              <a:rPr lang="zh-TW" altLang="en-US" sz="2000" dirty="0">
                <a:solidFill>
                  <a:schemeClr val="tx1"/>
                </a:solidFill>
                <a:latin typeface="Meiryo UI" panose="020B0604030504040204" pitchFamily="50" charset="-128"/>
                <a:ea typeface="Meiryo UI" panose="020B0604030504040204" pitchFamily="50" charset="-128"/>
              </a:rPr>
              <a:t>予防通所事業（</a:t>
            </a:r>
            <a:r>
              <a:rPr lang="en-US" altLang="zh-TW" sz="2000" dirty="0">
                <a:solidFill>
                  <a:schemeClr val="tx1"/>
                </a:solidFill>
                <a:latin typeface="Meiryo UI" panose="020B0604030504040204" pitchFamily="50" charset="-128"/>
                <a:ea typeface="Meiryo UI" panose="020B0604030504040204" pitchFamily="50" charset="-128"/>
              </a:rPr>
              <a:t>A6</a:t>
            </a:r>
            <a:r>
              <a:rPr lang="en-US" altLang="zh-TW"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の利用定員と、としま</a:t>
            </a:r>
            <a:r>
              <a:rPr lang="ja-JP" altLang="en-US" sz="2000" dirty="0">
                <a:solidFill>
                  <a:schemeClr val="tx1"/>
                </a:solidFill>
                <a:latin typeface="Meiryo UI" panose="020B0604030504040204" pitchFamily="50" charset="-128"/>
                <a:ea typeface="Meiryo UI" panose="020B0604030504040204" pitchFamily="50" charset="-128"/>
              </a:rPr>
              <a:t>リハビリ通所サービス</a:t>
            </a:r>
            <a:r>
              <a:rPr lang="en-US" altLang="ja-JP" sz="2000" dirty="0">
                <a:solidFill>
                  <a:schemeClr val="tx1"/>
                </a:solidFill>
                <a:latin typeface="Meiryo UI" panose="020B0604030504040204" pitchFamily="50" charset="-128"/>
                <a:ea typeface="Meiryo UI" panose="020B0604030504040204" pitchFamily="50" charset="-128"/>
              </a:rPr>
              <a:t>(A8</a:t>
            </a:r>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の利用定員を</a:t>
            </a:r>
            <a:r>
              <a:rPr lang="ja-JP" altLang="en-US" sz="2000" b="1" dirty="0" smtClean="0">
                <a:solidFill>
                  <a:srgbClr val="FF0000"/>
                </a:solidFill>
                <a:latin typeface="Meiryo UI" panose="020B0604030504040204" pitchFamily="50" charset="-128"/>
                <a:ea typeface="Meiryo UI" panose="020B0604030504040204" pitchFamily="50" charset="-128"/>
              </a:rPr>
              <a:t>別々に定める必要があります。</a:t>
            </a:r>
            <a:endParaRPr lang="en-US" altLang="ja-JP" sz="2000" b="1" dirty="0" smtClean="0">
              <a:solidFill>
                <a:srgbClr val="FF0000"/>
              </a:solidFill>
              <a:latin typeface="Meiryo UI" panose="020B0604030504040204" pitchFamily="50" charset="-128"/>
              <a:ea typeface="Meiryo UI" panose="020B0604030504040204" pitchFamily="50" charset="-128"/>
            </a:endParaRPr>
          </a:p>
          <a:p>
            <a:endParaRPr lang="en-US" altLang="ja-JP" sz="2000" b="1" dirty="0">
              <a:solidFill>
                <a:srgbClr val="FF0000"/>
              </a:solidFill>
              <a:latin typeface="Meiryo UI" panose="020B0604030504040204" pitchFamily="50" charset="-128"/>
              <a:ea typeface="Meiryo UI" panose="020B0604030504040204" pitchFamily="50" charset="-128"/>
            </a:endParaRPr>
          </a:p>
          <a:p>
            <a:r>
              <a:rPr lang="en-US" altLang="ja-JP" sz="2000" dirty="0" smtClean="0">
                <a:solidFill>
                  <a:schemeClr val="tx1"/>
                </a:solidFill>
                <a:latin typeface="Meiryo UI" panose="020B0604030504040204" pitchFamily="50" charset="-128"/>
                <a:ea typeface="Meiryo UI" panose="020B0604030504040204" pitchFamily="50" charset="-128"/>
              </a:rPr>
              <a:t>&lt;</a:t>
            </a:r>
            <a:r>
              <a:rPr lang="ja-JP" altLang="en-US" sz="2000" dirty="0" smtClean="0">
                <a:solidFill>
                  <a:schemeClr val="tx1"/>
                </a:solidFill>
                <a:latin typeface="Meiryo UI" panose="020B0604030504040204" pitchFamily="50" charset="-128"/>
                <a:ea typeface="Meiryo UI" panose="020B0604030504040204" pitchFamily="50" charset="-128"/>
              </a:rPr>
              <a:t>例、事業所全体の定員が３０名の事業所</a:t>
            </a:r>
            <a:r>
              <a:rPr lang="en-US" altLang="ja-JP" sz="2000" dirty="0" smtClean="0">
                <a:solidFill>
                  <a:schemeClr val="tx1"/>
                </a:solidFill>
                <a:latin typeface="Meiryo UI" panose="020B0604030504040204" pitchFamily="50" charset="-128"/>
                <a:ea typeface="Meiryo UI" panose="020B0604030504040204" pitchFamily="50" charset="-128"/>
              </a:rPr>
              <a:t>&gt;</a:t>
            </a:r>
          </a:p>
          <a:p>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b="1" dirty="0" smtClean="0">
                <a:solidFill>
                  <a:srgbClr val="FF0000"/>
                </a:solidFill>
                <a:latin typeface="Meiryo UI" panose="020B0604030504040204" pitchFamily="50" charset="-128"/>
                <a:ea typeface="Meiryo UI" panose="020B0604030504040204" pitchFamily="50" charset="-128"/>
              </a:rPr>
              <a:t>　　　　　　　　　　　　　　　　　　　　　　　　</a:t>
            </a:r>
            <a:endParaRPr lang="en-US" altLang="ja-JP" sz="2000" b="1" dirty="0" smtClean="0">
              <a:solidFill>
                <a:srgbClr val="FF0000"/>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053556" y="5141329"/>
            <a:ext cx="3631474" cy="684705"/>
          </a:xfrm>
          <a:prstGeom prst="rect">
            <a:avLst/>
          </a:prstGeom>
          <a:solidFill>
            <a:schemeClr val="accent1">
              <a:lumMod val="40000"/>
              <a:lumOff val="60000"/>
            </a:schemeClr>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rgbClr val="0070C0"/>
                </a:solidFill>
                <a:latin typeface="BIZ UDPゴシック" panose="020B0400000000000000" pitchFamily="50" charset="-128"/>
                <a:ea typeface="BIZ UDPゴシック" panose="020B0400000000000000" pitchFamily="50" charset="-128"/>
              </a:rPr>
              <a:t>通所介護・</a:t>
            </a:r>
            <a:r>
              <a:rPr kumimoji="1" lang="en-US" altLang="ja-JP" sz="2000" dirty="0" smtClean="0">
                <a:solidFill>
                  <a:srgbClr val="0070C0"/>
                </a:solidFill>
                <a:latin typeface="BIZ UDPゴシック" panose="020B0400000000000000" pitchFamily="50" charset="-128"/>
                <a:ea typeface="BIZ UDPゴシック" panose="020B0400000000000000" pitchFamily="50" charset="-128"/>
              </a:rPr>
              <a:t>A6</a:t>
            </a:r>
            <a:r>
              <a:rPr kumimoji="1" lang="ja-JP" altLang="en-US" sz="2000" dirty="0" smtClean="0">
                <a:solidFill>
                  <a:srgbClr val="0070C0"/>
                </a:solidFill>
                <a:latin typeface="BIZ UDPゴシック" panose="020B0400000000000000" pitchFamily="50" charset="-128"/>
                <a:ea typeface="BIZ UDPゴシック" panose="020B0400000000000000" pitchFamily="50" charset="-128"/>
              </a:rPr>
              <a:t>　３０名</a:t>
            </a:r>
          </a:p>
        </p:txBody>
      </p:sp>
      <p:sp>
        <p:nvSpPr>
          <p:cNvPr id="8" name="正方形/長方形 7"/>
          <p:cNvSpPr/>
          <p:nvPr/>
        </p:nvSpPr>
        <p:spPr>
          <a:xfrm>
            <a:off x="6245678" y="5149674"/>
            <a:ext cx="2416629" cy="684705"/>
          </a:xfrm>
          <a:prstGeom prst="rect">
            <a:avLst/>
          </a:prstGeom>
          <a:solidFill>
            <a:schemeClr val="accent1">
              <a:lumMod val="40000"/>
              <a:lumOff val="60000"/>
            </a:schemeClr>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rgbClr val="0070C0"/>
                </a:solidFill>
                <a:latin typeface="BIZ UDPゴシック" panose="020B0400000000000000" pitchFamily="50" charset="-128"/>
                <a:ea typeface="BIZ UDPゴシック" panose="020B0400000000000000" pitchFamily="50" charset="-128"/>
              </a:rPr>
              <a:t>通所介護・</a:t>
            </a:r>
            <a:r>
              <a:rPr kumimoji="1" lang="en-US" altLang="ja-JP" sz="2000" dirty="0" smtClean="0">
                <a:solidFill>
                  <a:srgbClr val="0070C0"/>
                </a:solidFill>
                <a:latin typeface="BIZ UDPゴシック" panose="020B0400000000000000" pitchFamily="50" charset="-128"/>
                <a:ea typeface="BIZ UDPゴシック" panose="020B0400000000000000" pitchFamily="50" charset="-128"/>
              </a:rPr>
              <a:t>A6</a:t>
            </a:r>
            <a:endParaRPr lang="en-US" altLang="ja-JP" sz="2000" dirty="0">
              <a:solidFill>
                <a:srgbClr val="0070C0"/>
              </a:solidFill>
              <a:latin typeface="BIZ UDPゴシック" panose="020B0400000000000000" pitchFamily="50" charset="-128"/>
              <a:ea typeface="BIZ UDPゴシック" panose="020B0400000000000000" pitchFamily="50" charset="-128"/>
            </a:endParaRPr>
          </a:p>
          <a:p>
            <a:pPr algn="ctr"/>
            <a:r>
              <a:rPr kumimoji="1" lang="en-US" altLang="ja-JP" sz="2000" dirty="0" smtClean="0">
                <a:solidFill>
                  <a:srgbClr val="0070C0"/>
                </a:solidFill>
                <a:latin typeface="BIZ UDPゴシック" panose="020B0400000000000000" pitchFamily="50" charset="-128"/>
                <a:ea typeface="BIZ UDPゴシック" panose="020B0400000000000000" pitchFamily="50" charset="-128"/>
              </a:rPr>
              <a:t>25</a:t>
            </a:r>
            <a:r>
              <a:rPr kumimoji="1" lang="ja-JP" altLang="en-US" sz="2000" dirty="0" smtClean="0">
                <a:solidFill>
                  <a:srgbClr val="0070C0"/>
                </a:solidFill>
                <a:latin typeface="BIZ UDPゴシック" panose="020B0400000000000000" pitchFamily="50" charset="-128"/>
                <a:ea typeface="BIZ UDPゴシック" panose="020B0400000000000000" pitchFamily="50" charset="-128"/>
              </a:rPr>
              <a:t>名</a:t>
            </a:r>
          </a:p>
        </p:txBody>
      </p:sp>
      <p:sp>
        <p:nvSpPr>
          <p:cNvPr id="9" name="正方形/長方形 8"/>
          <p:cNvSpPr/>
          <p:nvPr/>
        </p:nvSpPr>
        <p:spPr>
          <a:xfrm>
            <a:off x="8662307" y="5149674"/>
            <a:ext cx="1220288" cy="684705"/>
          </a:xfrm>
          <a:prstGeom prst="rect">
            <a:avLst/>
          </a:prstGeom>
          <a:solidFill>
            <a:schemeClr val="accent2">
              <a:lumMod val="40000"/>
              <a:lumOff val="60000"/>
            </a:schemeClr>
          </a:solid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2000" dirty="0" smtClean="0">
                <a:solidFill>
                  <a:schemeClr val="accent2">
                    <a:lumMod val="75000"/>
                  </a:schemeClr>
                </a:solidFill>
                <a:latin typeface="BIZ UDPゴシック" panose="020B0400000000000000" pitchFamily="50" charset="-128"/>
                <a:ea typeface="BIZ UDPゴシック" panose="020B0400000000000000" pitchFamily="50" charset="-128"/>
              </a:rPr>
              <a:t>A</a:t>
            </a:r>
            <a:r>
              <a:rPr kumimoji="1" lang="ja-JP" altLang="en-US" sz="2000" dirty="0" smtClean="0">
                <a:solidFill>
                  <a:schemeClr val="accent2">
                    <a:lumMod val="75000"/>
                  </a:schemeClr>
                </a:solidFill>
                <a:latin typeface="BIZ UDPゴシック" panose="020B0400000000000000" pitchFamily="50" charset="-128"/>
                <a:ea typeface="BIZ UDPゴシック" panose="020B0400000000000000" pitchFamily="50" charset="-128"/>
              </a:rPr>
              <a:t>８</a:t>
            </a:r>
            <a:endParaRPr kumimoji="1" lang="en-US" altLang="ja-JP" sz="2000" dirty="0" smtClean="0">
              <a:solidFill>
                <a:schemeClr val="accent2">
                  <a:lumMod val="75000"/>
                </a:schemeClr>
              </a:solidFill>
              <a:latin typeface="BIZ UDPゴシック" panose="020B0400000000000000" pitchFamily="50" charset="-128"/>
              <a:ea typeface="BIZ UDPゴシック" panose="020B0400000000000000" pitchFamily="50" charset="-128"/>
            </a:endParaRPr>
          </a:p>
          <a:p>
            <a:pPr algn="ctr"/>
            <a:r>
              <a:rPr kumimoji="1" lang="en-US" altLang="ja-JP" sz="2000" dirty="0" smtClean="0">
                <a:solidFill>
                  <a:schemeClr val="accent2">
                    <a:lumMod val="75000"/>
                  </a:schemeClr>
                </a:solidFill>
                <a:latin typeface="BIZ UDPゴシック" panose="020B0400000000000000" pitchFamily="50" charset="-128"/>
                <a:ea typeface="BIZ UDPゴシック" panose="020B0400000000000000" pitchFamily="50" charset="-128"/>
              </a:rPr>
              <a:t>5</a:t>
            </a:r>
            <a:r>
              <a:rPr kumimoji="1" lang="ja-JP" altLang="en-US" sz="2000" dirty="0" smtClean="0">
                <a:solidFill>
                  <a:schemeClr val="accent2">
                    <a:lumMod val="75000"/>
                  </a:schemeClr>
                </a:solidFill>
                <a:latin typeface="BIZ UDPゴシック" panose="020B0400000000000000" pitchFamily="50" charset="-128"/>
                <a:ea typeface="BIZ UDPゴシック" panose="020B0400000000000000" pitchFamily="50" charset="-128"/>
              </a:rPr>
              <a:t>名</a:t>
            </a:r>
          </a:p>
        </p:txBody>
      </p:sp>
      <p:sp>
        <p:nvSpPr>
          <p:cNvPr id="6" name="右矢印 5"/>
          <p:cNvSpPr/>
          <p:nvPr/>
        </p:nvSpPr>
        <p:spPr>
          <a:xfrm>
            <a:off x="5121819" y="5117921"/>
            <a:ext cx="971549" cy="731520"/>
          </a:xfrm>
          <a:prstGeom prst="rightArrow">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9510688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６．書類作成時の注意点</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46</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856344" y="1988707"/>
            <a:ext cx="9502501" cy="436764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2400" dirty="0">
                <a:solidFill>
                  <a:schemeClr val="tx1"/>
                </a:solidFill>
                <a:latin typeface="Meiryo UI" panose="020B0604030504040204" pitchFamily="50" charset="-128"/>
                <a:ea typeface="Meiryo UI" panose="020B0604030504040204" pitchFamily="50" charset="-128"/>
              </a:rPr>
              <a:t>Q</a:t>
            </a:r>
            <a:r>
              <a:rPr lang="en-US" altLang="ja-JP"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現在、通所</a:t>
            </a:r>
            <a:r>
              <a:rPr lang="ja-JP" altLang="en-US" sz="2400" dirty="0">
                <a:solidFill>
                  <a:schemeClr val="tx1"/>
                </a:solidFill>
                <a:latin typeface="Meiryo UI" panose="020B0604030504040204" pitchFamily="50" charset="-128"/>
                <a:ea typeface="Meiryo UI" panose="020B0604030504040204" pitchFamily="50" charset="-128"/>
              </a:rPr>
              <a:t>介護と</a:t>
            </a:r>
            <a:r>
              <a:rPr lang="zh-TW" altLang="en-US" sz="2400" dirty="0">
                <a:solidFill>
                  <a:schemeClr val="tx1"/>
                </a:solidFill>
                <a:latin typeface="Meiryo UI" panose="020B0604030504040204" pitchFamily="50" charset="-128"/>
                <a:ea typeface="Meiryo UI" panose="020B0604030504040204" pitchFamily="50" charset="-128"/>
              </a:rPr>
              <a:t>介護予防通所事業（</a:t>
            </a:r>
            <a:r>
              <a:rPr lang="en-US" altLang="zh-TW" sz="2400" dirty="0">
                <a:solidFill>
                  <a:schemeClr val="tx1"/>
                </a:solidFill>
                <a:latin typeface="Meiryo UI" panose="020B0604030504040204" pitchFamily="50" charset="-128"/>
                <a:ea typeface="Meiryo UI" panose="020B0604030504040204" pitchFamily="50" charset="-128"/>
              </a:rPr>
              <a:t>A6</a:t>
            </a:r>
            <a:r>
              <a:rPr lang="en-US" altLang="zh-TW"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の指定を受けている。</a:t>
            </a:r>
            <a:endParaRPr lang="en-US" altLang="zh-TW" sz="2400" dirty="0" smtClean="0">
              <a:solidFill>
                <a:schemeClr val="tx1"/>
              </a:solidFill>
              <a:latin typeface="Meiryo UI" panose="020B0604030504040204" pitchFamily="50" charset="-128"/>
              <a:ea typeface="Meiryo UI" panose="020B0604030504040204" pitchFamily="50" charset="-128"/>
            </a:endParaRPr>
          </a:p>
          <a:p>
            <a:r>
              <a:rPr lang="ja-JP" altLang="en-US" sz="2400" dirty="0" smtClean="0">
                <a:solidFill>
                  <a:schemeClr val="tx1"/>
                </a:solidFill>
                <a:latin typeface="Meiryo UI" panose="020B0604030504040204" pitchFamily="50" charset="-128"/>
                <a:ea typeface="Meiryo UI" panose="020B0604030504040204" pitchFamily="50" charset="-128"/>
              </a:rPr>
              <a:t>　 令和６年４月１日付でとしま</a:t>
            </a:r>
            <a:r>
              <a:rPr lang="ja-JP" altLang="en-US" sz="2400" dirty="0">
                <a:solidFill>
                  <a:schemeClr val="tx1"/>
                </a:solidFill>
                <a:latin typeface="Meiryo UI" panose="020B0604030504040204" pitchFamily="50" charset="-128"/>
                <a:ea typeface="Meiryo UI" panose="020B0604030504040204" pitchFamily="50" charset="-128"/>
              </a:rPr>
              <a:t>リハビリ通所サービス</a:t>
            </a:r>
            <a:r>
              <a:rPr lang="en-US" altLang="ja-JP" sz="2400" dirty="0">
                <a:solidFill>
                  <a:schemeClr val="tx1"/>
                </a:solidFill>
                <a:latin typeface="Meiryo UI" panose="020B0604030504040204" pitchFamily="50" charset="-128"/>
                <a:ea typeface="Meiryo UI" panose="020B0604030504040204" pitchFamily="50" charset="-128"/>
              </a:rPr>
              <a:t>(A8</a:t>
            </a:r>
            <a:r>
              <a:rPr lang="en-US" altLang="ja-JP"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を受ける場合</a:t>
            </a:r>
            <a:endParaRPr lang="en-US" altLang="ja-JP" sz="2400" dirty="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どのように手続きを進めればよいか。</a:t>
            </a:r>
            <a:endParaRPr lang="en-US" altLang="ja-JP" sz="2400" dirty="0">
              <a:solidFill>
                <a:schemeClr val="tx1"/>
              </a:solidFill>
              <a:latin typeface="Meiryo UI" panose="020B0604030504040204" pitchFamily="50" charset="-128"/>
              <a:ea typeface="Meiryo UI" panose="020B0604030504040204" pitchFamily="50" charset="-128"/>
            </a:endParaRPr>
          </a:p>
          <a:p>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a:solidFill>
                  <a:schemeClr val="tx1"/>
                </a:solidFill>
                <a:latin typeface="Meiryo UI" panose="020B0604030504040204" pitchFamily="50" charset="-128"/>
                <a:ea typeface="Meiryo UI" panose="020B0604030504040204" pitchFamily="50" charset="-128"/>
              </a:rPr>
              <a:t>A,</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１１月３０日までに</a:t>
            </a:r>
            <a:r>
              <a:rPr lang="en-US" altLang="ja-JP" sz="2400" dirty="0" smtClean="0">
                <a:solidFill>
                  <a:schemeClr val="tx1"/>
                </a:solidFill>
                <a:latin typeface="Meiryo UI" panose="020B0604030504040204" pitchFamily="50" charset="-128"/>
                <a:ea typeface="Meiryo UI" panose="020B0604030504040204" pitchFamily="50" charset="-128"/>
              </a:rPr>
              <a:t>A6</a:t>
            </a:r>
            <a:r>
              <a:rPr lang="ja-JP" altLang="en-US" sz="2400" dirty="0" smtClean="0">
                <a:solidFill>
                  <a:schemeClr val="tx1"/>
                </a:solidFill>
                <a:latin typeface="Meiryo UI" panose="020B0604030504040204" pitchFamily="50" charset="-128"/>
                <a:ea typeface="Meiryo UI" panose="020B0604030504040204" pitchFamily="50" charset="-128"/>
              </a:rPr>
              <a:t>の指定更新書類の提出をお願いします。</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　</a:t>
            </a:r>
            <a:r>
              <a:rPr lang="en-US" altLang="ja-JP" sz="2400" dirty="0" smtClean="0">
                <a:solidFill>
                  <a:schemeClr val="tx1"/>
                </a:solidFill>
                <a:latin typeface="Meiryo UI" panose="020B0604030504040204" pitchFamily="50" charset="-128"/>
                <a:ea typeface="Meiryo UI" panose="020B0604030504040204" pitchFamily="50" charset="-128"/>
              </a:rPr>
              <a:t>A8</a:t>
            </a:r>
            <a:r>
              <a:rPr lang="ja-JP" altLang="en-US" sz="2400" dirty="0" smtClean="0">
                <a:solidFill>
                  <a:schemeClr val="tx1"/>
                </a:solidFill>
                <a:latin typeface="Meiryo UI" panose="020B0604030504040204" pitchFamily="50" charset="-128"/>
                <a:ea typeface="Meiryo UI" panose="020B0604030504040204" pitchFamily="50" charset="-128"/>
              </a:rPr>
              <a:t>の新規指定手続きについては令和６年１月３１日までに提出を</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　お願いします。なお</a:t>
            </a:r>
            <a:r>
              <a:rPr lang="en-US" altLang="ja-JP" sz="2400" dirty="0" smtClean="0">
                <a:solidFill>
                  <a:schemeClr val="tx1"/>
                </a:solidFill>
                <a:latin typeface="Meiryo UI" panose="020B0604030504040204" pitchFamily="50" charset="-128"/>
                <a:ea typeface="Meiryo UI" panose="020B0604030504040204" pitchFamily="50" charset="-128"/>
              </a:rPr>
              <a:t>A8</a:t>
            </a:r>
            <a:r>
              <a:rPr lang="ja-JP" altLang="en-US" sz="2400" dirty="0" smtClean="0">
                <a:solidFill>
                  <a:schemeClr val="tx1"/>
                </a:solidFill>
                <a:latin typeface="Meiryo UI" panose="020B0604030504040204" pitchFamily="50" charset="-128"/>
                <a:ea typeface="Meiryo UI" panose="020B0604030504040204" pitchFamily="50" charset="-128"/>
              </a:rPr>
              <a:t>の新規指定をご希望の場合は</a:t>
            </a:r>
            <a:r>
              <a:rPr lang="ja-JP" altLang="en-US" sz="2400" dirty="0">
                <a:solidFill>
                  <a:schemeClr val="tx1"/>
                </a:solidFill>
                <a:latin typeface="Meiryo UI" panose="020B0604030504040204" pitchFamily="50" charset="-128"/>
                <a:ea typeface="Meiryo UI" panose="020B0604030504040204" pitchFamily="50" charset="-128"/>
              </a:rPr>
              <a:t>高齢者福祉課</a:t>
            </a:r>
            <a:r>
              <a:rPr lang="ja-JP" altLang="en-US" sz="2400" dirty="0" smtClean="0">
                <a:solidFill>
                  <a:schemeClr val="tx1"/>
                </a:solidFill>
                <a:latin typeface="Meiryo UI" panose="020B0604030504040204" pitchFamily="50" charset="-128"/>
                <a:ea typeface="Meiryo UI" panose="020B0604030504040204" pitchFamily="50" charset="-128"/>
              </a:rPr>
              <a:t>へ</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　事前にご連絡ください。</a:t>
            </a:r>
            <a:r>
              <a:rPr lang="ja-JP" altLang="en-US" sz="2400" b="1" dirty="0" smtClean="0">
                <a:solidFill>
                  <a:srgbClr val="FF0000"/>
                </a:solidFill>
                <a:latin typeface="Meiryo UI" panose="020B0604030504040204" pitchFamily="50" charset="-128"/>
                <a:ea typeface="Meiryo UI" panose="020B0604030504040204" pitchFamily="50" charset="-128"/>
              </a:rPr>
              <a:t>　</a:t>
            </a:r>
            <a:r>
              <a:rPr lang="ja-JP" altLang="en-US" sz="2000" b="1" dirty="0" smtClean="0">
                <a:solidFill>
                  <a:srgbClr val="FF0000"/>
                </a:solidFill>
                <a:latin typeface="Meiryo UI" panose="020B0604030504040204" pitchFamily="50" charset="-128"/>
                <a:ea typeface="Meiryo UI" panose="020B0604030504040204" pitchFamily="50" charset="-128"/>
              </a:rPr>
              <a:t>　　　　</a:t>
            </a:r>
            <a:endParaRPr lang="en-US" altLang="ja-JP" sz="2000" b="1"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988636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６．書類作成時の注意点</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47</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26" name="正方形/長方形 25"/>
          <p:cNvSpPr/>
          <p:nvPr/>
        </p:nvSpPr>
        <p:spPr>
          <a:xfrm>
            <a:off x="856344" y="1476103"/>
            <a:ext cx="10077267" cy="488024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2400" dirty="0" smtClean="0">
                <a:solidFill>
                  <a:schemeClr val="tx1"/>
                </a:solidFill>
                <a:latin typeface="Meiryo UI" panose="020B0604030504040204" pitchFamily="50" charset="-128"/>
                <a:ea typeface="Meiryo UI" panose="020B0604030504040204" pitchFamily="50" charset="-128"/>
              </a:rPr>
              <a:t>Q,</a:t>
            </a:r>
            <a:r>
              <a:rPr lang="zh-TW" altLang="en-US" sz="2400" dirty="0">
                <a:solidFill>
                  <a:schemeClr val="tx1"/>
                </a:solidFill>
                <a:latin typeface="Meiryo UI" panose="020B0604030504040204" pitchFamily="50" charset="-128"/>
                <a:ea typeface="Meiryo UI" panose="020B0604030504040204" pitchFamily="50" charset="-128"/>
              </a:rPr>
              <a:t>介護予防通所事業（</a:t>
            </a:r>
            <a:r>
              <a:rPr lang="en-US" altLang="zh-TW" sz="2400" dirty="0">
                <a:solidFill>
                  <a:schemeClr val="tx1"/>
                </a:solidFill>
                <a:latin typeface="Meiryo UI" panose="020B0604030504040204" pitchFamily="50" charset="-128"/>
                <a:ea typeface="Meiryo UI" panose="020B0604030504040204" pitchFamily="50" charset="-128"/>
              </a:rPr>
              <a:t>A6</a:t>
            </a:r>
            <a:r>
              <a:rPr lang="en-US" altLang="zh-TW"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ととしま</a:t>
            </a:r>
            <a:r>
              <a:rPr lang="ja-JP" altLang="en-US" sz="2400" dirty="0">
                <a:solidFill>
                  <a:schemeClr val="tx1"/>
                </a:solidFill>
                <a:latin typeface="Meiryo UI" panose="020B0604030504040204" pitchFamily="50" charset="-128"/>
                <a:ea typeface="Meiryo UI" panose="020B0604030504040204" pitchFamily="50" charset="-128"/>
              </a:rPr>
              <a:t>リハビリ通所サービス</a:t>
            </a:r>
            <a:r>
              <a:rPr lang="en-US" altLang="ja-JP" sz="2400" dirty="0">
                <a:solidFill>
                  <a:schemeClr val="tx1"/>
                </a:solidFill>
                <a:latin typeface="Meiryo UI" panose="020B0604030504040204" pitchFamily="50" charset="-128"/>
                <a:ea typeface="Meiryo UI" panose="020B0604030504040204" pitchFamily="50" charset="-128"/>
              </a:rPr>
              <a:t>(A8</a:t>
            </a:r>
            <a:r>
              <a:rPr lang="en-US" altLang="ja-JP"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で職員の役割に</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en-US" altLang="ja-JP" sz="2400" dirty="0">
                <a:solidFill>
                  <a:schemeClr val="tx1"/>
                </a:solidFill>
                <a:latin typeface="Meiryo UI" panose="020B0604030504040204" pitchFamily="50" charset="-128"/>
                <a:ea typeface="Meiryo UI" panose="020B0604030504040204" pitchFamily="50" charset="-128"/>
              </a:rPr>
              <a:t> </a:t>
            </a:r>
            <a:r>
              <a:rPr lang="en-US" altLang="ja-JP" sz="2400" dirty="0" smtClean="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違いはあるのか。</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a:solidFill>
                  <a:schemeClr val="tx1"/>
                </a:solidFill>
                <a:latin typeface="Meiryo UI" panose="020B0604030504040204" pitchFamily="50" charset="-128"/>
                <a:ea typeface="Meiryo UI" panose="020B0604030504040204" pitchFamily="50" charset="-128"/>
              </a:rPr>
              <a:t>A</a:t>
            </a:r>
            <a:r>
              <a:rPr lang="en-US" altLang="ja-JP"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概ね各職種の役割に違いはございません。</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ただし</a:t>
            </a:r>
            <a:r>
              <a:rPr lang="ja-JP" altLang="en-US" sz="2400" dirty="0">
                <a:solidFill>
                  <a:schemeClr val="tx1"/>
                </a:solidFill>
                <a:latin typeface="Meiryo UI" panose="020B0604030504040204" pitchFamily="50" charset="-128"/>
                <a:ea typeface="Meiryo UI" panose="020B0604030504040204" pitchFamily="50" charset="-128"/>
              </a:rPr>
              <a:t>としまリハビリ通所サービス</a:t>
            </a:r>
            <a:r>
              <a:rPr lang="en-US" altLang="ja-JP" sz="2400" dirty="0">
                <a:solidFill>
                  <a:schemeClr val="tx1"/>
                </a:solidFill>
                <a:latin typeface="Meiryo UI" panose="020B0604030504040204" pitchFamily="50" charset="-128"/>
                <a:ea typeface="Meiryo UI" panose="020B0604030504040204" pitchFamily="50" charset="-128"/>
              </a:rPr>
              <a:t>(A8</a:t>
            </a:r>
            <a:r>
              <a:rPr lang="en-US" altLang="ja-JP"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はリハビリ特化のサービスに位置付けて</a:t>
            </a:r>
            <a:r>
              <a:rPr lang="ja-JP" altLang="en-US" sz="2400" dirty="0" err="1" smtClean="0">
                <a:solidFill>
                  <a:schemeClr val="tx1"/>
                </a:solidFill>
                <a:latin typeface="Meiryo UI" panose="020B0604030504040204" pitchFamily="50" charset="-128"/>
                <a:ea typeface="Meiryo UI" panose="020B0604030504040204" pitchFamily="50" charset="-128"/>
              </a:rPr>
              <a:t>い</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en-US" altLang="ja-JP" sz="2400" dirty="0">
                <a:solidFill>
                  <a:schemeClr val="tx1"/>
                </a:solidFill>
                <a:latin typeface="Meiryo UI" panose="020B0604030504040204" pitchFamily="50" charset="-128"/>
                <a:ea typeface="Meiryo UI" panose="020B0604030504040204" pitchFamily="50" charset="-128"/>
              </a:rPr>
              <a:t> </a:t>
            </a:r>
            <a:r>
              <a:rPr lang="en-US" altLang="ja-JP" sz="2400" dirty="0" smtClean="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ることから</a:t>
            </a:r>
            <a:r>
              <a:rPr lang="ja-JP" altLang="en-US" sz="2400" b="1" dirty="0" smtClean="0">
                <a:solidFill>
                  <a:schemeClr val="tx1"/>
                </a:solidFill>
                <a:latin typeface="Meiryo UI" panose="020B0604030504040204" pitchFamily="50" charset="-128"/>
                <a:ea typeface="Meiryo UI" panose="020B0604030504040204" pitchFamily="50" charset="-128"/>
              </a:rPr>
              <a:t>サービス内容・期間等を記載した「としまリハビリ通所サービス計画」を  </a:t>
            </a:r>
            <a:endParaRPr lang="en-US" altLang="ja-JP" sz="2400" b="1" dirty="0" smtClean="0">
              <a:solidFill>
                <a:schemeClr val="tx1"/>
              </a:solidFill>
              <a:latin typeface="Meiryo UI" panose="020B0604030504040204" pitchFamily="50" charset="-128"/>
              <a:ea typeface="Meiryo UI" panose="020B0604030504040204" pitchFamily="50" charset="-128"/>
            </a:endParaRPr>
          </a:p>
          <a:p>
            <a:r>
              <a:rPr lang="en-US" altLang="ja-JP" sz="2400" b="1" dirty="0">
                <a:solidFill>
                  <a:schemeClr val="tx1"/>
                </a:solidFill>
                <a:latin typeface="Meiryo UI" panose="020B0604030504040204" pitchFamily="50" charset="-128"/>
                <a:ea typeface="Meiryo UI" panose="020B0604030504040204" pitchFamily="50" charset="-128"/>
              </a:rPr>
              <a:t> </a:t>
            </a:r>
            <a:r>
              <a:rPr lang="en-US" altLang="ja-JP" sz="2400" b="1" dirty="0" smtClean="0">
                <a:solidFill>
                  <a:schemeClr val="tx1"/>
                </a:solidFill>
                <a:latin typeface="Meiryo UI" panose="020B0604030504040204" pitchFamily="50" charset="-128"/>
                <a:ea typeface="Meiryo UI" panose="020B0604030504040204" pitchFamily="50" charset="-128"/>
              </a:rPr>
              <a:t>  </a:t>
            </a:r>
            <a:r>
              <a:rPr lang="ja-JP" altLang="en-US" sz="2400" b="1" dirty="0" smtClean="0">
                <a:solidFill>
                  <a:schemeClr val="tx1"/>
                </a:solidFill>
                <a:latin typeface="Meiryo UI" panose="020B0604030504040204" pitchFamily="50" charset="-128"/>
                <a:ea typeface="Meiryo UI" panose="020B0604030504040204" pitchFamily="50" charset="-128"/>
              </a:rPr>
              <a:t>管理者が作成するだけでなく、機能訓練の目標・内容・期間・時間・頻度等を  </a:t>
            </a:r>
            <a:endParaRPr lang="en-US" altLang="ja-JP" sz="2400" b="1" dirty="0" smtClean="0">
              <a:solidFill>
                <a:schemeClr val="tx1"/>
              </a:solidFill>
              <a:latin typeface="Meiryo UI" panose="020B0604030504040204" pitchFamily="50" charset="-128"/>
              <a:ea typeface="Meiryo UI" panose="020B0604030504040204" pitchFamily="50" charset="-128"/>
            </a:endParaRPr>
          </a:p>
          <a:p>
            <a:r>
              <a:rPr lang="en-US" altLang="ja-JP" sz="2400" b="1" dirty="0">
                <a:solidFill>
                  <a:schemeClr val="tx1"/>
                </a:solidFill>
                <a:latin typeface="Meiryo UI" panose="020B0604030504040204" pitchFamily="50" charset="-128"/>
                <a:ea typeface="Meiryo UI" panose="020B0604030504040204" pitchFamily="50" charset="-128"/>
              </a:rPr>
              <a:t> </a:t>
            </a:r>
            <a:r>
              <a:rPr lang="en-US" altLang="ja-JP" sz="2400" b="1" dirty="0" smtClean="0">
                <a:solidFill>
                  <a:schemeClr val="tx1"/>
                </a:solidFill>
                <a:latin typeface="Meiryo UI" panose="020B0604030504040204" pitchFamily="50" charset="-128"/>
                <a:ea typeface="Meiryo UI" panose="020B0604030504040204" pitchFamily="50" charset="-128"/>
              </a:rPr>
              <a:t>  </a:t>
            </a:r>
            <a:r>
              <a:rPr lang="ja-JP" altLang="en-US" sz="2400" b="1" dirty="0" smtClean="0">
                <a:solidFill>
                  <a:schemeClr val="tx1"/>
                </a:solidFill>
                <a:latin typeface="Meiryo UI" panose="020B0604030504040204" pitchFamily="50" charset="-128"/>
                <a:ea typeface="Meiryo UI" panose="020B0604030504040204" pitchFamily="50" charset="-128"/>
              </a:rPr>
              <a:t>記載した「機能訓練計画」を機能訓練指導員が作成する必要がございます。</a:t>
            </a:r>
            <a:endParaRPr lang="en-US" altLang="ja-JP" sz="2400" b="1" dirty="0" smtClean="0">
              <a:solidFill>
                <a:schemeClr val="tx1"/>
              </a:solidFill>
              <a:latin typeface="Meiryo UI" panose="020B0604030504040204" pitchFamily="50" charset="-128"/>
              <a:ea typeface="Meiryo UI" panose="020B0604030504040204" pitchFamily="50" charset="-128"/>
            </a:endParaRPr>
          </a:p>
          <a:p>
            <a:r>
              <a:rPr lang="en-US" altLang="ja-JP" sz="2400" b="1" dirty="0" smtClean="0">
                <a:solidFill>
                  <a:schemeClr val="tx1"/>
                </a:solidFill>
                <a:latin typeface="Meiryo UI" panose="020B0604030504040204" pitchFamily="50" charset="-128"/>
                <a:ea typeface="Meiryo UI" panose="020B0604030504040204" pitchFamily="50" charset="-128"/>
              </a:rPr>
              <a:t>  ※</a:t>
            </a:r>
            <a:r>
              <a:rPr lang="ja-JP" altLang="en-US" sz="2400" b="1" dirty="0" smtClean="0">
                <a:solidFill>
                  <a:schemeClr val="tx1"/>
                </a:solidFill>
                <a:latin typeface="Meiryo UI" panose="020B0604030504040204" pitchFamily="50" charset="-128"/>
                <a:ea typeface="Meiryo UI" panose="020B0604030504040204" pitchFamily="50" charset="-128"/>
              </a:rPr>
              <a:t> </a:t>
            </a:r>
            <a:r>
              <a:rPr lang="ja-JP" altLang="en-US" sz="2400" b="1" dirty="0">
                <a:solidFill>
                  <a:schemeClr val="tx1"/>
                </a:solidFill>
                <a:latin typeface="Meiryo UI" panose="020B0604030504040204" pitchFamily="50" charset="-128"/>
                <a:ea typeface="Meiryo UI" panose="020B0604030504040204" pitchFamily="50" charset="-128"/>
              </a:rPr>
              <a:t>「としまリハビリ通所サービス計画</a:t>
            </a:r>
            <a:r>
              <a:rPr lang="ja-JP" altLang="en-US" sz="2400" b="1" dirty="0" smtClean="0">
                <a:solidFill>
                  <a:schemeClr val="tx1"/>
                </a:solidFill>
                <a:latin typeface="Meiryo UI" panose="020B0604030504040204" pitchFamily="50" charset="-128"/>
                <a:ea typeface="Meiryo UI" panose="020B0604030504040204" pitchFamily="50" charset="-128"/>
              </a:rPr>
              <a:t>」と</a:t>
            </a:r>
            <a:r>
              <a:rPr lang="ja-JP" altLang="en-US" sz="2400" b="1" dirty="0">
                <a:solidFill>
                  <a:schemeClr val="tx1"/>
                </a:solidFill>
                <a:latin typeface="Meiryo UI" panose="020B0604030504040204" pitchFamily="50" charset="-128"/>
                <a:ea typeface="Meiryo UI" panose="020B0604030504040204" pitchFamily="50" charset="-128"/>
              </a:rPr>
              <a:t>「としまリハビリ通所サービス計画</a:t>
            </a:r>
            <a:r>
              <a:rPr lang="ja-JP" altLang="en-US" sz="2400" b="1" dirty="0" smtClean="0">
                <a:solidFill>
                  <a:schemeClr val="tx1"/>
                </a:solidFill>
                <a:latin typeface="Meiryo UI" panose="020B0604030504040204" pitchFamily="50" charset="-128"/>
                <a:ea typeface="Meiryo UI" panose="020B0604030504040204" pitchFamily="50" charset="-128"/>
              </a:rPr>
              <a:t>」は</a:t>
            </a:r>
            <a:endParaRPr lang="en-US" altLang="ja-JP" sz="2400" b="1" dirty="0" smtClean="0">
              <a:solidFill>
                <a:schemeClr val="tx1"/>
              </a:solidFill>
              <a:latin typeface="Meiryo UI" panose="020B0604030504040204" pitchFamily="50" charset="-128"/>
              <a:ea typeface="Meiryo UI" panose="020B0604030504040204" pitchFamily="50" charset="-128"/>
            </a:endParaRPr>
          </a:p>
          <a:p>
            <a:r>
              <a:rPr lang="en-US" altLang="ja-JP" sz="2400" b="1" dirty="0">
                <a:solidFill>
                  <a:schemeClr val="tx1"/>
                </a:solidFill>
                <a:latin typeface="Meiryo UI" panose="020B0604030504040204" pitchFamily="50" charset="-128"/>
                <a:ea typeface="Meiryo UI" panose="020B0604030504040204" pitchFamily="50" charset="-128"/>
              </a:rPr>
              <a:t> </a:t>
            </a:r>
            <a:r>
              <a:rPr lang="en-US" altLang="ja-JP" sz="2400" b="1" dirty="0" smtClean="0">
                <a:solidFill>
                  <a:schemeClr val="tx1"/>
                </a:solidFill>
                <a:latin typeface="Meiryo UI" panose="020B0604030504040204" pitchFamily="50" charset="-128"/>
                <a:ea typeface="Meiryo UI" panose="020B0604030504040204" pitchFamily="50" charset="-128"/>
              </a:rPr>
              <a:t>     </a:t>
            </a:r>
            <a:r>
              <a:rPr lang="ja-JP" altLang="en-US" sz="2400" b="1" dirty="0" smtClean="0">
                <a:solidFill>
                  <a:schemeClr val="tx1"/>
                </a:solidFill>
                <a:latin typeface="Meiryo UI" panose="020B0604030504040204" pitchFamily="50" charset="-128"/>
                <a:ea typeface="Meiryo UI" panose="020B0604030504040204" pitchFamily="50" charset="-128"/>
              </a:rPr>
              <a:t>一体的に作成することが可能です。</a:t>
            </a:r>
            <a:endParaRPr lang="en-US" altLang="ja-JP" sz="2400" b="1"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909960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７．よくある質問</a:t>
            </a: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48</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1214843" y="3114647"/>
            <a:ext cx="9522823" cy="707886"/>
          </a:xfrm>
          <a:prstGeom prst="rect">
            <a:avLst/>
          </a:prstGeom>
          <a:noFill/>
        </p:spPr>
        <p:txBody>
          <a:bodyPr wrap="square" rtlCol="0">
            <a:spAutoFit/>
          </a:bodyPr>
          <a:lstStyle/>
          <a:p>
            <a:pPr algn="ctr"/>
            <a:r>
              <a:rPr lang="ja-JP" altLang="en-US" sz="4000" dirty="0" smtClean="0">
                <a:solidFill>
                  <a:srgbClr val="002060"/>
                </a:solidFill>
                <a:latin typeface="Meiryo UI" panose="020B0604030504040204" pitchFamily="50" charset="-128"/>
                <a:ea typeface="Meiryo UI" panose="020B0604030504040204" pitchFamily="50" charset="-128"/>
              </a:rPr>
              <a:t>よくある質問</a:t>
            </a:r>
            <a:endParaRPr lang="ja-JP" altLang="en-US" sz="400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020560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７．よくある質問</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49</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836021" y="1361713"/>
            <a:ext cx="10251079" cy="461665"/>
          </a:xfrm>
          <a:prstGeom prst="rect">
            <a:avLst/>
          </a:prstGeom>
          <a:noFill/>
        </p:spPr>
        <p:txBody>
          <a:bodyPr wrap="square" rtlCol="0">
            <a:spAutoFit/>
          </a:bodyPr>
          <a:lstStyle/>
          <a:p>
            <a:r>
              <a:rPr lang="ja-JP" altLang="en-US" sz="2400" dirty="0">
                <a:solidFill>
                  <a:srgbClr val="002060"/>
                </a:solidFill>
                <a:latin typeface="Meiryo UI" panose="020B0604030504040204" pitchFamily="50" charset="-128"/>
                <a:ea typeface="Meiryo UI" panose="020B0604030504040204" pitchFamily="50" charset="-128"/>
              </a:rPr>
              <a:t>よく</a:t>
            </a:r>
            <a:r>
              <a:rPr lang="ja-JP" altLang="en-US" sz="2400" dirty="0" smtClean="0">
                <a:solidFill>
                  <a:srgbClr val="002060"/>
                </a:solidFill>
                <a:latin typeface="Meiryo UI" panose="020B0604030504040204" pitchFamily="50" charset="-128"/>
                <a:ea typeface="Meiryo UI" panose="020B0604030504040204" pitchFamily="50" charset="-128"/>
              </a:rPr>
              <a:t>ある質問（サービス共通）</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856344" y="1988707"/>
            <a:ext cx="9502501" cy="405439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2400" dirty="0" smtClean="0">
                <a:solidFill>
                  <a:schemeClr val="tx1"/>
                </a:solidFill>
                <a:latin typeface="Meiryo UI" panose="020B0604030504040204" pitchFamily="50" charset="-128"/>
                <a:ea typeface="Meiryo UI" panose="020B0604030504040204" pitchFamily="50" charset="-128"/>
              </a:rPr>
              <a:t>Q,</a:t>
            </a:r>
            <a:r>
              <a:rPr lang="ja-JP" altLang="en-US" sz="2400" dirty="0" smtClean="0">
                <a:solidFill>
                  <a:schemeClr val="tx1"/>
                </a:solidFill>
                <a:latin typeface="Meiryo UI" panose="020B0604030504040204" pitchFamily="50" charset="-128"/>
                <a:ea typeface="Meiryo UI" panose="020B0604030504040204" pitchFamily="50" charset="-128"/>
              </a:rPr>
              <a:t>変更届の提出が漏れていた。遡って変更届の提出が必要か。</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smtClean="0">
                <a:solidFill>
                  <a:schemeClr val="tx1"/>
                </a:solidFill>
                <a:latin typeface="Meiryo UI" panose="020B0604030504040204" pitchFamily="50" charset="-128"/>
                <a:ea typeface="Meiryo UI" panose="020B0604030504040204" pitchFamily="50" charset="-128"/>
              </a:rPr>
              <a:t>A,</a:t>
            </a:r>
            <a:r>
              <a:rPr lang="ja-JP" altLang="en-US" sz="2400" dirty="0" smtClean="0">
                <a:solidFill>
                  <a:schemeClr val="tx1"/>
                </a:solidFill>
                <a:latin typeface="Meiryo UI" panose="020B0604030504040204" pitchFamily="50" charset="-128"/>
                <a:ea typeface="Meiryo UI" panose="020B0604030504040204" pitchFamily="50" charset="-128"/>
              </a:rPr>
              <a:t> 変更届の提出は不要です。</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　チェックシートの備考欄に変更内容及び変更日時を記載してください。</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smtClean="0">
                <a:solidFill>
                  <a:schemeClr val="tx1"/>
                </a:solidFill>
                <a:latin typeface="Meiryo UI" panose="020B0604030504040204" pitchFamily="50" charset="-128"/>
                <a:ea typeface="Meiryo UI" panose="020B0604030504040204" pitchFamily="50" charset="-128"/>
              </a:rPr>
              <a:t>　　次ページを参考に変更内容に応じて添付書類もご提出ください。</a:t>
            </a:r>
            <a:endParaRPr lang="en-US" altLang="ja-JP" sz="24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95931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002060"/>
                </a:solidFill>
                <a:latin typeface="Meiryo UI" panose="020B0604030504040204" pitchFamily="50" charset="-128"/>
                <a:ea typeface="Meiryo UI" panose="020B0604030504040204" pitchFamily="50" charset="-128"/>
              </a:rPr>
              <a:t>こんな問題に対応するために高齢者福祉課ができること</a:t>
            </a:r>
            <a:endParaRPr kumimoji="1" lang="ja-JP" altLang="en-US"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D0956B-76D7-48DB-97C7-73BA52619FB9}"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46874" y="3818609"/>
            <a:ext cx="1706095" cy="2402858"/>
          </a:xfrm>
          <a:prstGeom prst="rect">
            <a:avLst/>
          </a:prstGeom>
        </p:spPr>
      </p:pic>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229" y="4020671"/>
            <a:ext cx="2553032" cy="2323153"/>
          </a:xfrm>
          <a:prstGeom prst="rect">
            <a:avLst/>
          </a:prstGeom>
          <a:ln>
            <a:noFill/>
          </a:ln>
        </p:spPr>
      </p:pic>
      <p:sp>
        <p:nvSpPr>
          <p:cNvPr id="11" name="角丸四角形 10"/>
          <p:cNvSpPr/>
          <p:nvPr/>
        </p:nvSpPr>
        <p:spPr>
          <a:xfrm>
            <a:off x="1557170" y="2180344"/>
            <a:ext cx="4366936" cy="1264024"/>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元気な高齢者を増やす</a:t>
            </a:r>
          </a:p>
        </p:txBody>
      </p:sp>
      <p:sp>
        <p:nvSpPr>
          <p:cNvPr id="14" name="正方形/長方形 13"/>
          <p:cNvSpPr/>
          <p:nvPr/>
        </p:nvSpPr>
        <p:spPr>
          <a:xfrm>
            <a:off x="3029923" y="3704507"/>
            <a:ext cx="1423852" cy="2672624"/>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5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&lt;</a:t>
            </a:r>
            <a:endParaRPr kumimoji="1" lang="ja-JP" altLang="en-US" sz="15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15" name="角丸四角形 14"/>
          <p:cNvSpPr/>
          <p:nvPr/>
        </p:nvSpPr>
        <p:spPr>
          <a:xfrm>
            <a:off x="6674943" y="2180344"/>
            <a:ext cx="4366936" cy="1264024"/>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地域</a:t>
            </a:r>
            <a:r>
              <a:rPr kumimoji="1" lang="ja-JP" altLang="en-US" sz="28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で高齢者を支える</a:t>
            </a:r>
            <a:endParaRPr kumimoji="1" lang="en-US" altLang="ja-JP" sz="28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rPr>
              <a:t>仕組みを進める</a:t>
            </a:r>
          </a:p>
        </p:txBody>
      </p:sp>
      <p:pic>
        <p:nvPicPr>
          <p:cNvPr id="17" name="図 16"/>
          <p:cNvPicPr>
            <a:picLocks noChangeAspect="1"/>
          </p:cNvPicPr>
          <p:nvPr/>
        </p:nvPicPr>
        <p:blipFill>
          <a:blip r:embed="rId4"/>
          <a:stretch>
            <a:fillRect/>
          </a:stretch>
        </p:blipFill>
        <p:spPr>
          <a:xfrm>
            <a:off x="6252969" y="4020671"/>
            <a:ext cx="5817111" cy="2372212"/>
          </a:xfrm>
          <a:prstGeom prst="rect">
            <a:avLst/>
          </a:prstGeom>
        </p:spPr>
      </p:pic>
      <p:sp>
        <p:nvSpPr>
          <p:cNvPr id="10" name="フローチャート: 処理 9"/>
          <p:cNvSpPr/>
          <p:nvPr/>
        </p:nvSpPr>
        <p:spPr>
          <a:xfrm flipV="1">
            <a:off x="757558" y="1635342"/>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9979532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７．よくある質問</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50</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836021" y="1361713"/>
            <a:ext cx="10251079" cy="461665"/>
          </a:xfrm>
          <a:prstGeom prst="rect">
            <a:avLst/>
          </a:prstGeom>
          <a:noFill/>
        </p:spPr>
        <p:txBody>
          <a:bodyPr wrap="square" rtlCol="0">
            <a:spAutoFit/>
          </a:bodyPr>
          <a:lstStyle/>
          <a:p>
            <a:r>
              <a:rPr lang="ja-JP" altLang="en-US" sz="2400" dirty="0">
                <a:solidFill>
                  <a:srgbClr val="002060"/>
                </a:solidFill>
                <a:latin typeface="Meiryo UI" panose="020B0604030504040204" pitchFamily="50" charset="-128"/>
                <a:ea typeface="Meiryo UI" panose="020B0604030504040204" pitchFamily="50" charset="-128"/>
              </a:rPr>
              <a:t>よく</a:t>
            </a:r>
            <a:r>
              <a:rPr lang="ja-JP" altLang="en-US" sz="2400" dirty="0" smtClean="0">
                <a:solidFill>
                  <a:srgbClr val="002060"/>
                </a:solidFill>
                <a:latin typeface="Meiryo UI" panose="020B0604030504040204" pitchFamily="50" charset="-128"/>
                <a:ea typeface="Meiryo UI" panose="020B0604030504040204" pitchFamily="50" charset="-128"/>
              </a:rPr>
              <a:t>ある</a:t>
            </a:r>
            <a:r>
              <a:rPr lang="ja-JP" altLang="en-US" sz="2400" dirty="0">
                <a:solidFill>
                  <a:srgbClr val="002060"/>
                </a:solidFill>
                <a:latin typeface="Meiryo UI" panose="020B0604030504040204" pitchFamily="50" charset="-128"/>
                <a:ea typeface="Meiryo UI" panose="020B0604030504040204" pitchFamily="50" charset="-128"/>
              </a:rPr>
              <a:t>質問（サービス共通）</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856344" y="1988707"/>
            <a:ext cx="10230756" cy="4475593"/>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000" dirty="0" smtClean="0">
                <a:solidFill>
                  <a:schemeClr val="tx1"/>
                </a:solidFill>
                <a:latin typeface="Meiryo UI" panose="020B0604030504040204" pitchFamily="50" charset="-128"/>
                <a:ea typeface="Meiryo UI" panose="020B0604030504040204" pitchFamily="50" charset="-128"/>
              </a:rPr>
              <a:t>＜変更する場合に添付書類が必要になる内容＞</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・法人の代表者・法人住所→登記事項証明書</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登記</a:t>
            </a:r>
            <a:r>
              <a:rPr lang="ja-JP" altLang="en-US" sz="2000" dirty="0" smtClean="0">
                <a:solidFill>
                  <a:schemeClr val="tx1"/>
                </a:solidFill>
                <a:latin typeface="Meiryo UI" panose="020B0604030504040204" pitchFamily="50" charset="-128"/>
                <a:ea typeface="Meiryo UI" panose="020B0604030504040204" pitchFamily="50" charset="-128"/>
              </a:rPr>
              <a:t>事項証明書記載事項→登記</a:t>
            </a:r>
            <a:r>
              <a:rPr lang="ja-JP" altLang="en-US" sz="2000" dirty="0">
                <a:solidFill>
                  <a:schemeClr val="tx1"/>
                </a:solidFill>
                <a:latin typeface="Meiryo UI" panose="020B0604030504040204" pitchFamily="50" charset="-128"/>
                <a:ea typeface="Meiryo UI" panose="020B0604030504040204" pitchFamily="50" charset="-128"/>
              </a:rPr>
              <a:t>事項</a:t>
            </a:r>
            <a:r>
              <a:rPr lang="ja-JP" altLang="en-US" sz="2000" dirty="0" smtClean="0">
                <a:solidFill>
                  <a:schemeClr val="tx1"/>
                </a:solidFill>
                <a:latin typeface="Meiryo UI" panose="020B0604030504040204" pitchFamily="50" charset="-128"/>
                <a:ea typeface="Meiryo UI" panose="020B0604030504040204" pitchFamily="50" charset="-128"/>
              </a:rPr>
              <a:t>証明書</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・事業所の</a:t>
            </a:r>
            <a:r>
              <a:rPr lang="ja-JP" altLang="en-US" sz="2000" dirty="0" smtClean="0">
                <a:solidFill>
                  <a:schemeClr val="tx1"/>
                </a:solidFill>
                <a:latin typeface="Meiryo UI" panose="020B0604030504040204" pitchFamily="50" charset="-128"/>
                <a:ea typeface="Meiryo UI" panose="020B0604030504040204" pitchFamily="50" charset="-128"/>
              </a:rPr>
              <a:t>平面図→平面図</a:t>
            </a:r>
            <a:r>
              <a:rPr lang="ja-JP" altLang="en-US" sz="2000" dirty="0">
                <a:solidFill>
                  <a:schemeClr val="tx1"/>
                </a:solidFill>
                <a:latin typeface="Meiryo UI" panose="020B0604030504040204" pitchFamily="50" charset="-128"/>
                <a:ea typeface="Meiryo UI" panose="020B0604030504040204" pitchFamily="50" charset="-128"/>
              </a:rPr>
              <a:t>　</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・運営規定→変更後の運営規定</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例、営業日・営業時間・利用者の推定数</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定員・単位数の増減等</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2"/>
          <a:stretch>
            <a:fillRect/>
          </a:stretch>
        </p:blipFill>
        <p:spPr>
          <a:xfrm>
            <a:off x="7827185" y="2202371"/>
            <a:ext cx="2805981" cy="3774986"/>
          </a:xfrm>
          <a:prstGeom prst="rect">
            <a:avLst/>
          </a:prstGeom>
        </p:spPr>
      </p:pic>
      <p:sp>
        <p:nvSpPr>
          <p:cNvPr id="3" name="正方形/長方形 2"/>
          <p:cNvSpPr/>
          <p:nvPr/>
        </p:nvSpPr>
        <p:spPr>
          <a:xfrm>
            <a:off x="7963077" y="6024398"/>
            <a:ext cx="2534195" cy="37899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チェック表</a:t>
            </a:r>
          </a:p>
        </p:txBody>
      </p:sp>
    </p:spTree>
    <p:extLst>
      <p:ext uri="{BB962C8B-B14F-4D97-AF65-F5344CB8AC3E}">
        <p14:creationId xmlns:p14="http://schemas.microsoft.com/office/powerpoint/2010/main" val="34064106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７．</a:t>
            </a:r>
            <a:r>
              <a:rPr lang="ja-JP" altLang="en-US" sz="3600" dirty="0">
                <a:solidFill>
                  <a:srgbClr val="002060"/>
                </a:solidFill>
                <a:latin typeface="Meiryo UI" panose="020B0604030504040204" pitchFamily="50" charset="-128"/>
                <a:ea typeface="Meiryo UI" panose="020B0604030504040204" pitchFamily="50" charset="-128"/>
              </a:rPr>
              <a:t>よくある</a:t>
            </a:r>
            <a:r>
              <a:rPr lang="ja-JP" altLang="en-US" sz="3600" dirty="0" smtClean="0">
                <a:solidFill>
                  <a:srgbClr val="002060"/>
                </a:solidFill>
                <a:latin typeface="Meiryo UI" panose="020B0604030504040204" pitchFamily="50" charset="-128"/>
                <a:ea typeface="Meiryo UI" panose="020B0604030504040204" pitchFamily="50" charset="-128"/>
              </a:rPr>
              <a:t>質問</a:t>
            </a:r>
            <a:endParaRPr lang="ja-JP" altLang="en-US"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51</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836021" y="1361713"/>
            <a:ext cx="10251079" cy="461665"/>
          </a:xfrm>
          <a:prstGeom prst="rect">
            <a:avLst/>
          </a:prstGeom>
          <a:noFill/>
        </p:spPr>
        <p:txBody>
          <a:bodyPr wrap="square" rtlCol="0">
            <a:spAutoFit/>
          </a:bodyPr>
          <a:lstStyle/>
          <a:p>
            <a:r>
              <a:rPr lang="ja-JP" altLang="en-US" sz="2400" dirty="0">
                <a:solidFill>
                  <a:srgbClr val="002060"/>
                </a:solidFill>
                <a:latin typeface="Meiryo UI" panose="020B0604030504040204" pitchFamily="50" charset="-128"/>
                <a:ea typeface="Meiryo UI" panose="020B0604030504040204" pitchFamily="50" charset="-128"/>
              </a:rPr>
              <a:t>よく</a:t>
            </a:r>
            <a:r>
              <a:rPr lang="ja-JP" altLang="en-US" sz="2400" dirty="0" smtClean="0">
                <a:solidFill>
                  <a:srgbClr val="002060"/>
                </a:solidFill>
                <a:latin typeface="Meiryo UI" panose="020B0604030504040204" pitchFamily="50" charset="-128"/>
                <a:ea typeface="Meiryo UI" panose="020B0604030504040204" pitchFamily="50" charset="-128"/>
              </a:rPr>
              <a:t>ある</a:t>
            </a:r>
            <a:r>
              <a:rPr lang="ja-JP" altLang="en-US" sz="2400" dirty="0">
                <a:solidFill>
                  <a:srgbClr val="002060"/>
                </a:solidFill>
                <a:latin typeface="Meiryo UI" panose="020B0604030504040204" pitchFamily="50" charset="-128"/>
                <a:ea typeface="Meiryo UI" panose="020B0604030504040204" pitchFamily="50" charset="-128"/>
              </a:rPr>
              <a:t>質問（サービス共通）</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856344" y="1988707"/>
            <a:ext cx="9502501" cy="405439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2400" dirty="0" smtClean="0">
                <a:solidFill>
                  <a:schemeClr val="tx1"/>
                </a:solidFill>
                <a:latin typeface="Meiryo UI" panose="020B0604030504040204" pitchFamily="50" charset="-128"/>
                <a:ea typeface="Meiryo UI" panose="020B0604030504040204" pitchFamily="50" charset="-128"/>
              </a:rPr>
              <a:t>Q,</a:t>
            </a:r>
            <a:r>
              <a:rPr lang="ja-JP" altLang="en-US" sz="2400" dirty="0" smtClean="0">
                <a:solidFill>
                  <a:schemeClr val="tx1"/>
                </a:solidFill>
                <a:latin typeface="Meiryo UI" panose="020B0604030504040204" pitchFamily="50" charset="-128"/>
                <a:ea typeface="Meiryo UI" panose="020B0604030504040204" pitchFamily="50" charset="-128"/>
              </a:rPr>
              <a:t>申請書や誓約書に押印は必要か。</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smtClean="0">
                <a:solidFill>
                  <a:schemeClr val="tx1"/>
                </a:solidFill>
                <a:latin typeface="Meiryo UI" panose="020B0604030504040204" pitchFamily="50" charset="-128"/>
                <a:ea typeface="Meiryo UI" panose="020B0604030504040204" pitchFamily="50" charset="-128"/>
              </a:rPr>
              <a:t>A,</a:t>
            </a:r>
            <a:r>
              <a:rPr lang="ja-JP" altLang="en-US" sz="2400" dirty="0" smtClean="0">
                <a:solidFill>
                  <a:schemeClr val="tx1"/>
                </a:solidFill>
                <a:latin typeface="Meiryo UI" panose="020B0604030504040204" pitchFamily="50" charset="-128"/>
                <a:ea typeface="Meiryo UI" panose="020B0604030504040204" pitchFamily="50" charset="-128"/>
              </a:rPr>
              <a:t>押印は不要です。</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またメールでの提出も可能です</a:t>
            </a:r>
            <a:r>
              <a:rPr lang="ja-JP" altLang="en-US" sz="2400" dirty="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6848143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７．よくある質問</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52</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836021" y="1361713"/>
            <a:ext cx="10251079" cy="461665"/>
          </a:xfrm>
          <a:prstGeom prst="rect">
            <a:avLst/>
          </a:prstGeom>
          <a:noFill/>
        </p:spPr>
        <p:txBody>
          <a:bodyPr wrap="square" rtlCol="0">
            <a:spAutoFit/>
          </a:bodyPr>
          <a:lstStyle/>
          <a:p>
            <a:r>
              <a:rPr lang="ja-JP" altLang="en-US" sz="2400" dirty="0">
                <a:solidFill>
                  <a:srgbClr val="002060"/>
                </a:solidFill>
                <a:latin typeface="Meiryo UI" panose="020B0604030504040204" pitchFamily="50" charset="-128"/>
                <a:ea typeface="Meiryo UI" panose="020B0604030504040204" pitchFamily="50" charset="-128"/>
              </a:rPr>
              <a:t>よく</a:t>
            </a:r>
            <a:r>
              <a:rPr lang="ja-JP" altLang="en-US" sz="2400" dirty="0" smtClean="0">
                <a:solidFill>
                  <a:srgbClr val="002060"/>
                </a:solidFill>
                <a:latin typeface="Meiryo UI" panose="020B0604030504040204" pitchFamily="50" charset="-128"/>
                <a:ea typeface="Meiryo UI" panose="020B0604030504040204" pitchFamily="50" charset="-128"/>
              </a:rPr>
              <a:t>ある</a:t>
            </a:r>
            <a:r>
              <a:rPr lang="ja-JP" altLang="en-US" sz="2400" dirty="0">
                <a:solidFill>
                  <a:srgbClr val="002060"/>
                </a:solidFill>
                <a:latin typeface="Meiryo UI" panose="020B0604030504040204" pitchFamily="50" charset="-128"/>
                <a:ea typeface="Meiryo UI" panose="020B0604030504040204" pitchFamily="50" charset="-128"/>
              </a:rPr>
              <a:t>質問（サービス共通）</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856344" y="1988707"/>
            <a:ext cx="9502501" cy="405439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2400" dirty="0" smtClean="0">
                <a:solidFill>
                  <a:schemeClr val="tx1"/>
                </a:solidFill>
                <a:latin typeface="Meiryo UI" panose="020B0604030504040204" pitchFamily="50" charset="-128"/>
                <a:ea typeface="Meiryo UI" panose="020B0604030504040204" pitchFamily="50" charset="-128"/>
              </a:rPr>
              <a:t>Q,</a:t>
            </a:r>
            <a:r>
              <a:rPr lang="ja-JP" altLang="en-US" sz="2400" dirty="0" smtClean="0">
                <a:solidFill>
                  <a:schemeClr val="tx1"/>
                </a:solidFill>
                <a:latin typeface="Meiryo UI" panose="020B0604030504040204" pitchFamily="50" charset="-128"/>
                <a:ea typeface="Meiryo UI" panose="020B0604030504040204" pitchFamily="50" charset="-128"/>
              </a:rPr>
              <a:t>１日の勤務時間の上限はある</a:t>
            </a:r>
            <a:r>
              <a:rPr lang="ja-JP" altLang="en-US" sz="2400" smtClean="0">
                <a:solidFill>
                  <a:schemeClr val="tx1"/>
                </a:solidFill>
                <a:latin typeface="Meiryo UI" panose="020B0604030504040204" pitchFamily="50" charset="-128"/>
                <a:ea typeface="Meiryo UI" panose="020B0604030504040204" pitchFamily="50" charset="-128"/>
              </a:rPr>
              <a:t>のか。</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smtClean="0">
                <a:solidFill>
                  <a:schemeClr val="tx1"/>
                </a:solidFill>
                <a:latin typeface="Meiryo UI" panose="020B0604030504040204" pitchFamily="50" charset="-128"/>
                <a:ea typeface="Meiryo UI" panose="020B0604030504040204" pitchFamily="50" charset="-128"/>
              </a:rPr>
              <a:t>A,</a:t>
            </a:r>
            <a:r>
              <a:rPr lang="ja-JP" altLang="en-US" sz="2400" dirty="0" smtClean="0">
                <a:solidFill>
                  <a:schemeClr val="tx1"/>
                </a:solidFill>
                <a:latin typeface="Meiryo UI" panose="020B0604030504040204" pitchFamily="50" charset="-128"/>
                <a:ea typeface="Meiryo UI" panose="020B0604030504040204" pitchFamily="50" charset="-128"/>
              </a:rPr>
              <a:t>法定労働時間（</a:t>
            </a:r>
            <a:r>
              <a:rPr lang="en-US" altLang="ja-JP" sz="2400" dirty="0" smtClean="0">
                <a:solidFill>
                  <a:schemeClr val="tx1"/>
                </a:solidFill>
                <a:latin typeface="Meiryo UI" panose="020B0604030504040204" pitchFamily="50" charset="-128"/>
                <a:ea typeface="Meiryo UI" panose="020B0604030504040204" pitchFamily="50" charset="-128"/>
              </a:rPr>
              <a:t>1</a:t>
            </a:r>
            <a:r>
              <a:rPr lang="ja-JP" altLang="en-US" sz="2400" dirty="0" smtClean="0">
                <a:solidFill>
                  <a:schemeClr val="tx1"/>
                </a:solidFill>
                <a:latin typeface="Meiryo UI" panose="020B0604030504040204" pitchFamily="50" charset="-128"/>
                <a:ea typeface="Meiryo UI" panose="020B0604030504040204" pitchFamily="50" charset="-128"/>
              </a:rPr>
              <a:t>日</a:t>
            </a:r>
            <a:r>
              <a:rPr lang="en-US" altLang="ja-JP" sz="2400" dirty="0" smtClean="0">
                <a:solidFill>
                  <a:schemeClr val="tx1"/>
                </a:solidFill>
                <a:latin typeface="Meiryo UI" panose="020B0604030504040204" pitchFamily="50" charset="-128"/>
                <a:ea typeface="Meiryo UI" panose="020B0604030504040204" pitchFamily="50" charset="-128"/>
              </a:rPr>
              <a:t>8</a:t>
            </a:r>
            <a:r>
              <a:rPr lang="ja-JP" altLang="en-US" sz="2400" dirty="0" smtClean="0">
                <a:solidFill>
                  <a:schemeClr val="tx1"/>
                </a:solidFill>
                <a:latin typeface="Meiryo UI" panose="020B0604030504040204" pitchFamily="50" charset="-128"/>
                <a:ea typeface="Meiryo UI" panose="020B0604030504040204" pitchFamily="50" charset="-128"/>
              </a:rPr>
              <a:t>時間→</a:t>
            </a:r>
            <a:r>
              <a:rPr lang="en-US" altLang="ja-JP" sz="2400" dirty="0" smtClean="0">
                <a:solidFill>
                  <a:schemeClr val="tx1"/>
                </a:solidFill>
                <a:latin typeface="Meiryo UI" panose="020B0604030504040204" pitchFamily="50" charset="-128"/>
                <a:ea typeface="Meiryo UI" panose="020B0604030504040204" pitchFamily="50" charset="-128"/>
              </a:rPr>
              <a:t>4</a:t>
            </a:r>
            <a:r>
              <a:rPr lang="ja-JP" altLang="en-US" sz="2400" dirty="0" smtClean="0">
                <a:solidFill>
                  <a:schemeClr val="tx1"/>
                </a:solidFill>
                <a:latin typeface="Meiryo UI" panose="020B0604030504040204" pitchFamily="50" charset="-128"/>
                <a:ea typeface="Meiryo UI" panose="020B0604030504040204" pitchFamily="50" charset="-128"/>
              </a:rPr>
              <a:t>週</a:t>
            </a:r>
            <a:r>
              <a:rPr lang="en-US" altLang="ja-JP" sz="2400" dirty="0" smtClean="0">
                <a:solidFill>
                  <a:schemeClr val="tx1"/>
                </a:solidFill>
                <a:latin typeface="Meiryo UI" panose="020B0604030504040204" pitchFamily="50" charset="-128"/>
                <a:ea typeface="Meiryo UI" panose="020B0604030504040204" pitchFamily="50" charset="-128"/>
              </a:rPr>
              <a:t>160</a:t>
            </a:r>
            <a:r>
              <a:rPr lang="ja-JP" altLang="en-US" sz="2400" dirty="0" smtClean="0">
                <a:solidFill>
                  <a:schemeClr val="tx1"/>
                </a:solidFill>
                <a:latin typeface="Meiryo UI" panose="020B0604030504040204" pitchFamily="50" charset="-128"/>
                <a:ea typeface="Meiryo UI" panose="020B0604030504040204" pitchFamily="50" charset="-128"/>
              </a:rPr>
              <a:t>時間）を超えないよう</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　勤務形態一覧表を作成してください。</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 </a:t>
            </a:r>
            <a:r>
              <a:rPr lang="en-US" altLang="ja-JP" sz="2400" dirty="0" smtClean="0">
                <a:solidFill>
                  <a:schemeClr val="tx1"/>
                </a:solidFill>
                <a:latin typeface="Meiryo UI" panose="020B0604030504040204" pitchFamily="50" charset="-128"/>
                <a:ea typeface="Meiryo UI" panose="020B0604030504040204" pitchFamily="50" charset="-128"/>
              </a:rPr>
              <a:t>※</a:t>
            </a:r>
            <a:r>
              <a:rPr lang="ja-JP" altLang="en-US" sz="2400" dirty="0" smtClean="0">
                <a:solidFill>
                  <a:schemeClr val="tx1"/>
                </a:solidFill>
                <a:latin typeface="Meiryo UI" panose="020B0604030504040204" pitchFamily="50" charset="-128"/>
                <a:ea typeface="Meiryo UI" panose="020B0604030504040204" pitchFamily="50" charset="-128"/>
              </a:rPr>
              <a:t>代表者や管理職は除く。　　</a:t>
            </a:r>
            <a:endParaRPr lang="en-US" altLang="ja-JP" sz="24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91510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７．よくある質問</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53</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836021" y="1361713"/>
            <a:ext cx="10251079" cy="461665"/>
          </a:xfrm>
          <a:prstGeom prst="rect">
            <a:avLst/>
          </a:prstGeom>
          <a:noFill/>
        </p:spPr>
        <p:txBody>
          <a:bodyPr wrap="square" rtlCol="0">
            <a:spAutoFit/>
          </a:bodyPr>
          <a:lstStyle/>
          <a:p>
            <a:r>
              <a:rPr lang="ja-JP" altLang="en-US" sz="2400" dirty="0">
                <a:solidFill>
                  <a:srgbClr val="002060"/>
                </a:solidFill>
                <a:latin typeface="Meiryo UI" panose="020B0604030504040204" pitchFamily="50" charset="-128"/>
                <a:ea typeface="Meiryo UI" panose="020B0604030504040204" pitchFamily="50" charset="-128"/>
              </a:rPr>
              <a:t>よく</a:t>
            </a:r>
            <a:r>
              <a:rPr lang="ja-JP" altLang="en-US" sz="2400" dirty="0" smtClean="0">
                <a:solidFill>
                  <a:srgbClr val="002060"/>
                </a:solidFill>
                <a:latin typeface="Meiryo UI" panose="020B0604030504040204" pitchFamily="50" charset="-128"/>
                <a:ea typeface="Meiryo UI" panose="020B0604030504040204" pitchFamily="50" charset="-128"/>
              </a:rPr>
              <a:t>ある</a:t>
            </a:r>
            <a:r>
              <a:rPr lang="ja-JP" altLang="en-US" sz="2400" dirty="0">
                <a:solidFill>
                  <a:srgbClr val="002060"/>
                </a:solidFill>
                <a:latin typeface="Meiryo UI" panose="020B0604030504040204" pitchFamily="50" charset="-128"/>
                <a:ea typeface="Meiryo UI" panose="020B0604030504040204" pitchFamily="50" charset="-128"/>
              </a:rPr>
              <a:t>質問（サービス共通）</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856344" y="1988707"/>
            <a:ext cx="9502501" cy="405439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2400" dirty="0" smtClean="0">
                <a:solidFill>
                  <a:schemeClr val="tx1"/>
                </a:solidFill>
                <a:latin typeface="Meiryo UI" panose="020B0604030504040204" pitchFamily="50" charset="-128"/>
                <a:ea typeface="Meiryo UI" panose="020B0604030504040204" pitchFamily="50" charset="-128"/>
              </a:rPr>
              <a:t>Q,</a:t>
            </a:r>
            <a:r>
              <a:rPr lang="ja-JP" altLang="en-US" sz="2400" dirty="0" smtClean="0">
                <a:solidFill>
                  <a:schemeClr val="tx1"/>
                </a:solidFill>
                <a:latin typeface="Meiryo UI" panose="020B0604030504040204" pitchFamily="50" charset="-128"/>
                <a:ea typeface="Meiryo UI" panose="020B0604030504040204" pitchFamily="50" charset="-128"/>
              </a:rPr>
              <a:t>育休や産休明けにより時短勤務している職員は非常勤扱いになるのか。</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400" dirty="0">
              <a:solidFill>
                <a:schemeClr val="tx1"/>
              </a:solidFill>
              <a:latin typeface="Meiryo UI" panose="020B0604030504040204" pitchFamily="50" charset="-128"/>
              <a:ea typeface="Meiryo UI" panose="020B0604030504040204" pitchFamily="50" charset="-128"/>
            </a:endParaRPr>
          </a:p>
          <a:p>
            <a:r>
              <a:rPr lang="en-US" altLang="ja-JP" sz="2400" dirty="0" smtClean="0">
                <a:solidFill>
                  <a:schemeClr val="tx1"/>
                </a:solidFill>
                <a:latin typeface="Meiryo UI" panose="020B0604030504040204" pitchFamily="50" charset="-128"/>
                <a:ea typeface="Meiryo UI" panose="020B0604030504040204" pitchFamily="50" charset="-128"/>
              </a:rPr>
              <a:t>A,</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令和</a:t>
            </a:r>
            <a:r>
              <a:rPr lang="ja-JP" altLang="en-US" sz="2400" dirty="0">
                <a:solidFill>
                  <a:schemeClr val="tx1"/>
                </a:solidFill>
                <a:latin typeface="Meiryo UI" panose="020B0604030504040204" pitchFamily="50" charset="-128"/>
                <a:ea typeface="Meiryo UI" panose="020B0604030504040204" pitchFamily="50" charset="-128"/>
              </a:rPr>
              <a:t>３年度介護報酬改定に関するＱ＆Ａ（</a:t>
            </a:r>
            <a:r>
              <a:rPr lang="en-US" altLang="ja-JP" sz="2400" dirty="0">
                <a:solidFill>
                  <a:schemeClr val="tx1"/>
                </a:solidFill>
                <a:latin typeface="Meiryo UI" panose="020B0604030504040204" pitchFamily="50" charset="-128"/>
                <a:ea typeface="Meiryo UI" panose="020B0604030504040204" pitchFamily="50" charset="-128"/>
              </a:rPr>
              <a:t>Vol.</a:t>
            </a:r>
            <a:r>
              <a:rPr lang="ja-JP" altLang="en-US" sz="2400" dirty="0">
                <a:solidFill>
                  <a:schemeClr val="tx1"/>
                </a:solidFill>
                <a:latin typeface="Meiryo UI" panose="020B0604030504040204" pitchFamily="50" charset="-128"/>
                <a:ea typeface="Meiryo UI" panose="020B0604030504040204" pitchFamily="50" charset="-128"/>
              </a:rPr>
              <a:t>１）（令和３年３月 </a:t>
            </a:r>
            <a:r>
              <a:rPr lang="en-US" altLang="ja-JP" sz="2400" dirty="0">
                <a:solidFill>
                  <a:schemeClr val="tx1"/>
                </a:solidFill>
                <a:latin typeface="Meiryo UI" panose="020B0604030504040204" pitchFamily="50" charset="-128"/>
                <a:ea typeface="Meiryo UI" panose="020B0604030504040204" pitchFamily="50" charset="-128"/>
              </a:rPr>
              <a:t>19 </a:t>
            </a:r>
            <a:r>
              <a:rPr lang="ja-JP" altLang="en-US" sz="2400" dirty="0">
                <a:solidFill>
                  <a:schemeClr val="tx1"/>
                </a:solidFill>
                <a:latin typeface="Meiryo UI" panose="020B0604030504040204" pitchFamily="50" charset="-128"/>
                <a:ea typeface="Meiryo UI" panose="020B0604030504040204" pitchFamily="50" charset="-128"/>
              </a:rPr>
              <a:t>日</a:t>
            </a:r>
            <a:r>
              <a:rPr lang="ja-JP" altLang="en-US" sz="2400" dirty="0" smtClean="0">
                <a:solidFill>
                  <a:schemeClr val="tx1"/>
                </a:solidFill>
                <a:latin typeface="Meiryo UI" panose="020B0604030504040204" pitchFamily="50" charset="-128"/>
                <a:ea typeface="Meiryo UI" panose="020B0604030504040204" pitchFamily="50" charset="-128"/>
              </a:rPr>
              <a:t>）より抜粋</a:t>
            </a:r>
            <a:endParaRPr lang="en-US" altLang="ja-JP" sz="2400" dirty="0" smtClean="0">
              <a:solidFill>
                <a:schemeClr val="tx1"/>
              </a:solidFill>
              <a:latin typeface="Meiryo UI" panose="020B0604030504040204" pitchFamily="50" charset="-128"/>
              <a:ea typeface="Meiryo UI" panose="020B0604030504040204" pitchFamily="50" charset="-128"/>
            </a:endParaRPr>
          </a:p>
          <a:p>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rPr>
              <a:t>＜常勤の計算＞</a:t>
            </a:r>
            <a:endParaRPr lang="en-US" altLang="ja-JP" sz="2400" dirty="0" smtClean="0">
              <a:solidFill>
                <a:schemeClr val="tx1"/>
              </a:solidFill>
              <a:latin typeface="Meiryo UI" panose="020B0604030504040204" pitchFamily="50" charset="-128"/>
              <a:ea typeface="Meiryo UI" panose="020B0604030504040204" pitchFamily="50" charset="-128"/>
            </a:endParaRPr>
          </a:p>
          <a:p>
            <a:r>
              <a:rPr lang="ja-JP" altLang="en-US" sz="2400" dirty="0" smtClean="0">
                <a:solidFill>
                  <a:schemeClr val="tx1"/>
                </a:solidFill>
                <a:latin typeface="Meiryo UI" panose="020B0604030504040204" pitchFamily="50" charset="-128"/>
                <a:ea typeface="Meiryo UI" panose="020B0604030504040204" pitchFamily="50" charset="-128"/>
              </a:rPr>
              <a:t>育児</a:t>
            </a:r>
            <a:r>
              <a:rPr lang="ja-JP" altLang="en-US" sz="2400" dirty="0">
                <a:solidFill>
                  <a:schemeClr val="tx1"/>
                </a:solidFill>
                <a:latin typeface="Meiryo UI" panose="020B0604030504040204" pitchFamily="50" charset="-128"/>
                <a:ea typeface="Meiryo UI" panose="020B0604030504040204" pitchFamily="50" charset="-128"/>
              </a:rPr>
              <a:t>・介護休業法による育児の短時間勤務制度を利用する場合に加え、同法による</a:t>
            </a:r>
            <a:r>
              <a:rPr lang="ja-JP" altLang="en-US" sz="2400" dirty="0" smtClean="0">
                <a:solidFill>
                  <a:schemeClr val="tx1"/>
                </a:solidFill>
                <a:latin typeface="Meiryo UI" panose="020B0604030504040204" pitchFamily="50" charset="-128"/>
                <a:ea typeface="Meiryo UI" panose="020B0604030504040204" pitchFamily="50" charset="-128"/>
              </a:rPr>
              <a:t>介護の</a:t>
            </a:r>
            <a:r>
              <a:rPr lang="ja-JP" altLang="en-US" sz="2400" dirty="0">
                <a:solidFill>
                  <a:schemeClr val="tx1"/>
                </a:solidFill>
                <a:latin typeface="Meiryo UI" panose="020B0604030504040204" pitchFamily="50" charset="-128"/>
                <a:ea typeface="Meiryo UI" panose="020B0604030504040204" pitchFamily="50" charset="-128"/>
              </a:rPr>
              <a:t>短時間勤務制度や、男女雇用機会均等法による母性健康管理措置としての勤務時間</a:t>
            </a:r>
            <a:r>
              <a:rPr lang="ja-JP" altLang="en-US" sz="2400" dirty="0" smtClean="0">
                <a:solidFill>
                  <a:schemeClr val="tx1"/>
                </a:solidFill>
                <a:latin typeface="Meiryo UI" panose="020B0604030504040204" pitchFamily="50" charset="-128"/>
                <a:ea typeface="Meiryo UI" panose="020B0604030504040204" pitchFamily="50" charset="-128"/>
              </a:rPr>
              <a:t>の短縮</a:t>
            </a:r>
            <a:r>
              <a:rPr lang="ja-JP" altLang="en-US" sz="2400" dirty="0">
                <a:solidFill>
                  <a:schemeClr val="tx1"/>
                </a:solidFill>
                <a:latin typeface="Meiryo UI" panose="020B0604030504040204" pitchFamily="50" charset="-128"/>
                <a:ea typeface="Meiryo UI" panose="020B0604030504040204" pitchFamily="50" charset="-128"/>
              </a:rPr>
              <a:t>等を利用する場合についても、</a:t>
            </a:r>
            <a:r>
              <a:rPr lang="en-US" altLang="ja-JP" sz="2400" dirty="0">
                <a:solidFill>
                  <a:schemeClr val="tx1"/>
                </a:solidFill>
                <a:latin typeface="Meiryo UI" panose="020B0604030504040204" pitchFamily="50" charset="-128"/>
                <a:ea typeface="Meiryo UI" panose="020B0604030504040204" pitchFamily="50" charset="-128"/>
              </a:rPr>
              <a:t>30 </a:t>
            </a:r>
            <a:r>
              <a:rPr lang="ja-JP" altLang="en-US" sz="2400" dirty="0">
                <a:solidFill>
                  <a:schemeClr val="tx1"/>
                </a:solidFill>
                <a:latin typeface="Meiryo UI" panose="020B0604030504040204" pitchFamily="50" charset="-128"/>
                <a:ea typeface="Meiryo UI" panose="020B0604030504040204" pitchFamily="50" charset="-128"/>
              </a:rPr>
              <a:t>時間以上の勤務で、常勤扱いとする</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888336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6344" y="345386"/>
            <a:ext cx="10515600" cy="613669"/>
          </a:xfrm>
        </p:spPr>
        <p:txBody>
          <a:bodyPr>
            <a:normAutofit/>
          </a:bodyPr>
          <a:lstStyle/>
          <a:p>
            <a:r>
              <a:rPr lang="ja-JP" altLang="en-US" sz="3600" dirty="0">
                <a:solidFill>
                  <a:srgbClr val="002060"/>
                </a:solidFill>
                <a:latin typeface="Meiryo UI" panose="020B0604030504040204" pitchFamily="50" charset="-128"/>
                <a:ea typeface="Meiryo UI" panose="020B0604030504040204" pitchFamily="50" charset="-128"/>
              </a:rPr>
              <a:t>７．よくある質問</a:t>
            </a:r>
            <a:endParaRPr lang="en-US" altLang="ja-JP" sz="3600" dirty="0">
              <a:solidFill>
                <a:srgbClr val="00206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7D0956B-76D7-48DB-97C7-73BA52619FB9}" type="slidenum">
              <a:rPr kumimoji="1" lang="ja-JP" altLang="en-US" smtClean="0"/>
              <a:t>54</a:t>
            </a:fld>
            <a:endParaRPr kumimoji="1" lang="ja-JP" altLang="en-US" dirty="0"/>
          </a:p>
        </p:txBody>
      </p:sp>
      <p:sp>
        <p:nvSpPr>
          <p:cNvPr id="5" name="フローチャート: 処理 4"/>
          <p:cNvSpPr/>
          <p:nvPr/>
        </p:nvSpPr>
        <p:spPr>
          <a:xfrm flipV="1">
            <a:off x="838200" y="112438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rgbClr val="0070C0"/>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836021" y="1361713"/>
            <a:ext cx="10251079" cy="461665"/>
          </a:xfrm>
          <a:prstGeom prst="rect">
            <a:avLst/>
          </a:prstGeom>
          <a:noFill/>
        </p:spPr>
        <p:txBody>
          <a:bodyPr wrap="square" rtlCol="0">
            <a:spAutoFit/>
          </a:bodyPr>
          <a:lstStyle/>
          <a:p>
            <a:r>
              <a:rPr lang="ja-JP" altLang="en-US" sz="2400" dirty="0">
                <a:solidFill>
                  <a:srgbClr val="002060"/>
                </a:solidFill>
                <a:latin typeface="Meiryo UI" panose="020B0604030504040204" pitchFamily="50" charset="-128"/>
                <a:ea typeface="Meiryo UI" panose="020B0604030504040204" pitchFamily="50" charset="-128"/>
              </a:rPr>
              <a:t>よく</a:t>
            </a:r>
            <a:r>
              <a:rPr lang="ja-JP" altLang="en-US" sz="2400" dirty="0" smtClean="0">
                <a:solidFill>
                  <a:srgbClr val="002060"/>
                </a:solidFill>
                <a:latin typeface="Meiryo UI" panose="020B0604030504040204" pitchFamily="50" charset="-128"/>
                <a:ea typeface="Meiryo UI" panose="020B0604030504040204" pitchFamily="50" charset="-128"/>
              </a:rPr>
              <a:t>ある</a:t>
            </a:r>
            <a:r>
              <a:rPr lang="ja-JP" altLang="en-US" sz="2400" dirty="0">
                <a:solidFill>
                  <a:srgbClr val="002060"/>
                </a:solidFill>
                <a:latin typeface="Meiryo UI" panose="020B0604030504040204" pitchFamily="50" charset="-128"/>
                <a:ea typeface="Meiryo UI" panose="020B0604030504040204" pitchFamily="50" charset="-128"/>
              </a:rPr>
              <a:t>質問（サービス共通）</a:t>
            </a:r>
            <a:endParaRPr kumimoji="1" lang="ja-JP" altLang="en-US" sz="2400" dirty="0">
              <a:solidFill>
                <a:srgbClr val="002060"/>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856344" y="1988707"/>
            <a:ext cx="9502501" cy="405439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altLang="ja-JP" sz="2800" dirty="0" smtClean="0">
                <a:solidFill>
                  <a:schemeClr val="tx1"/>
                </a:solidFill>
                <a:latin typeface="Meiryo UI" panose="020B0604030504040204" pitchFamily="50" charset="-128"/>
                <a:ea typeface="Meiryo UI" panose="020B0604030504040204" pitchFamily="50" charset="-128"/>
              </a:rPr>
              <a:t>Q,</a:t>
            </a:r>
            <a:r>
              <a:rPr lang="ja-JP" altLang="en-US" sz="2800" dirty="0" smtClean="0">
                <a:solidFill>
                  <a:schemeClr val="tx1"/>
                </a:solidFill>
                <a:latin typeface="Meiryo UI" panose="020B0604030504040204" pitchFamily="50" charset="-128"/>
                <a:ea typeface="Meiryo UI" panose="020B0604030504040204" pitchFamily="50" charset="-128"/>
              </a:rPr>
              <a:t>現在要支援の利用者がいないため、指定更新をせずに</a:t>
            </a:r>
            <a:endParaRPr lang="en-US" altLang="ja-JP" sz="2800" dirty="0" smtClean="0">
              <a:solidFill>
                <a:schemeClr val="tx1"/>
              </a:solidFill>
              <a:latin typeface="Meiryo UI" panose="020B0604030504040204" pitchFamily="50" charset="-128"/>
              <a:ea typeface="Meiryo UI" panose="020B0604030504040204" pitchFamily="50" charset="-128"/>
            </a:endParaRPr>
          </a:p>
          <a:p>
            <a:r>
              <a:rPr lang="ja-JP" altLang="en-US" sz="2800" dirty="0">
                <a:solidFill>
                  <a:schemeClr val="tx1"/>
                </a:solidFill>
                <a:latin typeface="Meiryo UI" panose="020B0604030504040204" pitchFamily="50" charset="-128"/>
                <a:ea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rPr>
              <a:t>廃止したい。</a:t>
            </a:r>
            <a:endParaRPr lang="en-US" altLang="ja-JP" sz="2800" dirty="0" smtClean="0">
              <a:solidFill>
                <a:schemeClr val="tx1"/>
              </a:solidFill>
              <a:latin typeface="Meiryo UI" panose="020B0604030504040204" pitchFamily="50" charset="-128"/>
              <a:ea typeface="Meiryo UI" panose="020B0604030504040204" pitchFamily="50" charset="-128"/>
            </a:endParaRPr>
          </a:p>
          <a:p>
            <a:endParaRPr lang="en-US" altLang="ja-JP" sz="2800" dirty="0">
              <a:solidFill>
                <a:schemeClr val="tx1"/>
              </a:solidFill>
              <a:latin typeface="Meiryo UI" panose="020B0604030504040204" pitchFamily="50" charset="-128"/>
              <a:ea typeface="Meiryo UI" panose="020B0604030504040204" pitchFamily="50" charset="-128"/>
            </a:endParaRPr>
          </a:p>
          <a:p>
            <a:r>
              <a:rPr lang="en-US" altLang="ja-JP" sz="2800" dirty="0" smtClean="0">
                <a:solidFill>
                  <a:schemeClr val="tx1"/>
                </a:solidFill>
                <a:latin typeface="Meiryo UI" panose="020B0604030504040204" pitchFamily="50" charset="-128"/>
                <a:ea typeface="Meiryo UI" panose="020B0604030504040204" pitchFamily="50" charset="-128"/>
              </a:rPr>
              <a:t>A,</a:t>
            </a:r>
            <a:r>
              <a:rPr lang="ja-JP" altLang="en-US" sz="2800" dirty="0" smtClean="0">
                <a:solidFill>
                  <a:schemeClr val="tx1"/>
                </a:solidFill>
                <a:latin typeface="Meiryo UI" panose="020B0604030504040204" pitchFamily="50" charset="-128"/>
                <a:ea typeface="Meiryo UI" panose="020B0604030504040204" pitchFamily="50" charset="-128"/>
              </a:rPr>
              <a:t>廃止届をご提出ください。</a:t>
            </a:r>
            <a:endParaRPr lang="en-US" altLang="ja-JP" sz="2800" dirty="0" smtClean="0">
              <a:solidFill>
                <a:schemeClr val="tx1"/>
              </a:solidFill>
              <a:latin typeface="Meiryo UI" panose="020B0604030504040204" pitchFamily="50" charset="-128"/>
              <a:ea typeface="Meiryo UI" panose="020B0604030504040204" pitchFamily="50" charset="-128"/>
            </a:endParaRPr>
          </a:p>
          <a:p>
            <a:r>
              <a:rPr lang="ja-JP" altLang="en-US" sz="2800" dirty="0">
                <a:solidFill>
                  <a:schemeClr val="tx1"/>
                </a:solidFill>
                <a:latin typeface="Meiryo UI" panose="020B0604030504040204" pitchFamily="50" charset="-128"/>
                <a:ea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rPr>
              <a:t>様式は</a:t>
            </a:r>
            <a:r>
              <a:rPr lang="en-US" altLang="ja-JP" sz="2800" dirty="0" smtClean="0">
                <a:solidFill>
                  <a:schemeClr val="tx1"/>
                </a:solidFill>
                <a:latin typeface="Meiryo UI" panose="020B0604030504040204" pitchFamily="50" charset="-128"/>
                <a:ea typeface="Meiryo UI" panose="020B0604030504040204" pitchFamily="50" charset="-128"/>
              </a:rPr>
              <a:t>HP</a:t>
            </a:r>
            <a:r>
              <a:rPr lang="ja-JP" altLang="en-US" sz="2800" dirty="0" smtClean="0">
                <a:solidFill>
                  <a:schemeClr val="tx1"/>
                </a:solidFill>
                <a:latin typeface="Meiryo UI" panose="020B0604030504040204" pitchFamily="50" charset="-128"/>
                <a:ea typeface="Meiryo UI" panose="020B0604030504040204" pitchFamily="50" charset="-128"/>
              </a:rPr>
              <a:t>に掲載して</a:t>
            </a:r>
            <a:r>
              <a:rPr lang="ja-JP" altLang="en-US" sz="2800" dirty="0">
                <a:solidFill>
                  <a:schemeClr val="tx1"/>
                </a:solidFill>
                <a:latin typeface="Meiryo UI" panose="020B0604030504040204" pitchFamily="50" charset="-128"/>
                <a:ea typeface="Meiryo UI" panose="020B0604030504040204" pitchFamily="50" charset="-128"/>
              </a:rPr>
              <a:t>ます。</a:t>
            </a:r>
          </a:p>
        </p:txBody>
      </p:sp>
    </p:spTree>
    <p:extLst>
      <p:ext uri="{BB962C8B-B14F-4D97-AF65-F5344CB8AC3E}">
        <p14:creationId xmlns:p14="http://schemas.microsoft.com/office/powerpoint/2010/main" val="181749099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B8D87C-D615-4F27-8221-046407C2EA36}" type="slidenum">
              <a:rPr kumimoji="1" lang="ja-JP" altLang="en-US" smtClean="0"/>
              <a:t>55</a:t>
            </a:fld>
            <a:endParaRPr kumimoji="1" lang="ja-JP" altLang="en-US"/>
          </a:p>
        </p:txBody>
      </p:sp>
      <p:sp>
        <p:nvSpPr>
          <p:cNvPr id="5" name="タイトル 1"/>
          <p:cNvSpPr>
            <a:spLocks noGrp="1"/>
          </p:cNvSpPr>
          <p:nvPr>
            <p:ph type="title"/>
          </p:nvPr>
        </p:nvSpPr>
        <p:spPr>
          <a:xfrm>
            <a:off x="722200" y="630787"/>
            <a:ext cx="4855640" cy="588961"/>
          </a:xfrm>
        </p:spPr>
        <p:txBody>
          <a:bodyPr>
            <a:normAutofit/>
          </a:bodyPr>
          <a:lstStyle/>
          <a:p>
            <a:pPr algn="ctr"/>
            <a:r>
              <a:rPr lang="ja-JP" altLang="en-US" sz="2800" u="sng" dirty="0" smtClean="0">
                <a:solidFill>
                  <a:srgbClr val="002060"/>
                </a:solidFill>
                <a:latin typeface="Meiryo UI" panose="020B0604030504040204" pitchFamily="50" charset="-128"/>
                <a:ea typeface="Meiryo UI" panose="020B0604030504040204" pitchFamily="50" charset="-128"/>
              </a:rPr>
              <a:t>本</a:t>
            </a:r>
            <a:r>
              <a:rPr lang="ja-JP" altLang="en-US" sz="2800" u="sng" dirty="0">
                <a:solidFill>
                  <a:srgbClr val="002060"/>
                </a:solidFill>
                <a:latin typeface="Meiryo UI" panose="020B0604030504040204" pitchFamily="50" charset="-128"/>
                <a:ea typeface="Meiryo UI" panose="020B0604030504040204" pitchFamily="50" charset="-128"/>
              </a:rPr>
              <a:t>件</a:t>
            </a:r>
            <a:r>
              <a:rPr lang="ja-JP" altLang="en-US" sz="2800" u="sng" dirty="0" smtClean="0">
                <a:solidFill>
                  <a:srgbClr val="002060"/>
                </a:solidFill>
                <a:latin typeface="Meiryo UI" panose="020B0604030504040204" pitchFamily="50" charset="-128"/>
                <a:ea typeface="Meiryo UI" panose="020B0604030504040204" pitchFamily="50" charset="-128"/>
              </a:rPr>
              <a:t>に関するお問い合わせ先</a:t>
            </a:r>
            <a:endParaRPr kumimoji="1" lang="ja-JP" altLang="en-US" sz="2800" u="sng" dirty="0">
              <a:solidFill>
                <a:srgbClr val="002060"/>
              </a:solidFill>
              <a:latin typeface="Meiryo UI" panose="020B0604030504040204" pitchFamily="50" charset="-128"/>
              <a:ea typeface="Meiryo UI" panose="020B0604030504040204" pitchFamily="50" charset="-128"/>
            </a:endParaRPr>
          </a:p>
        </p:txBody>
      </p:sp>
      <p:sp>
        <p:nvSpPr>
          <p:cNvPr id="6" name="正方形/長方形 5"/>
          <p:cNvSpPr/>
          <p:nvPr/>
        </p:nvSpPr>
        <p:spPr>
          <a:xfrm>
            <a:off x="156754" y="156754"/>
            <a:ext cx="11887200" cy="6564721"/>
          </a:xfrm>
          <a:prstGeom prst="rect">
            <a:avLst/>
          </a:prstGeom>
          <a:no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2708826773"/>
              </p:ext>
            </p:extLst>
          </p:nvPr>
        </p:nvGraphicFramePr>
        <p:xfrm>
          <a:off x="1670594" y="2558734"/>
          <a:ext cx="9145452" cy="2072640"/>
        </p:xfrm>
        <a:graphic>
          <a:graphicData uri="http://schemas.openxmlformats.org/drawingml/2006/table">
            <a:tbl>
              <a:tblPr firstRow="1" bandRow="1">
                <a:tableStyleId>{2D5ABB26-0587-4C30-8999-92F81FD0307C}</a:tableStyleId>
              </a:tblPr>
              <a:tblGrid>
                <a:gridCol w="1295061">
                  <a:extLst>
                    <a:ext uri="{9D8B030D-6E8A-4147-A177-3AD203B41FA5}">
                      <a16:colId xmlns:a16="http://schemas.microsoft.com/office/drawing/2014/main" val="15571151"/>
                    </a:ext>
                  </a:extLst>
                </a:gridCol>
                <a:gridCol w="7850391">
                  <a:extLst>
                    <a:ext uri="{9D8B030D-6E8A-4147-A177-3AD203B41FA5}">
                      <a16:colId xmlns:a16="http://schemas.microsoft.com/office/drawing/2014/main" val="3769896317"/>
                    </a:ext>
                  </a:extLst>
                </a:gridCol>
              </a:tblGrid>
              <a:tr h="37084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smtClean="0">
                          <a:solidFill>
                            <a:srgbClr val="002060"/>
                          </a:solidFill>
                          <a:latin typeface="Meiryo UI" panose="020B0604030504040204" pitchFamily="50" charset="-128"/>
                          <a:ea typeface="Meiryo UI" panose="020B0604030504040204" pitchFamily="50" charset="-128"/>
                        </a:rPr>
                        <a:t>豊島区　保健福祉部　高齢者福祉課　総合事業グループ</a:t>
                      </a:r>
                      <a:endParaRPr lang="en-US" altLang="ja-JP" sz="2800" dirty="0" smtClean="0">
                        <a:solidFill>
                          <a:srgbClr val="002060"/>
                        </a:solidFill>
                        <a:latin typeface="Meiryo UI" panose="020B0604030504040204" pitchFamily="50" charset="-128"/>
                        <a:ea typeface="Meiryo UI" panose="020B0604030504040204" pitchFamily="50" charset="-128"/>
                      </a:endParaRPr>
                    </a:p>
                  </a:txBody>
                  <a:tcPr/>
                </a:tc>
                <a:tc hMerge="1">
                  <a:txBody>
                    <a:bodyPr/>
                    <a:lstStyle/>
                    <a:p>
                      <a:endParaRPr kumimoji="1" lang="ja-JP" altLang="en-US" dirty="0"/>
                    </a:p>
                  </a:txBody>
                  <a:tcPr/>
                </a:tc>
                <a:extLst>
                  <a:ext uri="{0D108BD9-81ED-4DB2-BD59-A6C34878D82A}">
                    <a16:rowId xmlns:a16="http://schemas.microsoft.com/office/drawing/2014/main" val="4285048041"/>
                  </a:ext>
                </a:extLst>
              </a:tr>
              <a:tr h="370840">
                <a:tc>
                  <a:txBody>
                    <a:bodyPr/>
                    <a:lstStyle/>
                    <a:p>
                      <a:r>
                        <a:rPr lang="ja-JP" altLang="en-US" sz="2800" dirty="0" smtClean="0">
                          <a:solidFill>
                            <a:srgbClr val="002060"/>
                          </a:solidFill>
                          <a:latin typeface="Meiryo UI" panose="020B0604030504040204" pitchFamily="50" charset="-128"/>
                          <a:ea typeface="Meiryo UI" panose="020B0604030504040204" pitchFamily="50" charset="-128"/>
                        </a:rPr>
                        <a:t>電話</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800" dirty="0" smtClean="0">
                          <a:solidFill>
                            <a:srgbClr val="002060"/>
                          </a:solidFill>
                          <a:latin typeface="Meiryo UI" panose="020B0604030504040204" pitchFamily="50" charset="-128"/>
                          <a:ea typeface="Meiryo UI" panose="020B0604030504040204" pitchFamily="50" charset="-128"/>
                        </a:rPr>
                        <a:t>03-4566-2435</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62911478"/>
                  </a:ext>
                </a:extLst>
              </a:tr>
              <a:tr h="370840">
                <a:tc>
                  <a:txBody>
                    <a:bodyPr/>
                    <a:lstStyle/>
                    <a:p>
                      <a:r>
                        <a:rPr lang="en-US" altLang="ja-JP" sz="2800" dirty="0" smtClean="0">
                          <a:solidFill>
                            <a:srgbClr val="002060"/>
                          </a:solidFill>
                          <a:latin typeface="Meiryo UI" panose="020B0604030504040204" pitchFamily="50" charset="-128"/>
                          <a:ea typeface="Meiryo UI" panose="020B0604030504040204" pitchFamily="50" charset="-128"/>
                        </a:rPr>
                        <a:t>FAX</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800" dirty="0" smtClean="0">
                          <a:solidFill>
                            <a:srgbClr val="002060"/>
                          </a:solidFill>
                          <a:latin typeface="Meiryo UI" panose="020B0604030504040204" pitchFamily="50" charset="-128"/>
                          <a:ea typeface="Meiryo UI" panose="020B0604030504040204" pitchFamily="50" charset="-128"/>
                        </a:rPr>
                        <a:t>03-3980-5040</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82530848"/>
                  </a:ext>
                </a:extLst>
              </a:tr>
              <a:tr h="370840">
                <a:tc>
                  <a:txBody>
                    <a:bodyPr/>
                    <a:lstStyle/>
                    <a:p>
                      <a:r>
                        <a:rPr lang="ja-JP" altLang="en-US" sz="2800" dirty="0" smtClean="0">
                          <a:solidFill>
                            <a:srgbClr val="002060"/>
                          </a:solidFill>
                          <a:latin typeface="Meiryo UI" panose="020B0604030504040204" pitchFamily="50" charset="-128"/>
                          <a:ea typeface="Meiryo UI" panose="020B0604030504040204" pitchFamily="50" charset="-128"/>
                        </a:rPr>
                        <a:t>メール</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800" dirty="0" smtClean="0">
                          <a:solidFill>
                            <a:srgbClr val="002060"/>
                          </a:solidFill>
                          <a:latin typeface="Meiryo UI" panose="020B0604030504040204" pitchFamily="50" charset="-128"/>
                          <a:ea typeface="Meiryo UI" panose="020B0604030504040204" pitchFamily="50" charset="-128"/>
                        </a:rPr>
                        <a:t>A0030089@city.toshima.lg.jp</a:t>
                      </a:r>
                      <a:endParaRPr kumimoji="1" lang="ja-JP" altLang="en-US" sz="2800" dirty="0">
                        <a:solidFill>
                          <a:srgbClr val="00206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5267137"/>
                  </a:ext>
                </a:extLst>
              </a:tr>
            </a:tbl>
          </a:graphicData>
        </a:graphic>
      </p:graphicFrame>
    </p:spTree>
    <p:extLst>
      <p:ext uri="{BB962C8B-B14F-4D97-AF65-F5344CB8AC3E}">
        <p14:creationId xmlns:p14="http://schemas.microsoft.com/office/powerpoint/2010/main" val="129954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a:extLst>
              <a:ext uri="{FF2B5EF4-FFF2-40B4-BE49-F238E27FC236}">
                <a16:creationId xmlns:a16="http://schemas.microsoft.com/office/drawing/2014/main" id="{0F10F10E-6538-4F58-998E-A264D11FBD53}"/>
              </a:ext>
            </a:extLst>
          </p:cNvPr>
          <p:cNvSpPr/>
          <p:nvPr/>
        </p:nvSpPr>
        <p:spPr>
          <a:xfrm>
            <a:off x="302415" y="2907792"/>
            <a:ext cx="4835642" cy="2989464"/>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1200"/>
              </a:spcAft>
              <a:buClrTx/>
              <a:buSzTx/>
              <a:buFontTx/>
              <a:buNone/>
              <a:tabLst/>
              <a:defRPr/>
            </a:pP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介護サービスに頼りきった生活を続けていると</a:t>
            </a:r>
            <a:r>
              <a:rPr kumimoji="1" lang="ja-JP" altLang="en-US" sz="20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自分でできることが徐々に減ってしまう。</a:t>
            </a:r>
            <a:endParaRPr kumimoji="1" lang="en-US" altLang="ja-JP"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1200"/>
              </a:spcAft>
              <a:buClrTx/>
              <a:buSzTx/>
              <a:buFontTx/>
              <a:buNone/>
              <a:tabLst/>
              <a:defRPr/>
            </a:pP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サービスの利用により、</a:t>
            </a:r>
            <a:r>
              <a:rPr kumimoji="1" lang="ja-JP" altLang="en-US"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自分でできることを増やしていくことで、介護サービスに頼らない自立した生活</a:t>
            </a: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を送る。</a:t>
            </a:r>
            <a:endParaRPr kumimoji="1" lang="ja-JP" altLang="en-US" sz="20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p:txBody>
      </p:sp>
      <p:sp>
        <p:nvSpPr>
          <p:cNvPr id="59" name="正方形/長方形 58">
            <a:extLst>
              <a:ext uri="{FF2B5EF4-FFF2-40B4-BE49-F238E27FC236}">
                <a16:creationId xmlns:a16="http://schemas.microsoft.com/office/drawing/2014/main" id="{0F10F10E-6538-4F58-998E-A264D11FBD53}"/>
              </a:ext>
            </a:extLst>
          </p:cNvPr>
          <p:cNvSpPr/>
          <p:nvPr/>
        </p:nvSpPr>
        <p:spPr>
          <a:xfrm>
            <a:off x="9981893" y="4015029"/>
            <a:ext cx="394971" cy="57179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1200"/>
              </a:spcAft>
              <a:buClrTx/>
              <a:buSzTx/>
              <a:buFontTx/>
              <a:buNone/>
              <a:tabLst/>
              <a:defRPr/>
            </a:pPr>
            <a:endParaRPr kumimoji="1" lang="ja-JP" altLang="en-US"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2" name="図 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334150" y="2551466"/>
            <a:ext cx="6717012" cy="4050459"/>
          </a:xfrm>
          <a:prstGeom prst="rect">
            <a:avLst/>
          </a:prstGeom>
        </p:spPr>
      </p:pic>
      <p:sp>
        <p:nvSpPr>
          <p:cNvPr id="13" name="角丸四角形 12"/>
          <p:cNvSpPr/>
          <p:nvPr/>
        </p:nvSpPr>
        <p:spPr>
          <a:xfrm>
            <a:off x="1850571" y="1255057"/>
            <a:ext cx="8490856" cy="1117600"/>
          </a:xfrm>
          <a:prstGeom prst="roundRect">
            <a:avLst/>
          </a:prstGeom>
          <a:solidFill>
            <a:srgbClr val="FFFF99">
              <a:alpha val="4274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正方形/長方形 13">
            <a:extLst>
              <a:ext uri="{FF2B5EF4-FFF2-40B4-BE49-F238E27FC236}">
                <a16:creationId xmlns:a16="http://schemas.microsoft.com/office/drawing/2014/main" id="{0F10F10E-6538-4F58-998E-A264D11FBD53}"/>
              </a:ext>
            </a:extLst>
          </p:cNvPr>
          <p:cNvSpPr/>
          <p:nvPr/>
        </p:nvSpPr>
        <p:spPr>
          <a:xfrm>
            <a:off x="2233904" y="1199817"/>
            <a:ext cx="7724189" cy="108058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 自分でできることを増やす 」</a:t>
            </a:r>
            <a:endParaRPr kumimoji="1" lang="ja-JP" altLang="en-US" sz="40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0" name="タイトル 1"/>
          <p:cNvSpPr>
            <a:spLocks noGrp="1"/>
          </p:cNvSpPr>
          <p:nvPr>
            <p:ph type="title"/>
          </p:nvPr>
        </p:nvSpPr>
        <p:spPr>
          <a:xfrm>
            <a:off x="1083211" y="124127"/>
            <a:ext cx="11087017" cy="657813"/>
          </a:xfrm>
          <a:noFill/>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総合事業の目指す姿①</a:t>
            </a:r>
            <a:endParaRPr kumimoji="1" lang="ja-JP" altLang="en-US" sz="3600" dirty="0">
              <a:solidFill>
                <a:srgbClr val="002060"/>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7CD0BB-A831-47E4-825A-4CF5339B74F0}"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4" name="左矢印 3"/>
          <p:cNvSpPr/>
          <p:nvPr/>
        </p:nvSpPr>
        <p:spPr>
          <a:xfrm rot="20409956">
            <a:off x="6211332" y="3425909"/>
            <a:ext cx="1623412" cy="963658"/>
          </a:xfrm>
          <a:prstGeom prst="leftArrow">
            <a:avLst>
              <a:gd name="adj1" fmla="val 50000"/>
              <a:gd name="adj2" fmla="val 68351"/>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 name="フローチャート: 処理 10"/>
          <p:cNvSpPr/>
          <p:nvPr/>
        </p:nvSpPr>
        <p:spPr>
          <a:xfrm flipV="1">
            <a:off x="838200" y="894438"/>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160363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5421086" y="2285181"/>
            <a:ext cx="6205047" cy="4419048"/>
          </a:xfrm>
          <a:prstGeom prst="rect">
            <a:avLst/>
          </a:prstGeom>
        </p:spPr>
      </p:pic>
      <p:sp>
        <p:nvSpPr>
          <p:cNvPr id="20" name="角丸四角形 19"/>
          <p:cNvSpPr/>
          <p:nvPr/>
        </p:nvSpPr>
        <p:spPr>
          <a:xfrm>
            <a:off x="1828801" y="1054838"/>
            <a:ext cx="8490856" cy="1117600"/>
          </a:xfrm>
          <a:prstGeom prst="roundRect">
            <a:avLst/>
          </a:prstGeom>
          <a:solidFill>
            <a:srgbClr val="FFFF99">
              <a:alpha val="8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1" name="正方形/長方形 50">
            <a:extLst>
              <a:ext uri="{FF2B5EF4-FFF2-40B4-BE49-F238E27FC236}">
                <a16:creationId xmlns:a16="http://schemas.microsoft.com/office/drawing/2014/main" id="{0F10F10E-6538-4F58-998E-A264D11FBD53}"/>
              </a:ext>
            </a:extLst>
          </p:cNvPr>
          <p:cNvSpPr/>
          <p:nvPr/>
        </p:nvSpPr>
        <p:spPr>
          <a:xfrm>
            <a:off x="439600" y="2581705"/>
            <a:ext cx="5453200" cy="318992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ts val="32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　要介護状態になる前</a:t>
            </a:r>
            <a:r>
              <a:rPr kumimoji="1" lang="ja-JP" altLang="en-US" sz="20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に、短期集中的</a:t>
            </a: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に</a:t>
            </a:r>
            <a:endParaRPr kumimoji="1" lang="en-US" altLang="ja-JP"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ts val="3200"/>
              </a:lnSpc>
              <a:spcBef>
                <a:spcPts val="0"/>
              </a:spcBef>
              <a:spcAft>
                <a:spcPts val="240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サービスを利用することで回復</a:t>
            </a:r>
            <a:endParaRPr kumimoji="1" lang="en-US" altLang="ja-JP"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0" i="0" u="none" strike="noStrike" kern="1200" cap="none" spc="0" normalizeH="0" baseline="0" noProof="0" dirty="0" smtClean="0">
                <a:ln>
                  <a:noFill/>
                </a:ln>
                <a:solidFill>
                  <a:srgbClr val="002060"/>
                </a:solidFill>
                <a:effectLst/>
                <a:uLnTx/>
                <a:uFillTx/>
                <a:latin typeface="BIZ UDPゴシック" panose="020B0400000000000000" pitchFamily="50" charset="-128"/>
                <a:ea typeface="BIZ UDPゴシック" panose="020B0400000000000000" pitchFamily="50" charset="-128"/>
                <a:cs typeface="+mn-cs"/>
              </a:rPr>
              <a:t>ちょっと前の自分を取り戻したら、</a:t>
            </a:r>
            <a:endParaRPr kumimoji="1" lang="en-US" altLang="ja-JP" sz="2000" b="0" i="0" u="none" strike="noStrike" kern="1200" cap="none" spc="0" normalizeH="0" baseline="0" noProof="0" dirty="0">
              <a:ln>
                <a:noFill/>
              </a:ln>
              <a:solidFill>
                <a:srgbClr val="00206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ts val="32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「サービス卒業」</a:t>
            </a:r>
            <a:endParaRPr kumimoji="1" lang="en-US" altLang="ja-JP" sz="20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3" name="正方形/長方形 52">
            <a:extLst>
              <a:ext uri="{FF2B5EF4-FFF2-40B4-BE49-F238E27FC236}">
                <a16:creationId xmlns:a16="http://schemas.microsoft.com/office/drawing/2014/main" id="{0F10F10E-6538-4F58-998E-A264D11FBD53}"/>
              </a:ext>
            </a:extLst>
          </p:cNvPr>
          <p:cNvSpPr/>
          <p:nvPr/>
        </p:nvSpPr>
        <p:spPr>
          <a:xfrm>
            <a:off x="2258011" y="1054067"/>
            <a:ext cx="7724189" cy="108058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 ちょっと前の自分を取り戻す 」</a:t>
            </a:r>
            <a:endParaRPr kumimoji="1" lang="ja-JP" altLang="en-US" sz="40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10">
            <a:extLst>
              <a:ext uri="{FF2B5EF4-FFF2-40B4-BE49-F238E27FC236}">
                <a16:creationId xmlns:a16="http://schemas.microsoft.com/office/drawing/2014/main" id="{0F10F10E-6538-4F58-998E-A264D11FBD53}"/>
              </a:ext>
            </a:extLst>
          </p:cNvPr>
          <p:cNvSpPr/>
          <p:nvPr/>
        </p:nvSpPr>
        <p:spPr>
          <a:xfrm>
            <a:off x="7583770" y="2775086"/>
            <a:ext cx="1303962" cy="57179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1200"/>
              </a:spcAft>
              <a:buClrTx/>
              <a:buSzTx/>
              <a:buFontTx/>
              <a:buNone/>
              <a:tabLst/>
              <a:defRPr/>
            </a:pPr>
            <a:r>
              <a:rPr kumimoji="1" lang="ja-JP" altLang="en-US" sz="1200" b="1" i="0" u="none" strike="noStrike" kern="1200" cap="none" spc="0" normalizeH="0" baseline="0" noProof="0" dirty="0" smtClean="0">
                <a:ln>
                  <a:noFill/>
                </a:ln>
                <a:solidFill>
                  <a:srgbClr val="FF2929"/>
                </a:solidFill>
                <a:effectLst/>
                <a:uLnTx/>
                <a:uFillTx/>
                <a:latin typeface="BIZ UDPゴシック" panose="020B0400000000000000" pitchFamily="50" charset="-128"/>
                <a:ea typeface="BIZ UDPゴシック" panose="020B0400000000000000" pitchFamily="50" charset="-128"/>
                <a:cs typeface="+mn-cs"/>
              </a:rPr>
              <a:t>サービス卒業！</a:t>
            </a:r>
            <a:endParaRPr kumimoji="1" lang="ja-JP" altLang="en-US" sz="1200" b="1" i="0" u="none" strike="noStrike" kern="1200" cap="none" spc="0" normalizeH="0" baseline="0" noProof="0" dirty="0">
              <a:ln>
                <a:noFill/>
              </a:ln>
              <a:solidFill>
                <a:srgbClr val="FF2929"/>
              </a:solidFill>
              <a:effectLst/>
              <a:uLnTx/>
              <a:uFillTx/>
              <a:latin typeface="BIZ UDPゴシック" panose="020B0400000000000000" pitchFamily="50" charset="-128"/>
              <a:ea typeface="BIZ UDPゴシック" panose="020B0400000000000000" pitchFamily="50" charset="-128"/>
              <a:cs typeface="+mn-cs"/>
            </a:endParaRPr>
          </a:p>
        </p:txBody>
      </p:sp>
      <p:sp>
        <p:nvSpPr>
          <p:cNvPr id="13" name="タイトル 1"/>
          <p:cNvSpPr>
            <a:spLocks noGrp="1"/>
          </p:cNvSpPr>
          <p:nvPr>
            <p:ph type="title"/>
          </p:nvPr>
        </p:nvSpPr>
        <p:spPr>
          <a:xfrm>
            <a:off x="838200" y="130592"/>
            <a:ext cx="11353800" cy="657813"/>
          </a:xfrm>
          <a:noFill/>
        </p:spPr>
        <p:txBody>
          <a:bodyPr>
            <a:normAutofit/>
          </a:bodyPr>
          <a:lstStyle/>
          <a:p>
            <a:r>
              <a:rPr lang="ja-JP" altLang="en-US" sz="3600" dirty="0" smtClean="0">
                <a:solidFill>
                  <a:srgbClr val="002060"/>
                </a:solidFill>
                <a:latin typeface="Meiryo UI" panose="020B0604030504040204" pitchFamily="50" charset="-128"/>
                <a:ea typeface="Meiryo UI" panose="020B0604030504040204" pitchFamily="50" charset="-128"/>
              </a:rPr>
              <a:t>総合事業の目指す姿②</a:t>
            </a:r>
            <a:endParaRPr kumimoji="1" lang="ja-JP" altLang="en-US" sz="3600" dirty="0">
              <a:solidFill>
                <a:srgbClr val="00206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7CD0BB-A831-47E4-825A-4CF5339B74F0}"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2" name="正方形/長方形 11">
            <a:extLst>
              <a:ext uri="{FF2B5EF4-FFF2-40B4-BE49-F238E27FC236}">
                <a16:creationId xmlns:a16="http://schemas.microsoft.com/office/drawing/2014/main" id="{0F10F10E-6538-4F58-998E-A264D11FBD53}"/>
              </a:ext>
            </a:extLst>
          </p:cNvPr>
          <p:cNvSpPr/>
          <p:nvPr/>
        </p:nvSpPr>
        <p:spPr>
          <a:xfrm>
            <a:off x="8045450" y="3525165"/>
            <a:ext cx="1403350" cy="57179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1" lang="ja-JP" altLang="en-US" sz="1200" b="1" i="0" u="none" strike="noStrike" kern="1200" cap="none" spc="0" normalizeH="0" baseline="0" noProof="0" dirty="0" smtClean="0">
                <a:ln>
                  <a:noFill/>
                </a:ln>
                <a:solidFill>
                  <a:srgbClr val="F09A42"/>
                </a:solidFill>
                <a:effectLst/>
                <a:uLnTx/>
                <a:uFillTx/>
                <a:latin typeface="BIZ UDPゴシック" panose="020B0400000000000000" pitchFamily="50" charset="-128"/>
                <a:ea typeface="BIZ UDPゴシック" panose="020B0400000000000000" pitchFamily="50" charset="-128"/>
                <a:cs typeface="+mn-cs"/>
              </a:rPr>
              <a:t>総合事業サービスを利用</a:t>
            </a:r>
            <a:endParaRPr kumimoji="1" lang="ja-JP" altLang="en-US" sz="1200" b="1" i="0" u="none" strike="noStrike" kern="1200" cap="none" spc="0" normalizeH="0" baseline="0" noProof="0" dirty="0">
              <a:ln>
                <a:noFill/>
              </a:ln>
              <a:solidFill>
                <a:srgbClr val="F09A42"/>
              </a:solidFill>
              <a:effectLst/>
              <a:uLnTx/>
              <a:uFillTx/>
              <a:latin typeface="BIZ UDPゴシック" panose="020B0400000000000000" pitchFamily="50" charset="-128"/>
              <a:ea typeface="BIZ UDPゴシック" panose="020B0400000000000000" pitchFamily="50" charset="-128"/>
              <a:cs typeface="+mn-cs"/>
            </a:endParaRPr>
          </a:p>
        </p:txBody>
      </p:sp>
      <p:sp>
        <p:nvSpPr>
          <p:cNvPr id="4" name="正方形/長方形 3"/>
          <p:cNvSpPr/>
          <p:nvPr/>
        </p:nvSpPr>
        <p:spPr>
          <a:xfrm>
            <a:off x="9011273" y="2288552"/>
            <a:ext cx="2575407" cy="556248"/>
          </a:xfrm>
          <a:prstGeom prst="rect">
            <a:avLst/>
          </a:prstGeom>
          <a:solidFill>
            <a:srgbClr val="F4F9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0F10F10E-6538-4F58-998E-A264D11FBD53}"/>
              </a:ext>
            </a:extLst>
          </p:cNvPr>
          <p:cNvSpPr/>
          <p:nvPr/>
        </p:nvSpPr>
        <p:spPr>
          <a:xfrm>
            <a:off x="9011273" y="2673059"/>
            <a:ext cx="1188074" cy="57179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通いの場</a:t>
            </a:r>
            <a:r>
              <a:rPr kumimoji="1" lang="ja-JP" altLang="en-US" sz="12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等で健康を維持</a:t>
            </a:r>
            <a:endPar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フローチャート: 処理 13"/>
          <p:cNvSpPr/>
          <p:nvPr/>
        </p:nvSpPr>
        <p:spPr>
          <a:xfrm flipV="1">
            <a:off x="816429" y="796804"/>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944548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19283" y="76248"/>
            <a:ext cx="11237087"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通所型サービスの現状と課題</a:t>
            </a:r>
            <a:endPar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p:txBody>
      </p:sp>
      <p:sp>
        <p:nvSpPr>
          <p:cNvPr id="5" name="フローチャート: 処理 4"/>
          <p:cNvSpPr/>
          <p:nvPr/>
        </p:nvSpPr>
        <p:spPr>
          <a:xfrm flipV="1">
            <a:off x="431402" y="782170"/>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2" name="表 1"/>
          <p:cNvGraphicFramePr>
            <a:graphicFrameLocks noGrp="1"/>
          </p:cNvGraphicFramePr>
          <p:nvPr>
            <p:extLst>
              <p:ext uri="{D42A27DB-BD31-4B8C-83A1-F6EECF244321}">
                <p14:modId xmlns:p14="http://schemas.microsoft.com/office/powerpoint/2010/main" val="1451949455"/>
              </p:ext>
            </p:extLst>
          </p:nvPr>
        </p:nvGraphicFramePr>
        <p:xfrm>
          <a:off x="431402" y="1196327"/>
          <a:ext cx="11109985" cy="5160023"/>
        </p:xfrm>
        <a:graphic>
          <a:graphicData uri="http://schemas.openxmlformats.org/drawingml/2006/table">
            <a:tbl>
              <a:tblPr firstRow="1" bandRow="1">
                <a:tableStyleId>{5940675A-B579-460E-94D1-54222C63F5DA}</a:tableStyleId>
              </a:tblPr>
              <a:tblGrid>
                <a:gridCol w="3763227">
                  <a:extLst>
                    <a:ext uri="{9D8B030D-6E8A-4147-A177-3AD203B41FA5}">
                      <a16:colId xmlns:a16="http://schemas.microsoft.com/office/drawing/2014/main" val="2014177577"/>
                    </a:ext>
                  </a:extLst>
                </a:gridCol>
                <a:gridCol w="7346758">
                  <a:extLst>
                    <a:ext uri="{9D8B030D-6E8A-4147-A177-3AD203B41FA5}">
                      <a16:colId xmlns:a16="http://schemas.microsoft.com/office/drawing/2014/main" val="72489860"/>
                    </a:ext>
                  </a:extLst>
                </a:gridCol>
              </a:tblGrid>
              <a:tr h="466661">
                <a:tc>
                  <a:txBody>
                    <a:bodyPr/>
                    <a:lstStyle/>
                    <a:p>
                      <a:pPr algn="ctr"/>
                      <a:r>
                        <a:rPr kumimoji="1" lang="ja-JP" altLang="en-US" sz="1600" dirty="0" smtClean="0">
                          <a:latin typeface="Meiryo UI" panose="020B0604030504040204" pitchFamily="50" charset="-128"/>
                          <a:ea typeface="Meiryo UI" panose="020B0604030504040204" pitchFamily="50" charset="-128"/>
                        </a:rPr>
                        <a:t>通所型サービス</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現状と課題</a:t>
                      </a:r>
                    </a:p>
                  </a:txBody>
                  <a:tcPr anchor="ctr">
                    <a:solidFill>
                      <a:schemeClr val="accent5">
                        <a:lumMod val="20000"/>
                        <a:lumOff val="80000"/>
                      </a:schemeClr>
                    </a:solidFill>
                  </a:tcPr>
                </a:tc>
                <a:extLst>
                  <a:ext uri="{0D108BD9-81ED-4DB2-BD59-A6C34878D82A}">
                    <a16:rowId xmlns:a16="http://schemas.microsoft.com/office/drawing/2014/main" val="3688898760"/>
                  </a:ext>
                </a:extLst>
              </a:tr>
              <a:tr h="816657">
                <a:tc>
                  <a:txBody>
                    <a:bodyPr/>
                    <a:lstStyle/>
                    <a:p>
                      <a:pPr algn="ctr"/>
                      <a:r>
                        <a:rPr kumimoji="1" lang="ja-JP" altLang="en-US" sz="1600" dirty="0" smtClean="0">
                          <a:latin typeface="Meiryo UI" panose="020B0604030504040204" pitchFamily="50" charset="-128"/>
                          <a:ea typeface="Meiryo UI" panose="020B0604030504040204" pitchFamily="50" charset="-128"/>
                        </a:rPr>
                        <a:t>国相当基準</a:t>
                      </a:r>
                      <a:endParaRPr kumimoji="1" lang="en-US" altLang="ja-JP" sz="1600" baseline="0" dirty="0" smtClean="0">
                        <a:latin typeface="Meiryo UI" panose="020B0604030504040204" pitchFamily="50" charset="-128"/>
                        <a:ea typeface="Meiryo UI" panose="020B0604030504040204" pitchFamily="50" charset="-128"/>
                      </a:endParaRPr>
                    </a:p>
                    <a:p>
                      <a:pPr algn="ctr"/>
                      <a:r>
                        <a:rPr kumimoji="1" lang="ja-JP" altLang="en-US" sz="1600" baseline="0" dirty="0" smtClean="0">
                          <a:latin typeface="Meiryo UI" panose="020B0604030504040204" pitchFamily="50" charset="-128"/>
                          <a:ea typeface="Meiryo UI" panose="020B0604030504040204" pitchFamily="50" charset="-128"/>
                        </a:rPr>
                        <a:t>介護予防通所事業</a:t>
                      </a:r>
                      <a:r>
                        <a:rPr kumimoji="1" lang="en-US" altLang="ja-JP" sz="1600" baseline="0" dirty="0" smtClean="0">
                          <a:latin typeface="Meiryo UI" panose="020B0604030504040204" pitchFamily="50" charset="-128"/>
                          <a:ea typeface="Meiryo UI" panose="020B0604030504040204" pitchFamily="50" charset="-128"/>
                        </a:rPr>
                        <a:t>(A6)</a:t>
                      </a:r>
                    </a:p>
                  </a:txBody>
                  <a:tcPr anchor="ctr">
                    <a:solidFill>
                      <a:schemeClr val="accent5">
                        <a:lumMod val="20000"/>
                        <a:lumOff val="80000"/>
                      </a:schemeClr>
                    </a:solidFill>
                  </a:tcPr>
                </a:tc>
                <a:tc>
                  <a:txBody>
                    <a:bodyPr/>
                    <a:lstStyle/>
                    <a:p>
                      <a:pPr algn="l"/>
                      <a:r>
                        <a:rPr kumimoji="1" lang="ja-JP" altLang="en-US" sz="1600" baseline="0" dirty="0" smtClean="0">
                          <a:solidFill>
                            <a:srgbClr val="FF0000"/>
                          </a:solidFill>
                          <a:latin typeface="Meiryo UI" panose="020B0604030504040204" pitchFamily="50" charset="-128"/>
                          <a:ea typeface="Meiryo UI" panose="020B0604030504040204" pitchFamily="50" charset="-128"/>
                        </a:rPr>
                        <a:t>・入浴サービスが不足している（指定を受けていても要支援者の入浴を受け入れない）</a:t>
                      </a:r>
                    </a:p>
                    <a:p>
                      <a:pPr algn="l"/>
                      <a:r>
                        <a:rPr kumimoji="1" lang="ja-JP" altLang="en-US" sz="1600" baseline="0" dirty="0" smtClean="0">
                          <a:latin typeface="Meiryo UI" panose="020B0604030504040204" pitchFamily="50" charset="-128"/>
                          <a:ea typeface="Meiryo UI" panose="020B0604030504040204" pitchFamily="50" charset="-128"/>
                        </a:rPr>
                        <a:t>・継続的なサービスの活用傾向がみられる</a:t>
                      </a:r>
                      <a:endParaRPr kumimoji="1" lang="en-US" altLang="ja-JP" sz="1600" baseline="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54433288"/>
                  </a:ext>
                </a:extLst>
              </a:tr>
              <a:tr h="10879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aseline="0" dirty="0" smtClean="0">
                          <a:latin typeface="Meiryo UI" panose="020B0604030504040204" pitchFamily="50" charset="-128"/>
                          <a:ea typeface="Meiryo UI" panose="020B0604030504040204" pitchFamily="50" charset="-128"/>
                        </a:rPr>
                        <a:t>区独自基準</a:t>
                      </a:r>
                      <a:endParaRPr kumimoji="1" lang="en-US" altLang="ja-JP" sz="1600" baseline="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aseline="0" dirty="0" smtClean="0">
                          <a:latin typeface="Meiryo UI" panose="020B0604030504040204" pitchFamily="50" charset="-128"/>
                          <a:ea typeface="Meiryo UI" panose="020B0604030504040204" pitchFamily="50" charset="-128"/>
                        </a:rPr>
                        <a:t>としまリハビリ通所サービス</a:t>
                      </a:r>
                      <a:r>
                        <a:rPr kumimoji="1" lang="en-US" altLang="ja-JP" sz="1600" baseline="0" dirty="0" smtClean="0">
                          <a:latin typeface="Meiryo UI" panose="020B0604030504040204" pitchFamily="50" charset="-128"/>
                          <a:ea typeface="Meiryo UI" panose="020B0604030504040204" pitchFamily="50" charset="-128"/>
                        </a:rPr>
                        <a:t>(A8)</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aseline="0" dirty="0" smtClean="0">
                          <a:latin typeface="Meiryo UI" panose="020B0604030504040204" pitchFamily="50" charset="-128"/>
                          <a:ea typeface="Meiryo UI" panose="020B0604030504040204" pitchFamily="50" charset="-128"/>
                        </a:rPr>
                        <a:t>（通所型サービス</a:t>
                      </a:r>
                      <a:r>
                        <a:rPr kumimoji="1" lang="en-US" altLang="ja-JP" sz="1600" baseline="0" dirty="0" smtClean="0">
                          <a:latin typeface="Meiryo UI" panose="020B0604030504040204" pitchFamily="50" charset="-128"/>
                          <a:ea typeface="Meiryo UI" panose="020B0604030504040204" pitchFamily="50" charset="-128"/>
                        </a:rPr>
                        <a:t>A</a:t>
                      </a:r>
                      <a:r>
                        <a:rPr kumimoji="1" lang="ja-JP" altLang="en-US" sz="1600" baseline="0" dirty="0" smtClean="0">
                          <a:latin typeface="Meiryo UI" panose="020B0604030504040204" pitchFamily="50" charset="-128"/>
                          <a:ea typeface="Meiryo UI" panose="020B0604030504040204" pitchFamily="50" charset="-128"/>
                        </a:rPr>
                        <a:t>）</a:t>
                      </a:r>
                      <a:endParaRPr kumimoji="1" lang="ja-JP" altLang="en-US" sz="1600" dirty="0" smtClean="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algn="l"/>
                      <a:r>
                        <a:rPr kumimoji="1" lang="ja-JP" altLang="en-US" sz="1600" baseline="0" dirty="0" smtClean="0">
                          <a:solidFill>
                            <a:srgbClr val="FF0000"/>
                          </a:solidFill>
                          <a:latin typeface="Meiryo UI" panose="020B0604030504040204" pitchFamily="50" charset="-128"/>
                          <a:ea typeface="Meiryo UI" panose="020B0604030504040204" pitchFamily="50" charset="-128"/>
                        </a:rPr>
                        <a:t>・指定事業所が極めて少ない（指定は４事業所。実動は２事業所）</a:t>
                      </a:r>
                      <a:endParaRPr kumimoji="1" lang="en-US" altLang="ja-JP" sz="1600" baseline="0" dirty="0" smtClean="0">
                        <a:solidFill>
                          <a:srgbClr val="FF0000"/>
                        </a:solidFill>
                        <a:latin typeface="Meiryo UI" panose="020B0604030504040204" pitchFamily="50" charset="-128"/>
                        <a:ea typeface="Meiryo UI" panose="020B0604030504040204" pitchFamily="50" charset="-128"/>
                      </a:endParaRPr>
                    </a:p>
                    <a:p>
                      <a:pPr algn="l"/>
                      <a:r>
                        <a:rPr kumimoji="1" lang="ja-JP" altLang="en-US" sz="1600" baseline="0" dirty="0" smtClean="0">
                          <a:solidFill>
                            <a:srgbClr val="FF0000"/>
                          </a:solidFill>
                          <a:latin typeface="Meiryo UI" panose="020B0604030504040204" pitchFamily="50" charset="-128"/>
                          <a:ea typeface="Meiryo UI" panose="020B0604030504040204" pitchFamily="50" charset="-128"/>
                        </a:rPr>
                        <a:t>・利用者が少ない</a:t>
                      </a:r>
                      <a:endParaRPr kumimoji="1" lang="en-US" altLang="ja-JP" sz="1600" baseline="0" dirty="0" smtClean="0">
                        <a:solidFill>
                          <a:srgbClr val="FF0000"/>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4823974"/>
                  </a:ext>
                </a:extLst>
              </a:tr>
              <a:tr h="1261582">
                <a:tc>
                  <a:txBody>
                    <a:bodyPr/>
                    <a:lstStyle/>
                    <a:p>
                      <a:pPr algn="ctr"/>
                      <a:r>
                        <a:rPr kumimoji="1" lang="ja-JP" altLang="en-US" sz="1600" dirty="0" smtClean="0">
                          <a:latin typeface="Meiryo UI" panose="020B0604030504040204" pitchFamily="50" charset="-128"/>
                          <a:ea typeface="Meiryo UI" panose="020B0604030504040204" pitchFamily="50" charset="-128"/>
                        </a:rPr>
                        <a:t>短期集中通所型サービス</a:t>
                      </a:r>
                      <a:endParaRPr kumimoji="1" lang="en-US" altLang="ja-JP" sz="16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aseline="0" dirty="0" smtClean="0">
                          <a:latin typeface="Meiryo UI" panose="020B0604030504040204" pitchFamily="50" charset="-128"/>
                          <a:ea typeface="Meiryo UI" panose="020B0604030504040204" pitchFamily="50" charset="-128"/>
                        </a:rPr>
                        <a:t>（通所型サービス</a:t>
                      </a:r>
                      <a:r>
                        <a:rPr kumimoji="1" lang="en-US" altLang="ja-JP" sz="1600" baseline="0" dirty="0" smtClean="0">
                          <a:latin typeface="Meiryo UI" panose="020B0604030504040204" pitchFamily="50" charset="-128"/>
                          <a:ea typeface="Meiryo UI" panose="020B0604030504040204" pitchFamily="50" charset="-128"/>
                        </a:rPr>
                        <a:t>C</a:t>
                      </a:r>
                      <a:r>
                        <a:rPr kumimoji="1" lang="ja-JP" altLang="en-US" sz="1600" baseline="0" dirty="0" smtClean="0">
                          <a:latin typeface="Meiryo UI" panose="020B0604030504040204" pitchFamily="50" charset="-128"/>
                          <a:ea typeface="Meiryo UI" panose="020B0604030504040204" pitchFamily="50" charset="-128"/>
                        </a:rPr>
                        <a:t>）</a:t>
                      </a:r>
                      <a:endParaRPr kumimoji="1" lang="ja-JP" altLang="en-US" sz="1600" dirty="0" smtClean="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algn="l"/>
                      <a:r>
                        <a:rPr kumimoji="1" lang="ja-JP" altLang="en-US" sz="1600" dirty="0" smtClean="0">
                          <a:latin typeface="Meiryo UI" panose="020B0604030504040204" pitchFamily="50" charset="-128"/>
                          <a:ea typeface="Meiryo UI" panose="020B0604030504040204" pitchFamily="50" charset="-128"/>
                        </a:rPr>
                        <a:t>・身体機能改善効果が大きいため、令和５年度から今後５年間かけ拡大実施する。</a:t>
                      </a:r>
                    </a:p>
                    <a:p>
                      <a:pPr algn="l"/>
                      <a:r>
                        <a:rPr kumimoji="1" lang="ja-JP" altLang="en-US" sz="1600" dirty="0" smtClean="0">
                          <a:latin typeface="Meiryo UI" panose="020B0604030504040204" pitchFamily="50" charset="-128"/>
                          <a:ea typeface="Meiryo UI" panose="020B0604030504040204" pitchFamily="50" charset="-128"/>
                        </a:rPr>
                        <a:t>　　　　令和５年度</a:t>
                      </a:r>
                      <a:r>
                        <a:rPr kumimoji="1" lang="en-US" altLang="ja-JP" sz="1600" dirty="0" smtClean="0">
                          <a:latin typeface="Meiryo UI" panose="020B0604030504040204" pitchFamily="50" charset="-128"/>
                          <a:ea typeface="Meiryo UI" panose="020B0604030504040204" pitchFamily="50" charset="-128"/>
                        </a:rPr>
                        <a:t>120</a:t>
                      </a:r>
                      <a:r>
                        <a:rPr kumimoji="1" lang="ja-JP" altLang="en-US" sz="1600" dirty="0" smtClean="0">
                          <a:latin typeface="Meiryo UI" panose="020B0604030504040204" pitchFamily="50" charset="-128"/>
                          <a:ea typeface="Meiryo UI" panose="020B0604030504040204" pitchFamily="50" charset="-128"/>
                        </a:rPr>
                        <a:t>名定員　　→　令和</a:t>
                      </a:r>
                      <a:r>
                        <a:rPr kumimoji="1" lang="en-US" altLang="ja-JP" sz="1600" dirty="0" smtClean="0">
                          <a:latin typeface="Meiryo UI" panose="020B0604030504040204" pitchFamily="50" charset="-128"/>
                          <a:ea typeface="Meiryo UI" panose="020B0604030504040204" pitchFamily="50" charset="-128"/>
                        </a:rPr>
                        <a:t>9</a:t>
                      </a:r>
                      <a:r>
                        <a:rPr kumimoji="1" lang="ja-JP" altLang="en-US" sz="1600" dirty="0" smtClean="0">
                          <a:latin typeface="Meiryo UI" panose="020B0604030504040204" pitchFamily="50" charset="-128"/>
                          <a:ea typeface="Meiryo UI" panose="020B0604030504040204" pitchFamily="50" charset="-128"/>
                        </a:rPr>
                        <a:t>年　</a:t>
                      </a:r>
                      <a:r>
                        <a:rPr kumimoji="1" lang="en-US" altLang="ja-JP" sz="1600" dirty="0" smtClean="0">
                          <a:latin typeface="Meiryo UI" panose="020B0604030504040204" pitchFamily="50" charset="-128"/>
                          <a:ea typeface="Meiryo UI" panose="020B0604030504040204" pitchFamily="50" charset="-128"/>
                        </a:rPr>
                        <a:t>200</a:t>
                      </a:r>
                      <a:r>
                        <a:rPr kumimoji="1" lang="ja-JP" altLang="en-US" sz="1600" dirty="0" smtClean="0">
                          <a:latin typeface="Meiryo UI" panose="020B0604030504040204" pitchFamily="50" charset="-128"/>
                          <a:ea typeface="Meiryo UI" panose="020B0604030504040204" pitchFamily="50" charset="-128"/>
                        </a:rPr>
                        <a:t>名定員</a:t>
                      </a:r>
                    </a:p>
                    <a:p>
                      <a:pPr algn="l"/>
                      <a:r>
                        <a:rPr kumimoji="1" lang="ja-JP" altLang="en-US" sz="1600" dirty="0" smtClean="0">
                          <a:latin typeface="Meiryo UI" panose="020B0604030504040204" pitchFamily="50" charset="-128"/>
                          <a:ea typeface="Meiryo UI" panose="020B0604030504040204" pitchFamily="50" charset="-128"/>
                        </a:rPr>
                        <a:t>・サービス提供に手間はかかる。</a:t>
                      </a:r>
                    </a:p>
                    <a:p>
                      <a:pPr algn="l"/>
                      <a:r>
                        <a:rPr kumimoji="1" lang="ja-JP" altLang="en-US" sz="1600" dirty="0" smtClean="0">
                          <a:latin typeface="Meiryo UI" panose="020B0604030504040204" pitchFamily="50" charset="-128"/>
                          <a:ea typeface="Meiryo UI" panose="020B0604030504040204" pitchFamily="50" charset="-128"/>
                        </a:rPr>
                        <a:t>・事業拡大に向け委託先の開拓が必要</a:t>
                      </a:r>
                    </a:p>
                  </a:txBody>
                  <a:tcPr/>
                </a:tc>
                <a:extLst>
                  <a:ext uri="{0D108BD9-81ED-4DB2-BD59-A6C34878D82A}">
                    <a16:rowId xmlns:a16="http://schemas.microsoft.com/office/drawing/2014/main" val="3313305755"/>
                  </a:ext>
                </a:extLst>
              </a:tr>
              <a:tr h="1527177">
                <a:tc>
                  <a:txBody>
                    <a:bodyPr/>
                    <a:lstStyle/>
                    <a:p>
                      <a:pPr algn="ctr"/>
                      <a:r>
                        <a:rPr kumimoji="1" lang="ja-JP" altLang="en-US" sz="1600" dirty="0" smtClean="0">
                          <a:latin typeface="Meiryo UI" panose="020B0604030504040204" pitchFamily="50" charset="-128"/>
                          <a:ea typeface="Meiryo UI" panose="020B0604030504040204" pitchFamily="50" charset="-128"/>
                        </a:rPr>
                        <a:t>つながるサロン</a:t>
                      </a: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（通所型サービス</a:t>
                      </a:r>
                      <a:r>
                        <a:rPr kumimoji="1" lang="en-US" altLang="ja-JP" sz="1600" dirty="0" smtClean="0">
                          <a:latin typeface="Meiryo UI" panose="020B0604030504040204" pitchFamily="50" charset="-128"/>
                          <a:ea typeface="Meiryo UI" panose="020B0604030504040204" pitchFamily="50" charset="-128"/>
                        </a:rPr>
                        <a:t>B</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pPr algn="l"/>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・通所Ⅽ卒業後の継続的な活動場所として役割を果たす。</a:t>
                      </a:r>
                    </a:p>
                    <a:p>
                      <a:pPr algn="l"/>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・地域住民による通所事業で、今後事業者減少傾向の中では、</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p>
                      <a:pPr algn="l"/>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それを補う存在として期待される。　</a:t>
                      </a:r>
                    </a:p>
                    <a:p>
                      <a:pPr algn="l"/>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・現状、増加傾向が続いている。地域住民による活動であるため、</a:t>
                      </a:r>
                      <a:endParaRPr kumimoji="1" lang="en-US"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p>
                      <a:pPr algn="l"/>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rPr>
                        <a:t>活動者の育成や相談対応などの手間は大きい</a:t>
                      </a:r>
                      <a:r>
                        <a:rPr kumimoji="1" lang="ja-JP" altLang="en-US" sz="1600"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600" kern="1200" dirty="0" smtClean="0">
                        <a:solidFill>
                          <a:schemeClr val="tx1"/>
                        </a:solidFill>
                        <a:effectLst/>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230607399"/>
                  </a:ext>
                </a:extLst>
              </a:tr>
            </a:tbl>
          </a:graphicData>
        </a:graphic>
      </p:graphicFrame>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41583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19283" y="76248"/>
            <a:ext cx="11237087"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具体策</a:t>
            </a:r>
            <a:r>
              <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　</a:t>
            </a:r>
            <a:r>
              <a:rPr kumimoji="1" lang="ja-JP" altLang="en-US" sz="3600"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n-cs"/>
              </a:rPr>
              <a:t>通所型サービスの変更</a:t>
            </a:r>
            <a:r>
              <a:rPr kumimoji="1" lang="ja-JP" altLang="en-US" sz="3600"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について</a:t>
            </a:r>
          </a:p>
        </p:txBody>
      </p:sp>
      <p:sp>
        <p:nvSpPr>
          <p:cNvPr id="5" name="フローチャート: 処理 4"/>
          <p:cNvSpPr/>
          <p:nvPr/>
        </p:nvSpPr>
        <p:spPr>
          <a:xfrm flipV="1">
            <a:off x="431402" y="782170"/>
            <a:ext cx="10515600" cy="72000"/>
          </a:xfrm>
          <a:prstGeom prst="flowChartProcess">
            <a:avLst/>
          </a:prstGeom>
          <a:gradFill flip="none" rotWithShape="1">
            <a:gsLst>
              <a:gs pos="0">
                <a:schemeClr val="bg2">
                  <a:lumMod val="50000"/>
                </a:schemeClr>
              </a:gs>
              <a:gs pos="52200">
                <a:schemeClr val="bg1">
                  <a:lumMod val="85000"/>
                </a:schemeClr>
              </a:gs>
              <a:gs pos="100000">
                <a:schemeClr val="bg1"/>
              </a:gs>
            </a:gsLst>
            <a:lin ang="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smtClean="0">
              <a:ln>
                <a:noFill/>
              </a:ln>
              <a:solidFill>
                <a:srgbClr val="0070C0"/>
              </a:solidFill>
              <a:effectLst/>
              <a:uLnTx/>
              <a:uFillTx/>
              <a:latin typeface="BIZ UDPゴシック" panose="020B0400000000000000" pitchFamily="50" charset="-128"/>
              <a:ea typeface="BIZ UDPゴシック" panose="020B0400000000000000" pitchFamily="50" charset="-128"/>
              <a:cs typeface="+mn-cs"/>
            </a:endParaRPr>
          </a:p>
        </p:txBody>
      </p:sp>
      <p:sp>
        <p:nvSpPr>
          <p:cNvPr id="8" name="角丸四角形 7"/>
          <p:cNvSpPr/>
          <p:nvPr/>
        </p:nvSpPr>
        <p:spPr>
          <a:xfrm>
            <a:off x="2050666" y="1051931"/>
            <a:ext cx="9705704" cy="1299383"/>
          </a:xfrm>
          <a:prstGeom prst="roundRect">
            <a:avLst>
              <a:gd name="adj" fmla="val 791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正方形/長方形 8"/>
          <p:cNvSpPr/>
          <p:nvPr/>
        </p:nvSpPr>
        <p:spPr>
          <a:xfrm>
            <a:off x="2466836" y="1103098"/>
            <a:ext cx="8591971" cy="1193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rPr>
              <a:t> 身体</a:t>
            </a:r>
            <a:r>
              <a:rPr kumimoji="1" lang="ja-JP" altLang="en-US" sz="2400" b="0" i="0" u="none" strike="noStrike" kern="1200" cap="none" spc="0" normalizeH="0" baseline="0" noProof="0" dirty="0" smtClean="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rPr>
              <a:t>機能改善の効果がより高いサービスの推進</a:t>
            </a:r>
            <a:endParaRPr kumimoji="1" lang="en-US" altLang="ja-JP" sz="2400" b="0" i="0" u="none" strike="noStrike" kern="1200" cap="none" spc="0" normalizeH="0" baseline="0" noProof="0" dirty="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rPr>
              <a:t>○ 不足している要支援者の入浴サービスの確保</a:t>
            </a:r>
            <a:endParaRPr kumimoji="1" lang="en-US" altLang="ja-JP" sz="2400" b="0" i="0" u="none" strike="noStrike" kern="1200" cap="none" spc="0" normalizeH="0" baseline="0" noProof="0" dirty="0" smtClean="0">
              <a:ln>
                <a:noFill/>
              </a:ln>
              <a:solidFill>
                <a:srgbClr val="4472C4">
                  <a:lumMod val="50000"/>
                </a:srgbClr>
              </a:solidFill>
              <a:effectLst/>
              <a:uLnTx/>
              <a:uFillTx/>
              <a:latin typeface="Meiryo UI" panose="020B0604030504040204" pitchFamily="50" charset="-128"/>
              <a:ea typeface="Meiryo UI" panose="020B0604030504040204" pitchFamily="50" charset="-128"/>
              <a:cs typeface="+mn-cs"/>
            </a:endParaRPr>
          </a:p>
        </p:txBody>
      </p:sp>
      <p:grpSp>
        <p:nvGrpSpPr>
          <p:cNvPr id="17" name="グループ化 16"/>
          <p:cNvGrpSpPr/>
          <p:nvPr/>
        </p:nvGrpSpPr>
        <p:grpSpPr>
          <a:xfrm>
            <a:off x="529578" y="1431761"/>
            <a:ext cx="920027" cy="1238745"/>
            <a:chOff x="254000" y="1959493"/>
            <a:chExt cx="1520307" cy="2437591"/>
          </a:xfrm>
        </p:grpSpPr>
        <p:sp>
          <p:nvSpPr>
            <p:cNvPr id="18" name="円/楕円 8"/>
            <p:cNvSpPr/>
            <p:nvPr/>
          </p:nvSpPr>
          <p:spPr>
            <a:xfrm>
              <a:off x="254000" y="1959493"/>
              <a:ext cx="1520307" cy="1520307"/>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9" name="フローチャート: 組合せ 18"/>
            <p:cNvSpPr/>
            <p:nvPr/>
          </p:nvSpPr>
          <p:spPr>
            <a:xfrm>
              <a:off x="455353" y="3076284"/>
              <a:ext cx="1117600" cy="1320800"/>
            </a:xfrm>
            <a:prstGeom prst="flowChartMerg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0" name="円/楕円 17"/>
            <p:cNvSpPr/>
            <p:nvPr/>
          </p:nvSpPr>
          <p:spPr>
            <a:xfrm>
              <a:off x="455353" y="2159000"/>
              <a:ext cx="1117600" cy="11194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0" i="0" u="none" strike="noStrike" kern="1200" cap="none" spc="0" normalizeH="0" baseline="0" noProof="0" dirty="0" smtClean="0">
                  <a:ln>
                    <a:noFill/>
                  </a:ln>
                  <a:solidFill>
                    <a:srgbClr val="4472C4">
                      <a:lumMod val="50000"/>
                    </a:srgbClr>
                  </a:solidFill>
                  <a:effectLst/>
                  <a:uLnTx/>
                  <a:uFillTx/>
                  <a:latin typeface="游ゴシック" panose="020F0502020204030204"/>
                  <a:ea typeface="游ゴシック" panose="020B0400000000000000" pitchFamily="50" charset="-128"/>
                  <a:cs typeface="+mn-cs"/>
                </a:rPr>
                <a:t>G</a:t>
              </a:r>
              <a:endParaRPr kumimoji="1" lang="ja-JP" altLang="en-US" sz="4000" b="0" i="0" u="none" strike="noStrike" kern="1200" cap="none" spc="0" normalizeH="0" baseline="0" noProof="0" dirty="0">
                <a:ln>
                  <a:noFill/>
                </a:ln>
                <a:solidFill>
                  <a:srgbClr val="4472C4">
                    <a:lumMod val="50000"/>
                  </a:srgbClr>
                </a:solidFill>
                <a:effectLst/>
                <a:uLnTx/>
                <a:uFillTx/>
                <a:latin typeface="游ゴシック" panose="020F0502020204030204"/>
                <a:ea typeface="游ゴシック" panose="020B0400000000000000" pitchFamily="50" charset="-128"/>
                <a:cs typeface="+mn-cs"/>
              </a:endParaRPr>
            </a:p>
          </p:txBody>
        </p:sp>
      </p:grpSp>
      <p:sp>
        <p:nvSpPr>
          <p:cNvPr id="21" name="テキスト ボックス 20"/>
          <p:cNvSpPr txBox="1"/>
          <p:nvPr/>
        </p:nvSpPr>
        <p:spPr>
          <a:xfrm>
            <a:off x="235258" y="1039839"/>
            <a:ext cx="150866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4472C4">
                    <a:lumMod val="50000"/>
                  </a:srgbClr>
                </a:solidFill>
                <a:effectLst/>
                <a:uLnTx/>
                <a:uFillTx/>
                <a:latin typeface="游ゴシック Light" panose="020B0300000000000000" pitchFamily="50" charset="-128"/>
                <a:ea typeface="游ゴシック Light" panose="020B0300000000000000" pitchFamily="50" charset="-128"/>
                <a:cs typeface="+mn-cs"/>
              </a:rPr>
              <a:t>狙い</a:t>
            </a:r>
          </a:p>
        </p:txBody>
      </p:sp>
      <p:sp>
        <p:nvSpPr>
          <p:cNvPr id="22" name="角丸四角形 21"/>
          <p:cNvSpPr/>
          <p:nvPr/>
        </p:nvSpPr>
        <p:spPr>
          <a:xfrm>
            <a:off x="2050665" y="2441670"/>
            <a:ext cx="9705705" cy="4318993"/>
          </a:xfrm>
          <a:prstGeom prst="roundRect">
            <a:avLst>
              <a:gd name="adj" fmla="val 615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正方形/長方形 22"/>
          <p:cNvSpPr/>
          <p:nvPr/>
        </p:nvSpPr>
        <p:spPr>
          <a:xfrm>
            <a:off x="2238801" y="2632224"/>
            <a:ext cx="9282639" cy="408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１</a:t>
            </a:r>
            <a:r>
              <a:rPr kumimoji="1" lang="en-US" altLang="ja-JP"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 新規で通所型サービスを利用する</a:t>
            </a:r>
            <a:r>
              <a:rPr kumimoji="1" lang="ja-JP" altLang="en-US" sz="2000" b="0" i="0" u="none" strike="noStrike" kern="1200" cap="none" spc="0" normalizeH="0" baseline="0" noProof="0" dirty="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事業</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対象者及び要支援</a:t>
            </a:r>
            <a:r>
              <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1</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の方は、</a:t>
            </a:r>
            <a:endPar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3600"/>
              </a:spcAft>
              <a:buClrTx/>
              <a:buSzTx/>
              <a:buFontTx/>
              <a:buNone/>
              <a:tabLst/>
              <a:defRPr/>
            </a:pPr>
            <a:r>
              <a:rPr kumimoji="1" lang="ja-JP" altLang="en-US" sz="2000" b="0" i="0" u="none" strike="noStrike" kern="1200" cap="none" spc="0" normalizeH="0" baseline="0" noProof="0" dirty="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　</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　　原則、区独自基準</a:t>
            </a:r>
            <a:r>
              <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(A8)</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または短期集中通所型サービスを利用</a:t>
            </a:r>
            <a:endPar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3600"/>
              </a:spcAft>
              <a:buClrTx/>
              <a:buSzTx/>
              <a:buFontTx/>
              <a:buNone/>
              <a:tabLst/>
              <a:defRPr/>
            </a:pPr>
            <a:r>
              <a:rPr kumimoji="1" lang="ja-JP" altLang="en-US"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２</a:t>
            </a:r>
            <a:r>
              <a:rPr kumimoji="1" lang="en-US" altLang="ja-JP"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 </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事業対象者の国相当基準</a:t>
            </a:r>
            <a:r>
              <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(A6)</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の利用制限</a:t>
            </a:r>
            <a:endPar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3600"/>
              </a:spcAft>
              <a:buClrTx/>
              <a:buSzTx/>
              <a:buFontTx/>
              <a:buNone/>
              <a:tabLst/>
              <a:defRPr/>
            </a:pPr>
            <a:r>
              <a:rPr kumimoji="1" lang="ja-JP" altLang="en-US"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３</a:t>
            </a:r>
            <a:r>
              <a:rPr kumimoji="1" lang="en-US" altLang="ja-JP"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 </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区独自基準</a:t>
            </a:r>
            <a:r>
              <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(A8)</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の報酬額及び加算額を変更</a:t>
            </a:r>
            <a:endPar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3600"/>
              </a:spcAft>
              <a:buClrTx/>
              <a:buSzTx/>
              <a:buFontTx/>
              <a:buNone/>
              <a:tabLst/>
              <a:defRPr/>
            </a:pPr>
            <a:r>
              <a:rPr kumimoji="1" lang="ja-JP" altLang="en-US"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４</a:t>
            </a:r>
            <a:r>
              <a:rPr kumimoji="1" lang="en-US" altLang="ja-JP"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 </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国</a:t>
            </a:r>
            <a:r>
              <a:rPr kumimoji="1" lang="ja-JP" altLang="en-US" sz="2000" b="0" i="0" u="none" strike="noStrike" kern="1200" cap="none" spc="0" normalizeH="0" baseline="0" noProof="0" dirty="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相当基準</a:t>
            </a:r>
            <a:r>
              <a:rPr kumimoji="1" lang="en-US" altLang="ja-JP" sz="2000" b="0" i="0" u="none" strike="noStrike" kern="1200" cap="none" spc="0" normalizeH="0" baseline="0" noProof="0" dirty="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(A6</a:t>
            </a:r>
            <a:r>
              <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2000" b="0" i="0" u="none" strike="noStrike" kern="1200" cap="none" spc="0" normalizeH="0" baseline="0" noProof="0" dirty="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の</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入浴サービスに対する報酬額を設定</a:t>
            </a:r>
            <a:endParaRPr kumimoji="1" lang="en-US" altLang="ja-JP"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５</a:t>
            </a:r>
            <a:r>
              <a:rPr kumimoji="1" lang="en-US" altLang="ja-JP"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24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 </a:t>
            </a:r>
            <a:r>
              <a:rPr kumimoji="1" lang="ja-JP" altLang="en-US" sz="2000" b="0" i="0" u="none" strike="noStrike" kern="1200" cap="none" spc="0" normalizeH="0" baseline="0" noProof="0" dirty="0" smtClean="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rPr>
              <a:t>入浴サービスの委託実施</a:t>
            </a:r>
            <a:endParaRPr kumimoji="1" lang="en-US" altLang="ja-JP" sz="2000" b="0" i="0" u="none" strike="noStrike" kern="1200" cap="none" spc="0" normalizeH="0" baseline="0" noProof="0" dirty="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50000"/>
              </a:lnSpc>
              <a:spcBef>
                <a:spcPts val="0"/>
              </a:spcBef>
              <a:spcAft>
                <a:spcPts val="2400"/>
              </a:spcAft>
              <a:buClrTx/>
              <a:buSzTx/>
              <a:buFontTx/>
              <a:buNone/>
              <a:tabLst/>
              <a:defRPr/>
            </a:pPr>
            <a:endParaRPr kumimoji="1" lang="en-US" altLang="ja-JP" sz="2000" b="0" i="0" u="none" strike="noStrike" kern="1200" cap="none" spc="0" normalizeH="0" baseline="0" noProof="0" dirty="0">
              <a:ln>
                <a:noFill/>
              </a:ln>
              <a:solidFill>
                <a:srgbClr val="70AD47">
                  <a:lumMod val="50000"/>
                </a:srgbClr>
              </a:solidFill>
              <a:effectLst/>
              <a:uLnTx/>
              <a:uFillTx/>
              <a:latin typeface="Meiryo UI" panose="020B0604030504040204" pitchFamily="50" charset="-128"/>
              <a:ea typeface="Meiryo UI" panose="020B0604030504040204" pitchFamily="50" charset="-128"/>
              <a:cs typeface="+mn-cs"/>
            </a:endParaRPr>
          </a:p>
        </p:txBody>
      </p:sp>
      <p:grpSp>
        <p:nvGrpSpPr>
          <p:cNvPr id="24" name="グループ化 23"/>
          <p:cNvGrpSpPr/>
          <p:nvPr/>
        </p:nvGrpSpPr>
        <p:grpSpPr>
          <a:xfrm>
            <a:off x="529578" y="4535170"/>
            <a:ext cx="920027" cy="1238745"/>
            <a:chOff x="254000" y="1959493"/>
            <a:chExt cx="1520307" cy="2437591"/>
          </a:xfrm>
        </p:grpSpPr>
        <p:sp>
          <p:nvSpPr>
            <p:cNvPr id="25" name="円/楕円 8"/>
            <p:cNvSpPr/>
            <p:nvPr/>
          </p:nvSpPr>
          <p:spPr>
            <a:xfrm>
              <a:off x="254000" y="1959493"/>
              <a:ext cx="1520307" cy="1520307"/>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6" name="フローチャート: 組合せ 25"/>
            <p:cNvSpPr/>
            <p:nvPr/>
          </p:nvSpPr>
          <p:spPr>
            <a:xfrm>
              <a:off x="455353" y="3076284"/>
              <a:ext cx="1117600" cy="1320800"/>
            </a:xfrm>
            <a:prstGeom prst="flowChartMerg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7" name="円/楕円 17"/>
            <p:cNvSpPr/>
            <p:nvPr/>
          </p:nvSpPr>
          <p:spPr>
            <a:xfrm>
              <a:off x="455353" y="2159000"/>
              <a:ext cx="1117600" cy="11194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0" i="0" u="none" strike="noStrike" kern="1200" cap="none" spc="0" normalizeH="0" baseline="0" noProof="0" dirty="0">
                  <a:ln>
                    <a:noFill/>
                  </a:ln>
                  <a:solidFill>
                    <a:srgbClr val="70AD47">
                      <a:lumMod val="50000"/>
                    </a:srgbClr>
                  </a:solidFill>
                  <a:effectLst/>
                  <a:uLnTx/>
                  <a:uFillTx/>
                  <a:latin typeface="游ゴシック" panose="020F0502020204030204"/>
                  <a:ea typeface="游ゴシック" panose="020B0400000000000000" pitchFamily="50" charset="-128"/>
                  <a:cs typeface="+mn-cs"/>
                </a:rPr>
                <a:t>C</a:t>
              </a:r>
              <a:endParaRPr kumimoji="1" lang="ja-JP" altLang="en-US" sz="4000" b="0" i="0" u="none" strike="noStrike" kern="1200" cap="none" spc="0" normalizeH="0" baseline="0" noProof="0" dirty="0">
                <a:ln>
                  <a:noFill/>
                </a:ln>
                <a:solidFill>
                  <a:srgbClr val="70AD47">
                    <a:lumMod val="50000"/>
                  </a:srgbClr>
                </a:solidFill>
                <a:effectLst/>
                <a:uLnTx/>
                <a:uFillTx/>
                <a:latin typeface="游ゴシック" panose="020F0502020204030204"/>
                <a:ea typeface="游ゴシック" panose="020B0400000000000000" pitchFamily="50" charset="-128"/>
                <a:cs typeface="+mn-cs"/>
              </a:endParaRPr>
            </a:p>
          </p:txBody>
        </p:sp>
      </p:grpSp>
      <p:sp>
        <p:nvSpPr>
          <p:cNvPr id="28" name="テキスト ボックス 27"/>
          <p:cNvSpPr txBox="1"/>
          <p:nvPr/>
        </p:nvSpPr>
        <p:spPr>
          <a:xfrm>
            <a:off x="235258" y="4143248"/>
            <a:ext cx="150866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srgbClr val="70AD47">
                    <a:lumMod val="50000"/>
                  </a:srgbClr>
                </a:solidFill>
                <a:effectLst/>
                <a:uLnTx/>
                <a:uFillTx/>
                <a:latin typeface="游ゴシック Light" panose="020B0300000000000000" pitchFamily="50" charset="-128"/>
                <a:ea typeface="游ゴシック Light" panose="020B0300000000000000" pitchFamily="50" charset="-128"/>
                <a:cs typeface="+mn-cs"/>
              </a:rPr>
              <a:t>変更点</a:t>
            </a:r>
            <a:endParaRPr kumimoji="1" lang="ja-JP" altLang="en-US" sz="2000" b="1" i="0" u="none" strike="noStrike" kern="1200" cap="none" spc="0" normalizeH="0" baseline="0" noProof="0" dirty="0">
              <a:ln>
                <a:noFill/>
              </a:ln>
              <a:solidFill>
                <a:srgbClr val="70AD47">
                  <a:lumMod val="50000"/>
                </a:srgbClr>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1" name="正方形/長方形 30"/>
          <p:cNvSpPr/>
          <p:nvPr/>
        </p:nvSpPr>
        <p:spPr>
          <a:xfrm>
            <a:off x="2460224" y="2198085"/>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令和</a:t>
            </a:r>
            <a:r>
              <a:rPr kumimoji="1" lang="en-US" altLang="ja-JP"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rPr>
              <a:t>7</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年</a:t>
            </a:r>
            <a:r>
              <a:rPr kumimoji="1" lang="en-US" altLang="ja-JP"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rPr>
              <a:t>10</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月～</a:t>
            </a:r>
            <a:endParaRPr kumimoji="1" lang="ja-JP" altLang="en-US"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ECEEB-EAE8-42A0-A82D-E46DC099203C}"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3" name="正方形/長方形 32"/>
          <p:cNvSpPr/>
          <p:nvPr/>
        </p:nvSpPr>
        <p:spPr>
          <a:xfrm>
            <a:off x="2460227" y="4311764"/>
            <a:ext cx="1836385" cy="463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令和</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6</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年</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4</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月～</a:t>
            </a:r>
            <a:endParaRPr kumimoji="1" lang="ja-JP" altLang="en-US"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endParaRPr>
          </a:p>
        </p:txBody>
      </p:sp>
      <p:sp>
        <p:nvSpPr>
          <p:cNvPr id="34" name="正方形/長方形 33"/>
          <p:cNvSpPr/>
          <p:nvPr/>
        </p:nvSpPr>
        <p:spPr>
          <a:xfrm>
            <a:off x="2460226" y="5150361"/>
            <a:ext cx="1836385" cy="463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令和</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6</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年</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4</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月～</a:t>
            </a:r>
            <a:endParaRPr kumimoji="1" lang="ja-JP" altLang="en-US"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endParaRPr>
          </a:p>
        </p:txBody>
      </p:sp>
      <p:sp>
        <p:nvSpPr>
          <p:cNvPr id="35" name="正方形/長方形 34"/>
          <p:cNvSpPr/>
          <p:nvPr/>
        </p:nvSpPr>
        <p:spPr>
          <a:xfrm>
            <a:off x="2460225" y="5988958"/>
            <a:ext cx="1836385" cy="463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令和</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6</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年</a:t>
            </a:r>
            <a:r>
              <a:rPr kumimoji="1" lang="en-US" altLang="ja-JP"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4</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月～</a:t>
            </a:r>
            <a:endParaRPr kumimoji="1" lang="ja-JP" altLang="en-US"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endParaRPr>
          </a:p>
        </p:txBody>
      </p:sp>
      <p:sp>
        <p:nvSpPr>
          <p:cNvPr id="36" name="正方形/長方形 35"/>
          <p:cNvSpPr/>
          <p:nvPr/>
        </p:nvSpPr>
        <p:spPr>
          <a:xfrm>
            <a:off x="2460223" y="3316765"/>
            <a:ext cx="1836385" cy="7779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令和</a:t>
            </a:r>
            <a:r>
              <a:rPr kumimoji="1" lang="en-US" altLang="ja-JP"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rPr>
              <a:t>7</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年</a:t>
            </a:r>
            <a:r>
              <a:rPr kumimoji="1" lang="en-US" altLang="ja-JP"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rPr>
              <a:t>10</a:t>
            </a:r>
            <a:r>
              <a:rPr kumimoji="1" lang="ja-JP" altLang="en-US" sz="1600" b="0" i="0" u="none" strike="noStrike" kern="1200" cap="none" spc="0" normalizeH="0" baseline="0" noProof="0" dirty="0" smtClean="0">
                <a:ln>
                  <a:noFill/>
                </a:ln>
                <a:solidFill>
                  <a:srgbClr val="70AD47">
                    <a:lumMod val="50000"/>
                  </a:srgbClr>
                </a:solidFill>
                <a:effectLst/>
                <a:uLnTx/>
                <a:uFillTx/>
                <a:latin typeface="游ゴシック" panose="020F0502020204030204"/>
                <a:ea typeface="Meiryo UI" panose="020B0604030504040204" pitchFamily="50" charset="-128"/>
                <a:cs typeface="+mn-cs"/>
              </a:rPr>
              <a:t>月～</a:t>
            </a:r>
            <a:endParaRPr kumimoji="1" lang="ja-JP" altLang="en-US" sz="1600" b="0" i="0" u="none" strike="noStrike" kern="1200" cap="none" spc="0" normalizeH="0" baseline="0" noProof="0" dirty="0">
              <a:ln>
                <a:noFill/>
              </a:ln>
              <a:solidFill>
                <a:srgbClr val="70AD47">
                  <a:lumMod val="50000"/>
                </a:srgbClr>
              </a:solidFill>
              <a:effectLst/>
              <a:uLnTx/>
              <a:uFillTx/>
              <a:latin typeface="游ゴシック" panose="020F0502020204030204"/>
              <a:ea typeface="Meiryo UI" panose="020B0604030504040204" pitchFamily="50" charset="-128"/>
              <a:cs typeface="+mn-cs"/>
            </a:endParaRPr>
          </a:p>
        </p:txBody>
      </p:sp>
    </p:spTree>
    <p:extLst>
      <p:ext uri="{BB962C8B-B14F-4D97-AF65-F5344CB8AC3E}">
        <p14:creationId xmlns:p14="http://schemas.microsoft.com/office/powerpoint/2010/main" val="3584239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rgbClr val="0070C0"/>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sz="2000" dirty="0" smtClean="0">
            <a:solidFill>
              <a:srgbClr val="0070C0"/>
            </a:solidFill>
            <a:latin typeface="BIZ UDPゴシック" panose="020B0400000000000000" pitchFamily="50" charset="-128"/>
            <a:ea typeface="BIZ UDPゴシック" panose="020B04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11380</TotalTime>
  <Words>7484</Words>
  <Application>Microsoft Office PowerPoint</Application>
  <PresentationFormat>ワイド画面</PresentationFormat>
  <Paragraphs>1051</Paragraphs>
  <Slides>55</Slides>
  <Notes>13</Notes>
  <HiddenSlides>0</HiddenSlides>
  <MMClips>0</MMClips>
  <ScaleCrop>false</ScaleCrop>
  <HeadingPairs>
    <vt:vector size="6" baseType="variant">
      <vt:variant>
        <vt:lpstr>使用されているフォント</vt:lpstr>
      </vt:variant>
      <vt:variant>
        <vt:i4>13</vt:i4>
      </vt:variant>
      <vt:variant>
        <vt:lpstr>テーマ</vt:lpstr>
      </vt:variant>
      <vt:variant>
        <vt:i4>3</vt:i4>
      </vt:variant>
      <vt:variant>
        <vt:lpstr>スライド タイトル</vt:lpstr>
      </vt:variant>
      <vt:variant>
        <vt:i4>55</vt:i4>
      </vt:variant>
    </vt:vector>
  </HeadingPairs>
  <TitlesOfParts>
    <vt:vector size="71" baseType="lpstr">
      <vt:lpstr>BIZ UDPゴシック</vt:lpstr>
      <vt:lpstr>HG丸ｺﾞｼｯｸM-PRO</vt:lpstr>
      <vt:lpstr>Meiryo UI</vt:lpstr>
      <vt:lpstr>ＭＳ Ｐゴシック</vt:lpstr>
      <vt:lpstr>メイリオ</vt:lpstr>
      <vt:lpstr>游ゴシック</vt:lpstr>
      <vt:lpstr>游ゴシック Light</vt:lpstr>
      <vt:lpstr>Arial</vt:lpstr>
      <vt:lpstr>Calibri</vt:lpstr>
      <vt:lpstr>Calibri Light</vt:lpstr>
      <vt:lpstr>Microsoft Himalaya</vt:lpstr>
      <vt:lpstr>Times New Roman</vt:lpstr>
      <vt:lpstr>Wingdings</vt:lpstr>
      <vt:lpstr>Office テーマ</vt:lpstr>
      <vt:lpstr>1_Office テーマ</vt:lpstr>
      <vt:lpstr>2_Office テーマ</vt:lpstr>
      <vt:lpstr>　令和5年度通所型サービス提供事業所向け 指定更新手続きに係る説明会</vt:lpstr>
      <vt:lpstr>本日の内容について</vt:lpstr>
      <vt:lpstr>１．通所型サービスの見直しについて</vt:lpstr>
      <vt:lpstr>PowerPoint プレゼンテーション</vt:lpstr>
      <vt:lpstr>こんな問題に対応するために高齢者福祉課ができること</vt:lpstr>
      <vt:lpstr>総合事業の目指す姿①</vt:lpstr>
      <vt:lpstr>総合事業の目指す姿②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２．豊島区の通所サービスについて</vt:lpstr>
      <vt:lpstr>PowerPoint プレゼンテーション</vt:lpstr>
      <vt:lpstr>２．豊島区の通所サービスについて</vt:lpstr>
      <vt:lpstr>２．豊島区の通所サービスについて</vt:lpstr>
      <vt:lpstr>２．豊島区の通所サービスについて</vt:lpstr>
      <vt:lpstr>２．豊島区の通所サービスについて</vt:lpstr>
      <vt:lpstr>２．豊島区の通所サービスについて</vt:lpstr>
      <vt:lpstr>２．豊島区の通所サービスについて</vt:lpstr>
      <vt:lpstr>としまリハビリ通所サービス（A8)について</vt:lpstr>
      <vt:lpstr>としまリハビリ通所サービス（A8)について</vt:lpstr>
      <vt:lpstr>介護予防通所事業（A6)の人員・設備基準</vt:lpstr>
      <vt:lpstr>人員基準の補足事項</vt:lpstr>
      <vt:lpstr>３．指定更新の対象となる事業所</vt:lpstr>
      <vt:lpstr>３．指定更新の対象となる事業所</vt:lpstr>
      <vt:lpstr>指定更新を円滑に進めるための協力のお願い</vt:lpstr>
      <vt:lpstr>介護予防通所事業（A6）・としまリハビリ通所サービス（A8）更新申請について</vt:lpstr>
      <vt:lpstr>４．指定更新書類について</vt:lpstr>
      <vt:lpstr>４．指定更新書類について</vt:lpstr>
      <vt:lpstr>４．指定更新書類</vt:lpstr>
      <vt:lpstr>４．指定更新書類</vt:lpstr>
      <vt:lpstr>４．指定更新書類</vt:lpstr>
      <vt:lpstr>５．指定更新手続き方法</vt:lpstr>
      <vt:lpstr>５．指定更新手続き方法</vt:lpstr>
      <vt:lpstr>６．書類作成時の注意点</vt:lpstr>
      <vt:lpstr>６．書類作成時の注意点</vt:lpstr>
      <vt:lpstr>６．書類作成時の注意点</vt:lpstr>
      <vt:lpstr>６．書類作成時の注意点</vt:lpstr>
      <vt:lpstr>６．書類作成時の注意点</vt:lpstr>
      <vt:lpstr>６．書類作成時の注意点</vt:lpstr>
      <vt:lpstr>６．書類作成時の注意点</vt:lpstr>
      <vt:lpstr>７．よくある質問</vt:lpstr>
      <vt:lpstr>７．よくある質問</vt:lpstr>
      <vt:lpstr>７．よくある質問</vt:lpstr>
      <vt:lpstr>７．よくある質問</vt:lpstr>
      <vt:lpstr>７．よくある質問</vt:lpstr>
      <vt:lpstr>７．よくある質問</vt:lpstr>
      <vt:lpstr>７．よくある質問</vt:lpstr>
      <vt:lpstr>本件に関するお問い合わせ先</vt:lpstr>
    </vt:vector>
  </TitlesOfParts>
  <Company>city-toshima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小嶋 浩一</dc:creator>
  <cp:lastModifiedBy>若記 潤</cp:lastModifiedBy>
  <cp:revision>704</cp:revision>
  <cp:lastPrinted>2023-10-02T04:29:31Z</cp:lastPrinted>
  <dcterms:created xsi:type="dcterms:W3CDTF">2022-03-04T07:46:25Z</dcterms:created>
  <dcterms:modified xsi:type="dcterms:W3CDTF">2023-10-02T04:30:49Z</dcterms:modified>
</cp:coreProperties>
</file>