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Lst>
  <p:notesMasterIdLst>
    <p:notesMasterId r:id="rId36"/>
  </p:notesMasterIdLst>
  <p:sldIdLst>
    <p:sldId id="380" r:id="rId3"/>
    <p:sldId id="448" r:id="rId4"/>
    <p:sldId id="553" r:id="rId5"/>
    <p:sldId id="537" r:id="rId6"/>
    <p:sldId id="538" r:id="rId7"/>
    <p:sldId id="539" r:id="rId8"/>
    <p:sldId id="540" r:id="rId9"/>
    <p:sldId id="600" r:id="rId10"/>
    <p:sldId id="542" r:id="rId11"/>
    <p:sldId id="544" r:id="rId12"/>
    <p:sldId id="599" r:id="rId13"/>
    <p:sldId id="574" r:id="rId14"/>
    <p:sldId id="546" r:id="rId15"/>
    <p:sldId id="601" r:id="rId16"/>
    <p:sldId id="576" r:id="rId17"/>
    <p:sldId id="593" r:id="rId18"/>
    <p:sldId id="548" r:id="rId19"/>
    <p:sldId id="594" r:id="rId20"/>
    <p:sldId id="591" r:id="rId21"/>
    <p:sldId id="580" r:id="rId22"/>
    <p:sldId id="581" r:id="rId23"/>
    <p:sldId id="596" r:id="rId24"/>
    <p:sldId id="550" r:id="rId25"/>
    <p:sldId id="551" r:id="rId26"/>
    <p:sldId id="590" r:id="rId27"/>
    <p:sldId id="597" r:id="rId28"/>
    <p:sldId id="584" r:id="rId29"/>
    <p:sldId id="588" r:id="rId30"/>
    <p:sldId id="595" r:id="rId31"/>
    <p:sldId id="545" r:id="rId32"/>
    <p:sldId id="582" r:id="rId33"/>
    <p:sldId id="598" r:id="rId34"/>
    <p:sldId id="458" r:id="rId35"/>
  </p:sldIdLst>
  <p:sldSz cx="12192000" cy="6858000"/>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児太郎" initials="松本" lastIdx="1" clrIdx="0">
    <p:extLst>
      <p:ext uri="{19B8F6BF-5375-455C-9EA6-DF929625EA0E}">
        <p15:presenceInfo xmlns:p15="http://schemas.microsoft.com/office/powerpoint/2012/main" userId="松本 児太郎" providerId="None"/>
      </p:ext>
    </p:extLst>
  </p:cmAuthor>
  <p:cmAuthor id="2" name="池袋ほんちょうの郷" initials="池袋ほんちょうの郷" lastIdx="1" clrIdx="1">
    <p:extLst>
      <p:ext uri="{19B8F6BF-5375-455C-9EA6-DF929625EA0E}">
        <p15:presenceInfo xmlns:p15="http://schemas.microsoft.com/office/powerpoint/2012/main" userId="S::honchou@frontier5997.onmicrosoft.com::942baec4-d9c2-4f7a-9bfc-00048f9abb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DC4106"/>
    <a:srgbClr val="FFFF99"/>
    <a:srgbClr val="CCFF99"/>
    <a:srgbClr val="CCFFCC"/>
    <a:srgbClr val="C5E0B4"/>
    <a:srgbClr val="FF4106"/>
    <a:srgbClr val="D44106"/>
    <a:srgbClr val="CC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85" autoAdjust="0"/>
    <p:restoredTop sz="94333" autoAdjust="0"/>
  </p:normalViewPr>
  <p:slideViewPr>
    <p:cSldViewPr snapToGrid="0">
      <p:cViewPr varScale="1">
        <p:scale>
          <a:sx n="69" d="100"/>
          <a:sy n="69" d="100"/>
        </p:scale>
        <p:origin x="900" y="66"/>
      </p:cViewPr>
      <p:guideLst/>
    </p:cSldViewPr>
  </p:slideViewPr>
  <p:outlineViewPr>
    <p:cViewPr>
      <p:scale>
        <a:sx n="33" d="100"/>
        <a:sy n="33" d="100"/>
      </p:scale>
      <p:origin x="0" y="-14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47940" cy="509780"/>
          </a:xfrm>
          <a:prstGeom prst="rect">
            <a:avLst/>
          </a:prstGeom>
        </p:spPr>
        <p:txBody>
          <a:bodyPr vert="horz" lIns="93909" tIns="46954" rIns="93909" bIns="4695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984633" y="1"/>
            <a:ext cx="3047940" cy="509780"/>
          </a:xfrm>
          <a:prstGeom prst="rect">
            <a:avLst/>
          </a:prstGeom>
        </p:spPr>
        <p:txBody>
          <a:bodyPr vert="horz" lIns="93909" tIns="46954" rIns="93909" bIns="46954" rtlCol="0"/>
          <a:lstStyle>
            <a:lvl1pPr algn="r">
              <a:defRPr sz="1200"/>
            </a:lvl1pPr>
          </a:lstStyle>
          <a:p>
            <a:fld id="{30673D91-C0BE-4F56-9FE5-3E43DDA7D6D5}" type="datetimeFigureOut">
              <a:rPr kumimoji="1" lang="ja-JP" altLang="en-US" smtClean="0"/>
              <a:t>2024/2/19</a:t>
            </a:fld>
            <a:endParaRPr kumimoji="1" lang="ja-JP" altLang="en-US" dirty="0"/>
          </a:p>
        </p:txBody>
      </p:sp>
      <p:sp>
        <p:nvSpPr>
          <p:cNvPr id="4" name="スライド イメージ プレースホルダー 3"/>
          <p:cNvSpPr>
            <a:spLocks noGrp="1" noRot="1" noChangeAspect="1"/>
          </p:cNvSpPr>
          <p:nvPr>
            <p:ph type="sldImg" idx="2"/>
          </p:nvPr>
        </p:nvSpPr>
        <p:spPr>
          <a:xfrm>
            <a:off x="468313" y="1271588"/>
            <a:ext cx="6097587" cy="3430587"/>
          </a:xfrm>
          <a:prstGeom prst="rect">
            <a:avLst/>
          </a:prstGeom>
          <a:noFill/>
          <a:ln w="12700">
            <a:solidFill>
              <a:prstClr val="black"/>
            </a:solidFill>
          </a:ln>
        </p:spPr>
        <p:txBody>
          <a:bodyPr vert="horz" lIns="93909" tIns="46954" rIns="93909" bIns="46954" rtlCol="0" anchor="ctr"/>
          <a:lstStyle/>
          <a:p>
            <a:endParaRPr lang="ja-JP" altLang="en-US" dirty="0"/>
          </a:p>
        </p:txBody>
      </p:sp>
      <p:sp>
        <p:nvSpPr>
          <p:cNvPr id="5" name="ノート プレースホルダー 4"/>
          <p:cNvSpPr>
            <a:spLocks noGrp="1"/>
          </p:cNvSpPr>
          <p:nvPr>
            <p:ph type="body" sz="quarter" idx="3"/>
          </p:nvPr>
        </p:nvSpPr>
        <p:spPr>
          <a:xfrm>
            <a:off x="703751" y="4891621"/>
            <a:ext cx="5626714" cy="4001938"/>
          </a:xfrm>
          <a:prstGeom prst="rect">
            <a:avLst/>
          </a:prstGeom>
        </p:spPr>
        <p:txBody>
          <a:bodyPr vert="horz" lIns="93909" tIns="46954" rIns="93909" bIns="469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654983"/>
            <a:ext cx="3047940" cy="509780"/>
          </a:xfrm>
          <a:prstGeom prst="rect">
            <a:avLst/>
          </a:prstGeom>
        </p:spPr>
        <p:txBody>
          <a:bodyPr vert="horz" lIns="93909" tIns="46954" rIns="93909" bIns="4695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984633" y="9654983"/>
            <a:ext cx="3047940" cy="509780"/>
          </a:xfrm>
          <a:prstGeom prst="rect">
            <a:avLst/>
          </a:prstGeom>
        </p:spPr>
        <p:txBody>
          <a:bodyPr vert="horz" lIns="93909" tIns="46954" rIns="93909" bIns="46954" rtlCol="0" anchor="b"/>
          <a:lstStyle>
            <a:lvl1pPr algn="r">
              <a:defRPr sz="1200"/>
            </a:lvl1pPr>
          </a:lstStyle>
          <a:p>
            <a:fld id="{CEED0F70-ADB4-44B0-BA26-6A88D78BC4F6}" type="slidenum">
              <a:rPr kumimoji="1" lang="ja-JP" altLang="en-US" smtClean="0"/>
              <a:t>‹#›</a:t>
            </a:fld>
            <a:endParaRPr kumimoji="1" lang="ja-JP" altLang="en-US" dirty="0"/>
          </a:p>
        </p:txBody>
      </p:sp>
    </p:spTree>
    <p:extLst>
      <p:ext uri="{BB962C8B-B14F-4D97-AF65-F5344CB8AC3E}">
        <p14:creationId xmlns:p14="http://schemas.microsoft.com/office/powerpoint/2010/main" val="1094967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自分でできることと介護サービスの量は反比例の関係。</a:t>
            </a:r>
            <a:endParaRPr kumimoji="1" lang="en-US" altLang="ja-JP" dirty="0" smtClean="0"/>
          </a:p>
          <a:p>
            <a:r>
              <a:rPr kumimoji="1" lang="ja-JP" altLang="en-US" dirty="0" smtClean="0"/>
              <a:t>介護サービスに頼りすぎてしまうと、自分でできることが極端に少なくなってしまい、自立した生活を送るのも難しくなってしまう。</a:t>
            </a:r>
            <a:endParaRPr kumimoji="1" lang="en-US" altLang="ja-JP" dirty="0" smtClean="0"/>
          </a:p>
          <a:p>
            <a:r>
              <a:rPr kumimoji="1" lang="ja-JP" altLang="en-US" dirty="0" smtClean="0"/>
              <a:t>総合事業ではそうならないように、徐々に自分でできることを増やし、それに合わせて介護サービスの提供量も減らすことで、</a:t>
            </a:r>
            <a:endParaRPr kumimoji="1" lang="en-US" altLang="ja-JP" dirty="0" smtClean="0"/>
          </a:p>
          <a:p>
            <a:r>
              <a:rPr kumimoji="1" lang="ja-JP" altLang="en-US" dirty="0" smtClean="0"/>
              <a:t>最終的に、介護サービスに頼らない自立した生活を取り戻していただくことを目指している。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pPr defTabSz="939089">
              <a:defRPr/>
            </a:pPr>
            <a:fld id="{B20C3122-4DFC-4AB3-9340-013B3BE1D928}" type="slidenum">
              <a:rPr lang="ja-JP" altLang="en-US">
                <a:solidFill>
                  <a:prstClr val="black"/>
                </a:solidFill>
                <a:latin typeface="游ゴシック" panose="020F0502020204030204"/>
                <a:ea typeface="游ゴシック" panose="020B0400000000000000" pitchFamily="50" charset="-128"/>
              </a:rPr>
              <a:pPr defTabSz="939089">
                <a:defRPr/>
              </a:pPr>
              <a:t>6</a:t>
            </a:fld>
            <a:endParaRPr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243569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EB749F-186B-4C05-8500-AA69A16A52F7}" type="slidenum">
              <a:rPr kumimoji="1" lang="ja-JP" altLang="en-US" smtClean="0"/>
              <a:t>33</a:t>
            </a:fld>
            <a:endParaRPr kumimoji="1" lang="ja-JP" altLang="en-US"/>
          </a:p>
        </p:txBody>
      </p:sp>
    </p:spTree>
    <p:extLst>
      <p:ext uri="{BB962C8B-B14F-4D97-AF65-F5344CB8AC3E}">
        <p14:creationId xmlns:p14="http://schemas.microsoft.com/office/powerpoint/2010/main" val="652523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（国民の努力及び義務）</a:t>
            </a:r>
          </a:p>
          <a:p>
            <a:r>
              <a:rPr kumimoji="1" lang="ja-JP" altLang="en-US" dirty="0" smtClean="0"/>
              <a:t>第四条　国民は、自ら要介護状態となることを予防するため、加齢に伴って生ずる心身の変化を自覚して常に健康の保持増進に努めるとともに、要介護状態となった場合においても、進んでリハビリテーションその他の適切な保健医療サービス及び福祉サービスを利用することにより、その有する能力の維持向上に努めるものとする。</a:t>
            </a:r>
          </a:p>
          <a:p>
            <a:r>
              <a:rPr kumimoji="1" lang="ja-JP" altLang="en-US" dirty="0" smtClean="0"/>
              <a:t>２　国民は、共同連帯の理念に基づき、介護保険事業に要する費用を公平に負担するものとする。</a:t>
            </a:r>
            <a:endParaRPr kumimoji="1" lang="ja-JP" altLang="en-US" dirty="0"/>
          </a:p>
        </p:txBody>
      </p:sp>
      <p:sp>
        <p:nvSpPr>
          <p:cNvPr id="4" name="スライド番号プレースホルダー 3"/>
          <p:cNvSpPr>
            <a:spLocks noGrp="1"/>
          </p:cNvSpPr>
          <p:nvPr>
            <p:ph type="sldNum" sz="quarter" idx="10"/>
          </p:nvPr>
        </p:nvSpPr>
        <p:spPr/>
        <p:txBody>
          <a:bodyPr/>
          <a:lstStyle/>
          <a:p>
            <a:pPr defTabSz="939089">
              <a:defRPr/>
            </a:pPr>
            <a:fld id="{B20C3122-4DFC-4AB3-9340-013B3BE1D928}" type="slidenum">
              <a:rPr lang="ja-JP" altLang="en-US">
                <a:solidFill>
                  <a:prstClr val="black"/>
                </a:solidFill>
                <a:latin typeface="游ゴシック" panose="020F0502020204030204"/>
                <a:ea typeface="游ゴシック" panose="020B0400000000000000" pitchFamily="50" charset="-128"/>
              </a:rPr>
              <a:pPr defTabSz="939089">
                <a:defRPr/>
              </a:pPr>
              <a:t>7</a:t>
            </a:fld>
            <a:endParaRPr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05435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38820">
              <a:defRPr/>
            </a:pPr>
            <a:r>
              <a:rPr kumimoji="1" lang="en-US" altLang="ja-JP" dirty="0" smtClean="0"/>
              <a:t>A4</a:t>
            </a:r>
            <a:r>
              <a:rPr kumimoji="1" lang="ja-JP" altLang="en-US" dirty="0" smtClean="0"/>
              <a:t>と</a:t>
            </a:r>
            <a:r>
              <a:rPr kumimoji="1" lang="en-US" altLang="ja-JP" dirty="0" smtClean="0"/>
              <a:t>B</a:t>
            </a:r>
            <a:r>
              <a:rPr kumimoji="1" lang="ja-JP" altLang="en-US" dirty="0" smtClean="0"/>
              <a:t>は住民が支援</a:t>
            </a:r>
            <a:r>
              <a:rPr kumimoji="1" lang="en-US" altLang="ja-JP" dirty="0" smtClean="0"/>
              <a:t>…</a:t>
            </a:r>
            <a:r>
              <a:rPr kumimoji="1" lang="ja-JP" altLang="en-US" dirty="0" smtClean="0"/>
              <a:t>担い手の多様化</a:t>
            </a:r>
            <a:endParaRPr kumimoji="1" lang="en-US" altLang="ja-JP" dirty="0" smtClean="0"/>
          </a:p>
          <a:p>
            <a:pPr defTabSz="938820">
              <a:defRPr/>
            </a:pPr>
            <a:r>
              <a:rPr kumimoji="1" lang="en-US" altLang="ja-JP" dirty="0" smtClean="0"/>
              <a:t>C</a:t>
            </a:r>
            <a:r>
              <a:rPr kumimoji="1" lang="ja-JP" altLang="en-US" dirty="0" smtClean="0"/>
              <a:t>は本人の心身機能の増進</a:t>
            </a:r>
            <a:endParaRPr kumimoji="1" lang="en-US" altLang="ja-JP" dirty="0"/>
          </a:p>
        </p:txBody>
      </p:sp>
      <p:sp>
        <p:nvSpPr>
          <p:cNvPr id="4" name="スライド番号プレースホルダー 3"/>
          <p:cNvSpPr>
            <a:spLocks noGrp="1"/>
          </p:cNvSpPr>
          <p:nvPr>
            <p:ph type="sldNum" sz="quarter" idx="10"/>
          </p:nvPr>
        </p:nvSpPr>
        <p:spPr/>
        <p:txBody>
          <a:bodyPr/>
          <a:lstStyle/>
          <a:p>
            <a:fld id="{B20C3122-4DFC-4AB3-9340-013B3BE1D928}" type="slidenum">
              <a:rPr kumimoji="1" lang="ja-JP" altLang="en-US" smtClean="0"/>
              <a:t>11</a:t>
            </a:fld>
            <a:endParaRPr kumimoji="1" lang="ja-JP" altLang="en-US"/>
          </a:p>
        </p:txBody>
      </p:sp>
    </p:spTree>
    <p:extLst>
      <p:ext uri="{BB962C8B-B14F-4D97-AF65-F5344CB8AC3E}">
        <p14:creationId xmlns:p14="http://schemas.microsoft.com/office/powerpoint/2010/main" val="2403326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A6</a:t>
            </a:r>
            <a:r>
              <a:rPr kumimoji="1" lang="ja-JP" altLang="en-US" dirty="0" smtClean="0"/>
              <a:t>との違い</a:t>
            </a:r>
            <a:endParaRPr kumimoji="1" lang="ja-JP" altLang="en-US" dirty="0"/>
          </a:p>
        </p:txBody>
      </p:sp>
      <p:sp>
        <p:nvSpPr>
          <p:cNvPr id="4" name="スライド番号プレースホルダー 3"/>
          <p:cNvSpPr>
            <a:spLocks noGrp="1"/>
          </p:cNvSpPr>
          <p:nvPr>
            <p:ph type="sldNum" sz="quarter" idx="10"/>
          </p:nvPr>
        </p:nvSpPr>
        <p:spPr/>
        <p:txBody>
          <a:bodyPr/>
          <a:lstStyle/>
          <a:p>
            <a:pPr defTabSz="939089">
              <a:defRPr/>
            </a:pPr>
            <a:fld id="{FA429331-DDD5-4904-84A6-3B63D45FA6A2}" type="slidenum">
              <a:rPr lang="ja-JP" altLang="en-US">
                <a:solidFill>
                  <a:prstClr val="black"/>
                </a:solidFill>
                <a:latin typeface="Calibri" panose="020F0502020204030204"/>
                <a:ea typeface="ＭＳ Ｐゴシック" panose="020B0600070205080204" pitchFamily="50" charset="-128"/>
              </a:rPr>
              <a:pPr defTabSz="939089">
                <a:defRPr/>
              </a:pPr>
              <a:t>22</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297409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A8</a:t>
            </a:r>
            <a:r>
              <a:rPr kumimoji="1" lang="ja-JP" altLang="en-US" dirty="0" smtClean="0"/>
              <a:t>定員</a:t>
            </a:r>
            <a:r>
              <a:rPr kumimoji="1" lang="en-US" altLang="ja-JP" dirty="0" smtClean="0"/>
              <a:t>10</a:t>
            </a:r>
            <a:r>
              <a:rPr kumimoji="1" lang="ja-JP" altLang="en-US" dirty="0" smtClean="0"/>
              <a:t>人（要支援</a:t>
            </a:r>
            <a:r>
              <a:rPr kumimoji="1" lang="en-US" altLang="ja-JP" dirty="0" smtClean="0"/>
              <a:t>1</a:t>
            </a:r>
            <a:r>
              <a:rPr kumimoji="1" lang="ja-JP" altLang="en-US" dirty="0" smtClean="0"/>
              <a:t>）週</a:t>
            </a:r>
            <a:r>
              <a:rPr kumimoji="1" lang="en-US" altLang="ja-JP" dirty="0" smtClean="0"/>
              <a:t>2</a:t>
            </a:r>
            <a:r>
              <a:rPr kumimoji="1" lang="ja-JP" altLang="en-US" dirty="0" smtClean="0"/>
              <a:t>回提供の場合</a:t>
            </a:r>
            <a:endParaRPr kumimoji="1" lang="en-US" altLang="ja-JP" dirty="0" smtClean="0"/>
          </a:p>
          <a:p>
            <a:endParaRPr kumimoji="1" lang="en-US" altLang="ja-JP" dirty="0" smtClean="0"/>
          </a:p>
          <a:p>
            <a:r>
              <a:rPr kumimoji="1" lang="ja-JP" altLang="en-US" dirty="0" smtClean="0"/>
              <a:t>＜従前＞</a:t>
            </a:r>
            <a:r>
              <a:rPr kumimoji="1" lang="en-US" altLang="ja-JP" dirty="0" smtClean="0"/>
              <a:t>1</a:t>
            </a:r>
            <a:r>
              <a:rPr kumimoji="1" lang="ja-JP" altLang="en-US" dirty="0" smtClean="0"/>
              <a:t>月あたり</a:t>
            </a:r>
            <a:endParaRPr kumimoji="1" lang="en-US" altLang="ja-JP" dirty="0" smtClean="0"/>
          </a:p>
          <a:p>
            <a:r>
              <a:rPr kumimoji="1" lang="en-US" altLang="ja-JP" dirty="0" smtClean="0"/>
              <a:t>384</a:t>
            </a:r>
            <a:r>
              <a:rPr kumimoji="1" lang="ja-JP" altLang="en-US" dirty="0" smtClean="0"/>
              <a:t>単位</a:t>
            </a:r>
            <a:r>
              <a:rPr kumimoji="1" lang="en-US" altLang="ja-JP" dirty="0" smtClean="0"/>
              <a:t>×20</a:t>
            </a:r>
            <a:r>
              <a:rPr kumimoji="1" lang="ja-JP" altLang="en-US" dirty="0" smtClean="0"/>
              <a:t>人</a:t>
            </a:r>
            <a:r>
              <a:rPr kumimoji="1" lang="en-US" altLang="ja-JP" dirty="0" smtClean="0"/>
              <a:t>×4</a:t>
            </a:r>
            <a:r>
              <a:rPr kumimoji="1" lang="ja-JP" altLang="en-US" dirty="0" smtClean="0"/>
              <a:t>回</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334,848</a:t>
            </a:r>
            <a:r>
              <a:rPr kumimoji="1" lang="ja-JP" altLang="en-US" dirty="0" smtClean="0"/>
              <a:t>円</a:t>
            </a:r>
            <a:endParaRPr kumimoji="1" lang="en-US" altLang="ja-JP" dirty="0" smtClean="0"/>
          </a:p>
          <a:p>
            <a:r>
              <a:rPr kumimoji="1" lang="en-US" altLang="ja-JP" dirty="0" smtClean="0"/>
              <a:t>225</a:t>
            </a:r>
            <a:r>
              <a:rPr kumimoji="1" lang="ja-JP" altLang="en-US" dirty="0" smtClean="0"/>
              <a:t>単位</a:t>
            </a:r>
            <a:r>
              <a:rPr kumimoji="1" lang="en-US" altLang="ja-JP" dirty="0" smtClean="0"/>
              <a:t>×20</a:t>
            </a:r>
            <a:r>
              <a:rPr kumimoji="1" lang="ja-JP" altLang="en-US" dirty="0" smtClean="0"/>
              <a:t>人</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49,050</a:t>
            </a:r>
            <a:r>
              <a:rPr kumimoji="1" lang="ja-JP" altLang="en-US" dirty="0" smtClean="0"/>
              <a:t>円</a:t>
            </a:r>
            <a:endParaRPr kumimoji="1" lang="en-US" altLang="ja-JP" dirty="0" smtClean="0"/>
          </a:p>
          <a:p>
            <a:r>
              <a:rPr kumimoji="1" lang="ja-JP" altLang="en-US" dirty="0" smtClean="0"/>
              <a:t>副都心加算</a:t>
            </a:r>
            <a:r>
              <a:rPr kumimoji="1" lang="en-US" altLang="ja-JP" dirty="0" smtClean="0"/>
              <a:t>50,000</a:t>
            </a:r>
            <a:r>
              <a:rPr kumimoji="1" lang="ja-JP" altLang="en-US" dirty="0" smtClean="0"/>
              <a:t>円</a:t>
            </a:r>
            <a:endParaRPr kumimoji="1" lang="en-US" altLang="ja-JP" dirty="0" smtClean="0"/>
          </a:p>
          <a:p>
            <a:endParaRPr kumimoji="1" lang="en-US" altLang="ja-JP" dirty="0" smtClean="0"/>
          </a:p>
          <a:p>
            <a:r>
              <a:rPr kumimoji="1" lang="ja-JP" altLang="en-US" dirty="0" smtClean="0"/>
              <a:t>合計</a:t>
            </a:r>
            <a:r>
              <a:rPr kumimoji="1" lang="en-US" altLang="ja-JP" dirty="0" smtClean="0"/>
              <a:t>433,898</a:t>
            </a:r>
            <a:r>
              <a:rPr kumimoji="1" lang="ja-JP" altLang="en-US" dirty="0" smtClean="0"/>
              <a:t>円・・・①</a:t>
            </a:r>
            <a:endParaRPr kumimoji="1" lang="en-US" altLang="ja-JP" dirty="0" smtClean="0"/>
          </a:p>
          <a:p>
            <a:endParaRPr kumimoji="1" lang="en-US" altLang="ja-JP" dirty="0" smtClean="0"/>
          </a:p>
          <a:p>
            <a:r>
              <a:rPr kumimoji="1" lang="ja-JP" altLang="en-US" dirty="0" smtClean="0"/>
              <a:t>＜変更後＞</a:t>
            </a:r>
            <a:r>
              <a:rPr kumimoji="1" lang="en-US" altLang="ja-JP" dirty="0" smtClean="0"/>
              <a:t>1</a:t>
            </a:r>
            <a:r>
              <a:rPr kumimoji="1" lang="ja-JP" altLang="en-US" dirty="0" smtClean="0"/>
              <a:t>月あたり</a:t>
            </a:r>
            <a:endParaRPr kumimoji="1" lang="en-US" altLang="ja-JP" dirty="0" smtClean="0"/>
          </a:p>
          <a:p>
            <a:r>
              <a:rPr kumimoji="1" lang="en-US" altLang="ja-JP" dirty="0" smtClean="0"/>
              <a:t>1920</a:t>
            </a:r>
            <a:r>
              <a:rPr kumimoji="1" lang="ja-JP" altLang="en-US" dirty="0" smtClean="0"/>
              <a:t>単位</a:t>
            </a:r>
            <a:r>
              <a:rPr kumimoji="1" lang="en-US" altLang="ja-JP" dirty="0" smtClean="0"/>
              <a:t>×20</a:t>
            </a:r>
            <a:r>
              <a:rPr kumimoji="1" lang="ja-JP" altLang="en-US" dirty="0" smtClean="0"/>
              <a:t>人</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418,560</a:t>
            </a:r>
            <a:r>
              <a:rPr kumimoji="1" lang="ja-JP" altLang="en-US" dirty="0" smtClean="0"/>
              <a:t>円</a:t>
            </a:r>
            <a:endParaRPr kumimoji="1" lang="en-US" altLang="ja-JP" dirty="0" smtClean="0"/>
          </a:p>
          <a:p>
            <a:r>
              <a:rPr kumimoji="1" lang="en-US" altLang="ja-JP" dirty="0" smtClean="0"/>
              <a:t>338</a:t>
            </a:r>
            <a:r>
              <a:rPr kumimoji="1" lang="ja-JP" altLang="en-US" dirty="0" smtClean="0"/>
              <a:t>単位</a:t>
            </a:r>
            <a:r>
              <a:rPr kumimoji="1" lang="en-US" altLang="ja-JP" dirty="0" smtClean="0"/>
              <a:t>×20</a:t>
            </a:r>
            <a:r>
              <a:rPr kumimoji="1" lang="ja-JP" altLang="en-US" dirty="0" smtClean="0"/>
              <a:t>人</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73,684</a:t>
            </a:r>
            <a:r>
              <a:rPr kumimoji="1" lang="ja-JP" altLang="en-US" dirty="0" smtClean="0"/>
              <a:t>円</a:t>
            </a:r>
            <a:endParaRPr kumimoji="1" lang="en-US" altLang="ja-JP" dirty="0" smtClean="0"/>
          </a:p>
          <a:p>
            <a:r>
              <a:rPr kumimoji="1" lang="ja-JP" altLang="en-US" dirty="0" smtClean="0"/>
              <a:t>副都心加算</a:t>
            </a:r>
            <a:r>
              <a:rPr kumimoji="1" lang="en-US" altLang="ja-JP" dirty="0" smtClean="0"/>
              <a:t>50,000</a:t>
            </a:r>
            <a:r>
              <a:rPr kumimoji="1" lang="ja-JP" altLang="en-US" dirty="0" smtClean="0"/>
              <a:t>円</a:t>
            </a:r>
            <a:endParaRPr kumimoji="1" lang="en-US" altLang="ja-JP" dirty="0" smtClean="0"/>
          </a:p>
          <a:p>
            <a:endParaRPr kumimoji="1" lang="en-US" altLang="ja-JP" dirty="0" smtClean="0"/>
          </a:p>
          <a:p>
            <a:r>
              <a:rPr kumimoji="1" lang="ja-JP" altLang="en-US" dirty="0" smtClean="0"/>
              <a:t>合計</a:t>
            </a:r>
            <a:r>
              <a:rPr kumimoji="1" lang="en-US" altLang="ja-JP" dirty="0" smtClean="0"/>
              <a:t>542,244</a:t>
            </a:r>
            <a:r>
              <a:rPr kumimoji="1" lang="ja-JP" altLang="en-US" dirty="0" smtClean="0"/>
              <a:t>円・・・②</a:t>
            </a:r>
            <a:endParaRPr kumimoji="1" lang="en-US" altLang="ja-JP" dirty="0" smtClean="0"/>
          </a:p>
          <a:p>
            <a:endParaRPr kumimoji="1" lang="en-US" altLang="ja-JP" dirty="0" smtClean="0"/>
          </a:p>
          <a:p>
            <a:r>
              <a:rPr kumimoji="1" lang="ja-JP" altLang="en-US" dirty="0" smtClean="0"/>
              <a:t>②</a:t>
            </a:r>
            <a:r>
              <a:rPr kumimoji="1" lang="en-US" altLang="ja-JP" dirty="0" smtClean="0"/>
              <a:t>-</a:t>
            </a:r>
            <a:r>
              <a:rPr kumimoji="1" lang="ja-JP" altLang="en-US" dirty="0" smtClean="0"/>
              <a:t>①＝</a:t>
            </a:r>
            <a:r>
              <a:rPr kumimoji="1" lang="en-US" altLang="ja-JP" dirty="0" smtClean="0"/>
              <a:t>108,346</a:t>
            </a:r>
            <a:r>
              <a:rPr kumimoji="1" lang="ja-JP" altLang="en-US" dirty="0" smtClean="0"/>
              <a:t>円</a:t>
            </a:r>
            <a:endParaRPr kumimoji="1" lang="en-US" altLang="ja-JP" dirty="0" smtClean="0"/>
          </a:p>
          <a:p>
            <a:endParaRPr kumimoji="1" lang="en-US" altLang="ja-JP" dirty="0" smtClean="0"/>
          </a:p>
          <a:p>
            <a:r>
              <a:rPr kumimoji="1" lang="en-US" altLang="ja-JP" dirty="0" smtClean="0"/>
              <a:t>A6</a:t>
            </a:r>
            <a:r>
              <a:rPr kumimoji="1" lang="ja-JP" altLang="en-US" dirty="0" smtClean="0"/>
              <a:t>ひとりあたり</a:t>
            </a:r>
            <a:r>
              <a:rPr kumimoji="1" lang="en-US" altLang="ja-JP" dirty="0" smtClean="0"/>
              <a:t>/1</a:t>
            </a:r>
            <a:r>
              <a:rPr kumimoji="1" lang="ja-JP" altLang="en-US" dirty="0" smtClean="0"/>
              <a:t>回　</a:t>
            </a:r>
            <a:r>
              <a:rPr kumimoji="1" lang="en-US" altLang="ja-JP" dirty="0" smtClean="0"/>
              <a:t>R5,7</a:t>
            </a:r>
            <a:r>
              <a:rPr kumimoji="1" lang="ja-JP" altLang="en-US" dirty="0" smtClean="0"/>
              <a:t>月審査平均</a:t>
            </a:r>
            <a:endParaRPr kumimoji="1" lang="en-US" altLang="ja-JP" dirty="0" smtClean="0"/>
          </a:p>
          <a:p>
            <a:r>
              <a:rPr kumimoji="1" lang="en-US" altLang="ja-JP" dirty="0" smtClean="0"/>
              <a:t>5,458</a:t>
            </a:r>
            <a:r>
              <a:rPr kumimoji="1" lang="ja-JP" altLang="en-US" dirty="0" smtClean="0"/>
              <a:t>円</a:t>
            </a:r>
            <a:r>
              <a:rPr kumimoji="1" lang="en-US" altLang="ja-JP" dirty="0" smtClean="0"/>
              <a:t>×20</a:t>
            </a:r>
            <a:r>
              <a:rPr kumimoji="1" lang="ja-JP" altLang="en-US" dirty="0" smtClean="0"/>
              <a:t>人</a:t>
            </a:r>
            <a:r>
              <a:rPr kumimoji="1" lang="en-US" altLang="ja-JP" dirty="0" smtClean="0"/>
              <a:t>×4</a:t>
            </a:r>
            <a:r>
              <a:rPr kumimoji="1" lang="ja-JP" altLang="en-US" dirty="0" smtClean="0"/>
              <a:t>回＝</a:t>
            </a:r>
            <a:r>
              <a:rPr kumimoji="1" lang="en-US" altLang="ja-JP" dirty="0" smtClean="0"/>
              <a:t>436,640</a:t>
            </a:r>
            <a:r>
              <a:rPr kumimoji="1" lang="ja-JP" altLang="en-US" dirty="0" smtClean="0"/>
              <a:t>円・・・③</a:t>
            </a:r>
            <a:endParaRPr kumimoji="1" lang="en-US" altLang="ja-JP" dirty="0" smtClean="0"/>
          </a:p>
          <a:p>
            <a:endParaRPr kumimoji="1" lang="en-US" altLang="ja-JP" dirty="0" smtClean="0"/>
          </a:p>
          <a:p>
            <a:r>
              <a:rPr kumimoji="1" lang="ja-JP" altLang="en-US" dirty="0" smtClean="0"/>
              <a:t>②</a:t>
            </a:r>
            <a:r>
              <a:rPr kumimoji="1" lang="en-US" altLang="ja-JP" dirty="0" smtClean="0"/>
              <a:t>-</a:t>
            </a:r>
            <a:r>
              <a:rPr kumimoji="1" lang="ja-JP" altLang="en-US" dirty="0" smtClean="0"/>
              <a:t>③＝</a:t>
            </a:r>
            <a:r>
              <a:rPr kumimoji="1" lang="en-US" altLang="ja-JP" dirty="0" smtClean="0"/>
              <a:t>105,604</a:t>
            </a:r>
            <a:r>
              <a:rPr kumimoji="1" lang="ja-JP" altLang="en-US" dirty="0" smtClean="0"/>
              <a:t>円</a:t>
            </a:r>
            <a:endParaRPr kumimoji="1" lang="ja-JP" altLang="en-US" dirty="0"/>
          </a:p>
        </p:txBody>
      </p:sp>
      <p:sp>
        <p:nvSpPr>
          <p:cNvPr id="4" name="スライド番号プレースホルダー 3"/>
          <p:cNvSpPr>
            <a:spLocks noGrp="1"/>
          </p:cNvSpPr>
          <p:nvPr>
            <p:ph type="sldNum" sz="quarter" idx="10"/>
          </p:nvPr>
        </p:nvSpPr>
        <p:spPr/>
        <p:txBody>
          <a:bodyPr/>
          <a:lstStyle/>
          <a:p>
            <a:pPr defTabSz="939089">
              <a:defRPr/>
            </a:pPr>
            <a:fld id="{676DEA6C-26D5-4AEB-B015-1DA642665951}" type="slidenum">
              <a:rPr lang="ja-JP" altLang="en-US">
                <a:solidFill>
                  <a:prstClr val="black"/>
                </a:solidFill>
                <a:latin typeface="游ゴシック" panose="020F0502020204030204"/>
                <a:ea typeface="游ゴシック" panose="020B0400000000000000" pitchFamily="50" charset="-128"/>
              </a:rPr>
              <a:pPr defTabSz="939089">
                <a:defRPr/>
              </a:pPr>
              <a:t>23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550851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39089">
              <a:defRPr/>
            </a:pPr>
            <a:fld id="{FA429331-DDD5-4904-84A6-3B63D45FA6A2}" type="slidenum">
              <a:rPr lang="ja-JP" altLang="en-US">
                <a:solidFill>
                  <a:prstClr val="black"/>
                </a:solidFill>
                <a:latin typeface="游ゴシック" panose="020F0502020204030204"/>
                <a:ea typeface="游ゴシック" panose="020B0400000000000000" pitchFamily="50" charset="-128"/>
              </a:rPr>
              <a:pPr defTabSz="939089">
                <a:defRPr/>
              </a:pPr>
              <a:t>24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059907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39089">
              <a:defRPr/>
            </a:pPr>
            <a:fld id="{676DEA6C-26D5-4AEB-B015-1DA642665951}" type="slidenum">
              <a:rPr lang="ja-JP" altLang="en-US">
                <a:solidFill>
                  <a:prstClr val="black"/>
                </a:solidFill>
                <a:latin typeface="游ゴシック" panose="020F0502020204030204"/>
                <a:ea typeface="游ゴシック" panose="020B0400000000000000" pitchFamily="50" charset="-128"/>
              </a:rPr>
              <a:pPr defTabSz="939089">
                <a:defRPr/>
              </a:pPr>
              <a:t>25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34566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39089">
              <a:defRPr/>
            </a:pPr>
            <a:fld id="{676DEA6C-26D5-4AEB-B015-1DA642665951}" type="slidenum">
              <a:rPr lang="ja-JP" altLang="en-US">
                <a:solidFill>
                  <a:prstClr val="black"/>
                </a:solidFill>
                <a:latin typeface="游ゴシック" panose="020F0502020204030204"/>
                <a:ea typeface="游ゴシック" panose="020B0400000000000000" pitchFamily="50" charset="-128"/>
              </a:rPr>
              <a:pPr defTabSz="939089">
                <a:defRPr/>
              </a:pPr>
              <a:t>26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48372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（国民の努力及び義務）</a:t>
            </a:r>
          </a:p>
          <a:p>
            <a:r>
              <a:rPr kumimoji="1" lang="ja-JP" altLang="en-US" dirty="0" smtClean="0"/>
              <a:t>第四条　国民は、自ら要介護状態となることを予防するため、加齢に伴って生ずる心身の変化を自覚して常に健康の保持増進に努めるとともに、要介護状態となった場合においても、進んでリハビリテーションその他の適切な保健医療サービス及び福祉サービスを利用することにより、その有する能力の維持向上に努めるものとする。</a:t>
            </a:r>
          </a:p>
          <a:p>
            <a:r>
              <a:rPr kumimoji="1" lang="ja-JP" altLang="en-US" dirty="0" smtClean="0"/>
              <a:t>２　国民は、共同連帯の理念に基づき、介護保険事業に要する費用を公平に負担するものとする。</a:t>
            </a:r>
            <a:endParaRPr kumimoji="1" lang="ja-JP" altLang="en-US" dirty="0"/>
          </a:p>
        </p:txBody>
      </p:sp>
      <p:sp>
        <p:nvSpPr>
          <p:cNvPr id="4" name="スライド番号プレースホルダー 3"/>
          <p:cNvSpPr>
            <a:spLocks noGrp="1"/>
          </p:cNvSpPr>
          <p:nvPr>
            <p:ph type="sldNum" sz="quarter" idx="10"/>
          </p:nvPr>
        </p:nvSpPr>
        <p:spPr/>
        <p:txBody>
          <a:bodyPr/>
          <a:lstStyle/>
          <a:p>
            <a:pPr defTabSz="939089">
              <a:defRPr/>
            </a:pPr>
            <a:fld id="{B20C3122-4DFC-4AB3-9340-013B3BE1D928}" type="slidenum">
              <a:rPr lang="ja-JP" altLang="en-US">
                <a:solidFill>
                  <a:prstClr val="black"/>
                </a:solidFill>
                <a:latin typeface="游ゴシック" panose="020F0502020204030204"/>
                <a:ea typeface="游ゴシック" panose="020B0400000000000000" pitchFamily="50" charset="-128"/>
              </a:rPr>
              <a:pPr defTabSz="939089">
                <a:defRPr/>
              </a:pPr>
              <a:t>32</a:t>
            </a:fld>
            <a:endParaRPr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19283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43A27B4-0220-44A0-B0CB-C437644B4DE8}" type="datetime1">
              <a:rPr kumimoji="1" lang="ja-JP" altLang="en-US" smtClean="0"/>
              <a:t>2024/2/19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4244902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27033C-8455-4999-8FD1-479BAA1483D6}" type="datetime1">
              <a:rPr kumimoji="1" lang="ja-JP" altLang="en-US" smtClean="0"/>
              <a:t>2024/2/19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225959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BDB96BB-DF5D-40B1-9167-EFF26CFE4F05}" type="datetime1">
              <a:rPr kumimoji="1" lang="ja-JP" altLang="en-US" smtClean="0"/>
              <a:t>2024/2/19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3644253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EFEEAF5-39FD-4AEB-8997-517EB0B82911}"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677421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E8BB97-46D0-47D7-AC71-A69ED9FE7A7F}"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1608343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790A85-F41E-41C5-8967-EEADEFFAF907}"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29264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CD6548F-8386-4519-93E9-FEF2A97EC16D}"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291517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F02D34-D42D-438B-BEDA-7882955CD693}" type="datetime1">
              <a:rPr kumimoji="1" lang="ja-JP" altLang="en-US" smtClean="0"/>
              <a:t>2024/2/19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167455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C40A16A-2944-45DE-824B-1CDF44812B09}" type="datetime1">
              <a:rPr kumimoji="1" lang="ja-JP" altLang="en-US" smtClean="0"/>
              <a:t>2024/2/19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4182586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E9D667-48C5-4CE7-8BEF-7EF7446DF5AD}" type="datetime1">
              <a:rPr kumimoji="1" lang="ja-JP" altLang="en-US" smtClean="0"/>
              <a:t>2024/2/19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2803044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08DB7E9-9CD2-4BA2-A74A-AA94D1C3171A}"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275150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8992898-0ADB-4A6B-9712-7B86F1AEBEBB}" type="datetime1">
              <a:rPr kumimoji="1" lang="ja-JP" altLang="en-US" smtClean="0"/>
              <a:t>2024/2/19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vl1pPr>
          </a:lstStyle>
          <a:p>
            <a:fld id="{E7D0956B-76D7-48DB-97C7-73BA52619FB9}" type="slidenum">
              <a:rPr lang="ja-JP" altLang="en-US" smtClean="0"/>
              <a:pPr/>
              <a:t>‹#›</a:t>
            </a:fld>
            <a:endParaRPr lang="ja-JP" altLang="en-US" dirty="0"/>
          </a:p>
        </p:txBody>
      </p:sp>
    </p:spTree>
    <p:extLst>
      <p:ext uri="{BB962C8B-B14F-4D97-AF65-F5344CB8AC3E}">
        <p14:creationId xmlns:p14="http://schemas.microsoft.com/office/powerpoint/2010/main" val="120190371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758F11-D38A-49BD-8366-D8E1079D219D}" type="datetime1">
              <a:rPr kumimoji="1" lang="ja-JP" altLang="en-US" smtClean="0"/>
              <a:t>2024/2/19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86377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C9F463-6E68-48EA-94FE-C301B156E7BB}"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40914914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2D3524-AC9D-4007-A311-76FABE616D9F}" type="datetime1">
              <a:rPr kumimoji="1" lang="ja-JP" altLang="en-US" smtClean="0"/>
              <a:t>2024/2/19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212721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12E0DC-6168-4D40-AFD2-4D794486D5B1}" type="datetime1">
              <a:rPr kumimoji="1" lang="ja-JP" altLang="en-US" smtClean="0"/>
              <a:t>2024/2/19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6500625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2098C1-C5C0-4C00-8D38-1949E40BA966}" type="datetime1">
              <a:rPr kumimoji="1" lang="ja-JP" altLang="en-US" smtClean="0"/>
              <a:t>2024/2/19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35761259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3C7D19-6E00-46E6-AD62-BA6D1A9C0447}" type="datetime1">
              <a:rPr kumimoji="1" lang="ja-JP" altLang="en-US" smtClean="0"/>
              <a:t>2024/2/19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807819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923430C-5628-4223-91F2-13CEA3E2A266}" type="datetime1">
              <a:rPr kumimoji="1" lang="ja-JP" altLang="en-US" smtClean="0"/>
              <a:t>2024/2/19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24167159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8A09033-4A7E-480B-ACF9-B107B7073F9F}" type="datetime1">
              <a:rPr kumimoji="1" lang="ja-JP" altLang="en-US" smtClean="0"/>
              <a:t>2024/2/19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lvl1pPr>
              <a:defRPr sz="1400"/>
            </a:lvl1pPr>
          </a:lstStyle>
          <a:p>
            <a:fld id="{E7D0956B-76D7-48DB-97C7-73BA52619FB9}" type="slidenum">
              <a:rPr lang="ja-JP" altLang="en-US" smtClean="0"/>
              <a:pPr/>
              <a:t>‹#›</a:t>
            </a:fld>
            <a:endParaRPr lang="ja-JP" altLang="en-US" dirty="0"/>
          </a:p>
        </p:txBody>
      </p:sp>
    </p:spTree>
    <p:extLst>
      <p:ext uri="{BB962C8B-B14F-4D97-AF65-F5344CB8AC3E}">
        <p14:creationId xmlns:p14="http://schemas.microsoft.com/office/powerpoint/2010/main" val="15651991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A7D0EA-F2D0-4B27-8090-7E76DBBF7711}" type="datetime1">
              <a:rPr kumimoji="1" lang="ja-JP" altLang="en-US" smtClean="0"/>
              <a:t>2024/2/19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304854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3D52A0-4D5C-40B1-AB17-ACE079C676BE}" type="datetime1">
              <a:rPr kumimoji="1" lang="ja-JP" altLang="en-US" smtClean="0"/>
              <a:t>2024/2/19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1934720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2E389-3DC5-4CC8-B3C3-F8A9334AB877}" type="datetime1">
              <a:rPr kumimoji="1" lang="ja-JP" altLang="en-US" smtClean="0"/>
              <a:t>2024/2/19</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139893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F4D89-6224-4226-B2C9-688E28816562}" type="datetime1">
              <a:rPr kumimoji="1" lang="ja-JP" altLang="en-US" smtClean="0"/>
              <a:t>2024/2/19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8103583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6303" y="2150926"/>
            <a:ext cx="10515600" cy="1325563"/>
          </a:xfrm>
        </p:spPr>
        <p:txBody>
          <a:bodyPr>
            <a:normAutofit fontScale="90000"/>
          </a:bodyPr>
          <a:lstStyle/>
          <a:p>
            <a:pPr algn="ctr"/>
            <a:r>
              <a:rPr lang="ja-JP" altLang="en-US" sz="4800" dirty="0" smtClean="0">
                <a:solidFill>
                  <a:srgbClr val="002060"/>
                </a:solidFill>
                <a:latin typeface="Meiryo UI" panose="020B0604030504040204" pitchFamily="50" charset="-128"/>
                <a:ea typeface="Meiryo UI" panose="020B0604030504040204" pitchFamily="50" charset="-128"/>
              </a:rPr>
              <a:t>　</a:t>
            </a:r>
            <a:r>
              <a:rPr lang="ja-JP" altLang="en-US" sz="4800" dirty="0">
                <a:solidFill>
                  <a:srgbClr val="002060"/>
                </a:solidFill>
                <a:latin typeface="Meiryo UI" panose="020B0604030504040204" pitchFamily="50" charset="-128"/>
                <a:ea typeface="Meiryo UI" panose="020B0604030504040204" pitchFamily="50" charset="-128"/>
              </a:rPr>
              <a:t>令和</a:t>
            </a:r>
            <a:r>
              <a:rPr lang="en-US" altLang="ja-JP" sz="4800" dirty="0">
                <a:solidFill>
                  <a:srgbClr val="002060"/>
                </a:solidFill>
                <a:latin typeface="Meiryo UI" panose="020B0604030504040204" pitchFamily="50" charset="-128"/>
                <a:ea typeface="Meiryo UI" panose="020B0604030504040204" pitchFamily="50" charset="-128"/>
              </a:rPr>
              <a:t>5</a:t>
            </a:r>
            <a:r>
              <a:rPr lang="ja-JP" altLang="en-US" sz="4800" dirty="0" smtClean="0">
                <a:solidFill>
                  <a:srgbClr val="002060"/>
                </a:solidFill>
                <a:latin typeface="Meiryo UI" panose="020B0604030504040204" pitchFamily="50" charset="-128"/>
                <a:ea typeface="Meiryo UI" panose="020B0604030504040204" pitchFamily="50" charset="-128"/>
              </a:rPr>
              <a:t>年度通所型</a:t>
            </a:r>
            <a:r>
              <a:rPr lang="ja-JP" altLang="en-US" sz="4800" dirty="0">
                <a:solidFill>
                  <a:srgbClr val="002060"/>
                </a:solidFill>
                <a:latin typeface="Meiryo UI" panose="020B0604030504040204" pitchFamily="50" charset="-128"/>
                <a:ea typeface="Meiryo UI" panose="020B0604030504040204" pitchFamily="50" charset="-128"/>
              </a:rPr>
              <a:t>サービス</a:t>
            </a:r>
            <a:r>
              <a:rPr lang="ja-JP" altLang="en-US" sz="4800" dirty="0" smtClean="0">
                <a:solidFill>
                  <a:srgbClr val="002060"/>
                </a:solidFill>
                <a:latin typeface="Meiryo UI" panose="020B0604030504040204" pitchFamily="50" charset="-128"/>
                <a:ea typeface="Meiryo UI" panose="020B0604030504040204" pitchFamily="50" charset="-128"/>
              </a:rPr>
              <a:t>提供見直しに伴う説明会</a:t>
            </a:r>
            <a:endParaRPr lang="ja-JP" altLang="en-US" sz="48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948DB4AE-2587-415C-9828-97D41BB7E878}" type="slidenum">
              <a:rPr kumimoji="1" lang="ja-JP" altLang="en-US" smtClean="0"/>
              <a:t>1</a:t>
            </a:fld>
            <a:endParaRPr kumimoji="1" lang="ja-JP" altLang="en-US" dirty="0"/>
          </a:p>
        </p:txBody>
      </p:sp>
      <p:sp>
        <p:nvSpPr>
          <p:cNvPr id="7" name="タイトル 1"/>
          <p:cNvSpPr txBox="1">
            <a:spLocks/>
          </p:cNvSpPr>
          <p:nvPr/>
        </p:nvSpPr>
        <p:spPr>
          <a:xfrm>
            <a:off x="3262414" y="4598127"/>
            <a:ext cx="5581140" cy="124717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400" dirty="0" smtClean="0">
                <a:solidFill>
                  <a:srgbClr val="002060"/>
                </a:solidFill>
                <a:latin typeface="BIZ UDPゴシック" panose="020B0400000000000000" pitchFamily="50" charset="-128"/>
                <a:ea typeface="BIZ UDPゴシック" panose="020B0400000000000000" pitchFamily="50" charset="-128"/>
              </a:rPr>
              <a:t>高齢者福祉課　総合事業グループ</a:t>
            </a:r>
            <a:endParaRPr lang="en-US" altLang="ja-JP" sz="2400" dirty="0" smtClean="0">
              <a:solidFill>
                <a:srgbClr val="002060"/>
              </a:solidFill>
              <a:latin typeface="BIZ UDPゴシック" panose="020B0400000000000000" pitchFamily="50" charset="-128"/>
              <a:ea typeface="BIZ UDPゴシック" panose="020B0400000000000000" pitchFamily="50" charset="-128"/>
            </a:endParaRPr>
          </a:p>
          <a:p>
            <a:pPr>
              <a:lnSpc>
                <a:spcPct val="150000"/>
              </a:lnSpc>
            </a:pPr>
            <a:r>
              <a:rPr lang="ja-JP" altLang="en-US" sz="2400" dirty="0" smtClean="0">
                <a:solidFill>
                  <a:srgbClr val="002060"/>
                </a:solidFill>
                <a:latin typeface="BIZ UDPゴシック" panose="020B0400000000000000" pitchFamily="50" charset="-128"/>
                <a:ea typeface="BIZ UDPゴシック" panose="020B0400000000000000" pitchFamily="50" charset="-128"/>
              </a:rPr>
              <a:t>令和６年２月</a:t>
            </a:r>
            <a:endParaRPr lang="ja-JP" altLang="en-US" sz="2400" dirty="0">
              <a:solidFill>
                <a:srgbClr val="00206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76610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9283" y="214921"/>
            <a:ext cx="1123708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具体策</a:t>
            </a: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通所型サービスの変更</a:t>
            </a: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について</a:t>
            </a:r>
          </a:p>
        </p:txBody>
      </p:sp>
      <p:sp>
        <p:nvSpPr>
          <p:cNvPr id="5" name="フローチャート: 処理 4"/>
          <p:cNvSpPr/>
          <p:nvPr/>
        </p:nvSpPr>
        <p:spPr>
          <a:xfrm flipV="1">
            <a:off x="320565" y="837626"/>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角丸四角形 7"/>
          <p:cNvSpPr/>
          <p:nvPr/>
        </p:nvSpPr>
        <p:spPr>
          <a:xfrm>
            <a:off x="1780965" y="1015942"/>
            <a:ext cx="9705705" cy="1101472"/>
          </a:xfrm>
          <a:prstGeom prst="roundRect">
            <a:avLst>
              <a:gd name="adj" fmla="val 791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2058536" y="1054225"/>
            <a:ext cx="8591971" cy="1193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 身体</a:t>
            </a:r>
            <a:r>
              <a:rPr kumimoji="1" lang="ja-JP" altLang="en-US" sz="20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機能改善の効果がより高いサービスの推進</a:t>
            </a:r>
            <a:endParaRPr kumimoji="1" lang="en-US" altLang="ja-JP" sz="2000" b="0" i="0" u="none" strike="noStrike" kern="1200" cap="none" spc="0" normalizeH="0" baseline="0" noProof="0" dirty="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 不足している要支援者の入浴サービスの確保</a:t>
            </a:r>
            <a:endParaRPr kumimoji="1" lang="en-US" altLang="ja-JP" sz="20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endParaRPr>
          </a:p>
        </p:txBody>
      </p:sp>
      <p:grpSp>
        <p:nvGrpSpPr>
          <p:cNvPr id="17" name="グループ化 16"/>
          <p:cNvGrpSpPr/>
          <p:nvPr/>
        </p:nvGrpSpPr>
        <p:grpSpPr>
          <a:xfrm>
            <a:off x="601617" y="1187630"/>
            <a:ext cx="746708" cy="978595"/>
            <a:chOff x="254000" y="1959493"/>
            <a:chExt cx="1520307" cy="2437591"/>
          </a:xfrm>
        </p:grpSpPr>
        <p:sp>
          <p:nvSpPr>
            <p:cNvPr id="18" name="円/楕円 8"/>
            <p:cNvSpPr/>
            <p:nvPr/>
          </p:nvSpPr>
          <p:spPr>
            <a:xfrm>
              <a:off x="254000" y="1959493"/>
              <a:ext cx="1520307" cy="1520307"/>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9" name="フローチャート: 組合せ 18"/>
            <p:cNvSpPr/>
            <p:nvPr/>
          </p:nvSpPr>
          <p:spPr>
            <a:xfrm>
              <a:off x="455353" y="3076284"/>
              <a:ext cx="1117600" cy="1320800"/>
            </a:xfrm>
            <a:prstGeom prst="flowChartMerg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0" name="円/楕円 17"/>
            <p:cNvSpPr/>
            <p:nvPr/>
          </p:nvSpPr>
          <p:spPr>
            <a:xfrm>
              <a:off x="455354" y="2159000"/>
              <a:ext cx="1117600" cy="111944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0" i="0" u="none" strike="noStrike" kern="1200" cap="none" spc="0" normalizeH="0" baseline="0" noProof="0" dirty="0" smtClean="0">
                  <a:ln>
                    <a:noFill/>
                  </a:ln>
                  <a:solidFill>
                    <a:srgbClr val="4472C4">
                      <a:lumMod val="50000"/>
                    </a:srgbClr>
                  </a:solidFill>
                  <a:effectLst/>
                  <a:uLnTx/>
                  <a:uFillTx/>
                  <a:latin typeface="游ゴシック" panose="020F0502020204030204"/>
                  <a:ea typeface="游ゴシック" panose="020B0400000000000000" pitchFamily="50" charset="-128"/>
                  <a:cs typeface="+mn-cs"/>
                </a:rPr>
                <a:t>G</a:t>
              </a:r>
              <a:endParaRPr kumimoji="1" lang="ja-JP" altLang="en-US" sz="4000" b="0" i="0" u="none" strike="noStrike" kern="1200" cap="none" spc="0" normalizeH="0" baseline="0" noProof="0" dirty="0">
                <a:ln>
                  <a:noFill/>
                </a:ln>
                <a:solidFill>
                  <a:srgbClr val="4472C4">
                    <a:lumMod val="50000"/>
                  </a:srgbClr>
                </a:solidFill>
                <a:effectLst/>
                <a:uLnTx/>
                <a:uFillTx/>
                <a:latin typeface="游ゴシック" panose="020F0502020204030204"/>
                <a:ea typeface="游ゴシック" panose="020B0400000000000000" pitchFamily="50" charset="-128"/>
                <a:cs typeface="+mn-cs"/>
              </a:endParaRPr>
            </a:p>
          </p:txBody>
        </p:sp>
      </p:grpSp>
      <p:sp>
        <p:nvSpPr>
          <p:cNvPr id="21" name="テキスト ボックス 20"/>
          <p:cNvSpPr txBox="1"/>
          <p:nvPr/>
        </p:nvSpPr>
        <p:spPr>
          <a:xfrm>
            <a:off x="220638" y="854170"/>
            <a:ext cx="150866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4472C4">
                    <a:lumMod val="50000"/>
                  </a:srgbClr>
                </a:solidFill>
                <a:effectLst/>
                <a:uLnTx/>
                <a:uFillTx/>
                <a:latin typeface="游ゴシック Light" panose="020B0300000000000000" pitchFamily="50" charset="-128"/>
                <a:ea typeface="游ゴシック Light" panose="020B0300000000000000" pitchFamily="50" charset="-128"/>
                <a:cs typeface="+mn-cs"/>
              </a:rPr>
              <a:t>狙い</a:t>
            </a:r>
          </a:p>
        </p:txBody>
      </p:sp>
      <p:sp>
        <p:nvSpPr>
          <p:cNvPr id="22" name="角丸四角形 21"/>
          <p:cNvSpPr/>
          <p:nvPr/>
        </p:nvSpPr>
        <p:spPr>
          <a:xfrm>
            <a:off x="1780966" y="2209533"/>
            <a:ext cx="9705705" cy="4436016"/>
          </a:xfrm>
          <a:prstGeom prst="roundRect">
            <a:avLst>
              <a:gd name="adj" fmla="val 6154"/>
            </a:avLst>
          </a:prstGeom>
          <a:solidFill>
            <a:srgbClr val="CCFFCC">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正方形/長方形 22"/>
          <p:cNvSpPr/>
          <p:nvPr/>
        </p:nvSpPr>
        <p:spPr>
          <a:xfrm>
            <a:off x="2275839" y="2498732"/>
            <a:ext cx="9282639" cy="422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Aft>
                <a:spcPts val="3600"/>
              </a:spcAft>
              <a:defRPr/>
            </a:pPr>
            <a:r>
              <a:rPr lang="ja-JP" altLang="en-US" sz="2800" dirty="0">
                <a:solidFill>
                  <a:srgbClr val="70AD47">
                    <a:lumMod val="50000"/>
                  </a:srgbClr>
                </a:solidFill>
                <a:latin typeface="Meiryo UI" panose="020B0604030504040204" pitchFamily="50" charset="-128"/>
                <a:ea typeface="Meiryo UI" panose="020B0604030504040204" pitchFamily="50" charset="-128"/>
              </a:rPr>
              <a:t>１</a:t>
            </a:r>
            <a:r>
              <a:rPr lang="en-US" altLang="ja-JP" sz="2800" dirty="0" smtClean="0">
                <a:solidFill>
                  <a:srgbClr val="70AD47">
                    <a:lumMod val="50000"/>
                  </a:srgbClr>
                </a:solidFill>
                <a:latin typeface="Meiryo UI" panose="020B0604030504040204" pitchFamily="50" charset="-128"/>
                <a:ea typeface="Meiryo UI" panose="020B0604030504040204" pitchFamily="50" charset="-128"/>
              </a:rPr>
              <a:t>.</a:t>
            </a:r>
            <a:r>
              <a:rPr lang="ja-JP" altLang="en-US" sz="2800" dirty="0" smtClean="0">
                <a:solidFill>
                  <a:srgbClr val="70AD47">
                    <a:lumMod val="50000"/>
                  </a:srgbClr>
                </a:solidFill>
                <a:latin typeface="Meiryo UI" panose="020B0604030504040204" pitchFamily="50" charset="-128"/>
                <a:ea typeface="Meiryo UI" panose="020B0604030504040204" pitchFamily="50" charset="-128"/>
              </a:rPr>
              <a:t> </a:t>
            </a:r>
            <a:r>
              <a:rPr lang="ja-JP" altLang="en-US" sz="2400" dirty="0">
                <a:solidFill>
                  <a:srgbClr val="70AD47">
                    <a:lumMod val="50000"/>
                  </a:srgbClr>
                </a:solidFill>
                <a:latin typeface="Meiryo UI" panose="020B0604030504040204" pitchFamily="50" charset="-128"/>
                <a:ea typeface="Meiryo UI" panose="020B0604030504040204" pitchFamily="50" charset="-128"/>
              </a:rPr>
              <a:t>国相当基準</a:t>
            </a:r>
            <a:r>
              <a:rPr lang="en-US" altLang="ja-JP" sz="2400" dirty="0">
                <a:solidFill>
                  <a:srgbClr val="70AD47">
                    <a:lumMod val="50000"/>
                  </a:srgbClr>
                </a:solidFill>
                <a:latin typeface="Meiryo UI" panose="020B0604030504040204" pitchFamily="50" charset="-128"/>
                <a:ea typeface="Meiryo UI" panose="020B0604030504040204" pitchFamily="50" charset="-128"/>
              </a:rPr>
              <a:t>(A6</a:t>
            </a:r>
            <a:r>
              <a:rPr lang="en-US" altLang="ja-JP" sz="2400" dirty="0" smtClean="0">
                <a:solidFill>
                  <a:srgbClr val="70AD47">
                    <a:lumMod val="50000"/>
                  </a:srgbClr>
                </a:solidFill>
                <a:latin typeface="Meiryo UI" panose="020B0604030504040204" pitchFamily="50" charset="-128"/>
                <a:ea typeface="Meiryo UI" panose="020B0604030504040204" pitchFamily="50" charset="-128"/>
              </a:rPr>
              <a:t>)</a:t>
            </a:r>
            <a:r>
              <a:rPr lang="ja-JP" altLang="en-US" sz="2400" dirty="0">
                <a:solidFill>
                  <a:srgbClr val="70AD47">
                    <a:lumMod val="50000"/>
                  </a:srgbClr>
                </a:solidFill>
                <a:latin typeface="Meiryo UI" panose="020B0604030504040204" pitchFamily="50" charset="-128"/>
                <a:ea typeface="Meiryo UI" panose="020B0604030504040204" pitchFamily="50" charset="-128"/>
              </a:rPr>
              <a:t>・</a:t>
            </a:r>
            <a:r>
              <a:rPr lang="ja-JP" altLang="en-US" sz="2400" dirty="0" smtClean="0">
                <a:solidFill>
                  <a:srgbClr val="70AD47">
                    <a:lumMod val="50000"/>
                  </a:srgbClr>
                </a:solidFill>
                <a:latin typeface="Meiryo UI" panose="020B0604030504040204" pitchFamily="50" charset="-128"/>
                <a:ea typeface="Meiryo UI" panose="020B0604030504040204" pitchFamily="50" charset="-128"/>
              </a:rPr>
              <a:t>入浴</a:t>
            </a:r>
            <a:r>
              <a:rPr lang="ja-JP" altLang="en-US" sz="2400" dirty="0">
                <a:solidFill>
                  <a:srgbClr val="70AD47">
                    <a:lumMod val="50000"/>
                  </a:srgbClr>
                </a:solidFill>
                <a:latin typeface="Meiryo UI" panose="020B0604030504040204" pitchFamily="50" charset="-128"/>
                <a:ea typeface="Meiryo UI" panose="020B0604030504040204" pitchFamily="50" charset="-128"/>
              </a:rPr>
              <a:t>サービスに</a:t>
            </a:r>
            <a:r>
              <a:rPr lang="ja-JP" altLang="en-US" sz="2400" dirty="0" smtClean="0">
                <a:solidFill>
                  <a:srgbClr val="70AD47">
                    <a:lumMod val="50000"/>
                  </a:srgbClr>
                </a:solidFill>
                <a:latin typeface="Meiryo UI" panose="020B0604030504040204" pitchFamily="50" charset="-128"/>
                <a:ea typeface="Meiryo UI" panose="020B0604030504040204" pitchFamily="50" charset="-128"/>
              </a:rPr>
              <a:t>対する月額包括報酬</a:t>
            </a:r>
            <a:r>
              <a:rPr lang="ja-JP" altLang="en-US" sz="2400" dirty="0">
                <a:solidFill>
                  <a:srgbClr val="70AD47">
                    <a:lumMod val="50000"/>
                  </a:srgbClr>
                </a:solidFill>
                <a:latin typeface="Meiryo UI" panose="020B0604030504040204" pitchFamily="50" charset="-128"/>
                <a:ea typeface="Meiryo UI" panose="020B0604030504040204" pitchFamily="50" charset="-128"/>
              </a:rPr>
              <a:t>額を設定</a:t>
            </a:r>
            <a:endParaRPr lang="en-US" altLang="ja-JP" sz="2400" dirty="0">
              <a:solidFill>
                <a:srgbClr val="70AD47">
                  <a:lumMod val="50000"/>
                </a:srgbClr>
              </a:solidFill>
              <a:latin typeface="Meiryo UI" panose="020B0604030504040204" pitchFamily="50" charset="-128"/>
              <a:ea typeface="Meiryo UI" panose="020B0604030504040204" pitchFamily="50" charset="-128"/>
            </a:endParaRPr>
          </a:p>
          <a:p>
            <a:pPr lvl="0">
              <a:defRPr/>
            </a:pPr>
            <a:r>
              <a:rPr lang="ja-JP" altLang="en-US" sz="2800" dirty="0" smtClean="0">
                <a:solidFill>
                  <a:srgbClr val="70AD47">
                    <a:lumMod val="50000"/>
                  </a:srgbClr>
                </a:solidFill>
                <a:latin typeface="Meiryo UI" panose="020B0604030504040204" pitchFamily="50" charset="-128"/>
                <a:ea typeface="Meiryo UI" panose="020B0604030504040204" pitchFamily="50" charset="-128"/>
              </a:rPr>
              <a:t>２</a:t>
            </a:r>
            <a:r>
              <a:rPr lang="en-US" altLang="ja-JP" sz="2800" dirty="0" smtClean="0">
                <a:solidFill>
                  <a:srgbClr val="70AD47">
                    <a:lumMod val="50000"/>
                  </a:srgbClr>
                </a:solidFill>
                <a:latin typeface="Meiryo UI" panose="020B0604030504040204" pitchFamily="50" charset="-128"/>
                <a:ea typeface="Meiryo UI" panose="020B0604030504040204" pitchFamily="50" charset="-128"/>
              </a:rPr>
              <a:t>.</a:t>
            </a:r>
            <a:r>
              <a:rPr lang="ja-JP" altLang="en-US" sz="2800" dirty="0" smtClean="0">
                <a:solidFill>
                  <a:srgbClr val="70AD47">
                    <a:lumMod val="50000"/>
                  </a:srgbClr>
                </a:solidFill>
                <a:latin typeface="Meiryo UI" panose="020B0604030504040204" pitchFamily="50" charset="-128"/>
                <a:ea typeface="Meiryo UI" panose="020B0604030504040204" pitchFamily="50" charset="-128"/>
              </a:rPr>
              <a:t> </a:t>
            </a:r>
            <a:r>
              <a:rPr lang="ja-JP" altLang="en-US" sz="2400" dirty="0">
                <a:solidFill>
                  <a:srgbClr val="70AD47">
                    <a:lumMod val="50000"/>
                  </a:srgbClr>
                </a:solidFill>
                <a:latin typeface="Meiryo UI" panose="020B0604030504040204" pitchFamily="50" charset="-128"/>
                <a:ea typeface="Meiryo UI" panose="020B0604030504040204" pitchFamily="50" charset="-128"/>
              </a:rPr>
              <a:t>入浴サービスの委託</a:t>
            </a:r>
            <a:r>
              <a:rPr lang="ja-JP" altLang="en-US" sz="2400" dirty="0" smtClean="0">
                <a:solidFill>
                  <a:srgbClr val="70AD47">
                    <a:lumMod val="50000"/>
                  </a:srgbClr>
                </a:solidFill>
                <a:latin typeface="Meiryo UI" panose="020B0604030504040204" pitchFamily="50" charset="-128"/>
                <a:ea typeface="Meiryo UI" panose="020B0604030504040204" pitchFamily="50" charset="-128"/>
              </a:rPr>
              <a:t>実施</a:t>
            </a:r>
            <a:endParaRPr lang="en-US" altLang="ja-JP" sz="2400" dirty="0" smtClean="0">
              <a:solidFill>
                <a:srgbClr val="70AD47">
                  <a:lumMod val="50000"/>
                </a:srgbClr>
              </a:solidFill>
              <a:latin typeface="Meiryo UI" panose="020B0604030504040204" pitchFamily="50" charset="-128"/>
              <a:ea typeface="Meiryo UI" panose="020B0604030504040204" pitchFamily="50" charset="-128"/>
            </a:endParaRPr>
          </a:p>
          <a:p>
            <a:pPr>
              <a:defRPr/>
            </a:pPr>
            <a:endParaRPr lang="en-US" altLang="ja-JP" sz="2400" dirty="0">
              <a:solidFill>
                <a:srgbClr val="70AD47">
                  <a:lumMod val="50000"/>
                </a:srgbClr>
              </a:solidFill>
              <a:latin typeface="Meiryo UI" panose="020B0604030504040204" pitchFamily="50" charset="-128"/>
              <a:ea typeface="Meiryo UI" panose="020B0604030504040204" pitchFamily="50" charset="-128"/>
            </a:endParaRPr>
          </a:p>
          <a:p>
            <a:pPr>
              <a:defRPr/>
            </a:pPr>
            <a:r>
              <a:rPr lang="ja-JP" altLang="en-US" sz="2800" dirty="0" smtClean="0">
                <a:solidFill>
                  <a:srgbClr val="70AD47">
                    <a:lumMod val="50000"/>
                  </a:srgbClr>
                </a:solidFill>
                <a:latin typeface="Meiryo UI" panose="020B0604030504040204" pitchFamily="50" charset="-128"/>
                <a:ea typeface="Meiryo UI" panose="020B0604030504040204" pitchFamily="50" charset="-128"/>
              </a:rPr>
              <a:t>３</a:t>
            </a:r>
            <a:r>
              <a:rPr lang="en-US" altLang="ja-JP" sz="2800" dirty="0" smtClean="0">
                <a:solidFill>
                  <a:srgbClr val="70AD47">
                    <a:lumMod val="50000"/>
                  </a:srgbClr>
                </a:solidFill>
                <a:latin typeface="Meiryo UI" panose="020B0604030504040204" pitchFamily="50" charset="-128"/>
                <a:ea typeface="Meiryo UI" panose="020B0604030504040204" pitchFamily="50" charset="-128"/>
              </a:rPr>
              <a:t>.</a:t>
            </a:r>
            <a:r>
              <a:rPr lang="ja-JP" altLang="en-US" sz="2800" dirty="0" smtClean="0">
                <a:solidFill>
                  <a:srgbClr val="70AD47">
                    <a:lumMod val="50000"/>
                  </a:srgbClr>
                </a:solidFill>
                <a:latin typeface="Meiryo UI" panose="020B0604030504040204" pitchFamily="50" charset="-128"/>
                <a:ea typeface="Meiryo UI" panose="020B0604030504040204" pitchFamily="50" charset="-128"/>
              </a:rPr>
              <a:t> </a:t>
            </a:r>
            <a:r>
              <a:rPr lang="ja-JP" altLang="en-US" sz="2400" dirty="0">
                <a:solidFill>
                  <a:srgbClr val="70AD47">
                    <a:lumMod val="50000"/>
                  </a:srgbClr>
                </a:solidFill>
                <a:latin typeface="Meiryo UI" panose="020B0604030504040204" pitchFamily="50" charset="-128"/>
                <a:ea typeface="Meiryo UI" panose="020B0604030504040204" pitchFamily="50" charset="-128"/>
              </a:rPr>
              <a:t>区独自基準</a:t>
            </a:r>
            <a:r>
              <a:rPr lang="en-US" altLang="ja-JP" sz="2400" dirty="0">
                <a:solidFill>
                  <a:srgbClr val="70AD47">
                    <a:lumMod val="50000"/>
                  </a:srgbClr>
                </a:solidFill>
                <a:latin typeface="Meiryo UI" panose="020B0604030504040204" pitchFamily="50" charset="-128"/>
                <a:ea typeface="Meiryo UI" panose="020B0604030504040204" pitchFamily="50" charset="-128"/>
              </a:rPr>
              <a:t>(A8</a:t>
            </a:r>
            <a:r>
              <a:rPr lang="en-US" altLang="ja-JP" sz="2400" dirty="0" smtClean="0">
                <a:solidFill>
                  <a:srgbClr val="70AD47">
                    <a:lumMod val="50000"/>
                  </a:srgbClr>
                </a:solidFill>
                <a:latin typeface="Meiryo UI" panose="020B0604030504040204" pitchFamily="50" charset="-128"/>
                <a:ea typeface="Meiryo UI" panose="020B0604030504040204" pitchFamily="50" charset="-128"/>
              </a:rPr>
              <a:t>)</a:t>
            </a:r>
            <a:r>
              <a:rPr lang="ja-JP" altLang="en-US" sz="2400" dirty="0" smtClean="0">
                <a:solidFill>
                  <a:srgbClr val="70AD47">
                    <a:lumMod val="50000"/>
                  </a:srgbClr>
                </a:solidFill>
                <a:latin typeface="Meiryo UI" panose="020B0604030504040204" pitchFamily="50" charset="-128"/>
                <a:ea typeface="Meiryo UI" panose="020B0604030504040204" pitchFamily="50" charset="-128"/>
              </a:rPr>
              <a:t>・リハビリサービスの</a:t>
            </a:r>
            <a:r>
              <a:rPr lang="ja-JP" altLang="en-US" sz="2400" dirty="0">
                <a:solidFill>
                  <a:srgbClr val="70AD47">
                    <a:lumMod val="50000"/>
                  </a:srgbClr>
                </a:solidFill>
                <a:latin typeface="Meiryo UI" panose="020B0604030504040204" pitchFamily="50" charset="-128"/>
                <a:ea typeface="Meiryo UI" panose="020B0604030504040204" pitchFamily="50" charset="-128"/>
              </a:rPr>
              <a:t>報酬額及び加算額を変更</a:t>
            </a:r>
            <a:endParaRPr lang="en-US" altLang="ja-JP" sz="2400" dirty="0">
              <a:solidFill>
                <a:srgbClr val="70AD47">
                  <a:lumMod val="50000"/>
                </a:srgbClr>
              </a:solidFill>
              <a:latin typeface="Meiryo UI" panose="020B0604030504040204" pitchFamily="50" charset="-128"/>
              <a:ea typeface="Meiryo UI" panose="020B0604030504040204" pitchFamily="50" charset="-128"/>
            </a:endParaRPr>
          </a:p>
          <a:p>
            <a:pPr lvl="0">
              <a:defRPr/>
            </a:pPr>
            <a:endParaRPr lang="en-US" altLang="ja-JP" sz="2400" dirty="0">
              <a:solidFill>
                <a:srgbClr val="70AD47">
                  <a:lumMod val="50000"/>
                </a:srgbClr>
              </a:solidFill>
              <a:latin typeface="Meiryo UI" panose="020B0604030504040204" pitchFamily="50" charset="-128"/>
              <a:ea typeface="Meiryo UI" panose="020B0604030504040204" pitchFamily="50" charset="-128"/>
            </a:endParaRPr>
          </a:p>
          <a:p>
            <a:pPr lvl="0">
              <a:defRPr/>
            </a:pPr>
            <a:r>
              <a:rPr lang="ja-JP" altLang="en-US" sz="2800" dirty="0">
                <a:solidFill>
                  <a:srgbClr val="70AD47">
                    <a:lumMod val="50000"/>
                  </a:srgbClr>
                </a:solidFill>
                <a:latin typeface="Meiryo UI" panose="020B0604030504040204" pitchFamily="50" charset="-128"/>
                <a:ea typeface="Meiryo UI" panose="020B0604030504040204" pitchFamily="50" charset="-128"/>
              </a:rPr>
              <a:t>４</a:t>
            </a:r>
            <a:r>
              <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新規で通所型サービスを利用する</a:t>
            </a:r>
            <a:r>
              <a:rPr kumimoji="1" lang="ja-JP" altLang="en-US" sz="24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事業</a:t>
            </a: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対象者及び要支援</a:t>
            </a:r>
            <a:r>
              <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1</a:t>
            </a: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の方は</a:t>
            </a:r>
            <a:endPar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lvl="0">
              <a:defRPr/>
            </a:pPr>
            <a:r>
              <a:rPr lang="ja-JP" altLang="en-US" sz="2400" dirty="0">
                <a:solidFill>
                  <a:srgbClr val="70AD47">
                    <a:lumMod val="50000"/>
                  </a:srgbClr>
                </a:solidFill>
                <a:latin typeface="Meiryo UI" panose="020B0604030504040204" pitchFamily="50" charset="-128"/>
                <a:ea typeface="Meiryo UI" panose="020B0604030504040204" pitchFamily="50" charset="-128"/>
              </a:rPr>
              <a:t>　</a:t>
            </a:r>
            <a:r>
              <a:rPr lang="ja-JP" altLang="en-US" sz="2400" dirty="0" smtClean="0">
                <a:solidFill>
                  <a:srgbClr val="70AD47">
                    <a:lumMod val="50000"/>
                  </a:srgbClr>
                </a:solidFill>
                <a:latin typeface="Meiryo UI" panose="020B0604030504040204" pitchFamily="50" charset="-128"/>
                <a:ea typeface="Meiryo UI" panose="020B0604030504040204" pitchFamily="50" charset="-128"/>
              </a:rPr>
              <a:t>　  原則</a:t>
            </a:r>
            <a:r>
              <a:rPr lang="ja-JP" altLang="en-US" sz="2400" dirty="0">
                <a:solidFill>
                  <a:srgbClr val="70AD47">
                    <a:lumMod val="50000"/>
                  </a:srgbClr>
                </a:solidFill>
                <a:latin typeface="Meiryo UI" panose="020B0604030504040204" pitchFamily="50" charset="-128"/>
                <a:ea typeface="Meiryo UI" panose="020B0604030504040204" pitchFamily="50" charset="-128"/>
              </a:rPr>
              <a:t>、区独自基準</a:t>
            </a:r>
            <a:r>
              <a:rPr lang="en-US" altLang="ja-JP" sz="2400" dirty="0">
                <a:solidFill>
                  <a:srgbClr val="70AD47">
                    <a:lumMod val="50000"/>
                  </a:srgbClr>
                </a:solidFill>
                <a:latin typeface="Meiryo UI" panose="020B0604030504040204" pitchFamily="50" charset="-128"/>
                <a:ea typeface="Meiryo UI" panose="020B0604030504040204" pitchFamily="50" charset="-128"/>
              </a:rPr>
              <a:t>(A8)</a:t>
            </a:r>
            <a:r>
              <a:rPr lang="ja-JP" altLang="en-US" sz="2400" dirty="0">
                <a:solidFill>
                  <a:srgbClr val="70AD47">
                    <a:lumMod val="50000"/>
                  </a:srgbClr>
                </a:solidFill>
                <a:latin typeface="Meiryo UI" panose="020B0604030504040204" pitchFamily="50" charset="-128"/>
                <a:ea typeface="Meiryo UI" panose="020B0604030504040204" pitchFamily="50" charset="-128"/>
              </a:rPr>
              <a:t>または短期集中通所型サービスを</a:t>
            </a:r>
            <a:r>
              <a:rPr lang="ja-JP" altLang="en-US" sz="2400" dirty="0" smtClean="0">
                <a:solidFill>
                  <a:srgbClr val="70AD47">
                    <a:lumMod val="50000"/>
                  </a:srgbClr>
                </a:solidFill>
                <a:latin typeface="Meiryo UI" panose="020B0604030504040204" pitchFamily="50" charset="-128"/>
                <a:ea typeface="Meiryo UI" panose="020B0604030504040204" pitchFamily="50" charset="-128"/>
              </a:rPr>
              <a:t>利用</a:t>
            </a:r>
            <a:endParaRPr lang="en-US" altLang="ja-JP" sz="2400" dirty="0" smtClean="0">
              <a:solidFill>
                <a:srgbClr val="70AD47">
                  <a:lumMod val="50000"/>
                </a:srgbClr>
              </a:solidFill>
              <a:latin typeface="Meiryo UI" panose="020B0604030504040204" pitchFamily="50" charset="-128"/>
              <a:ea typeface="Meiryo UI" panose="020B0604030504040204" pitchFamily="50" charset="-128"/>
            </a:endParaRPr>
          </a:p>
          <a:p>
            <a:pPr lvl="0">
              <a:defRPr/>
            </a:pPr>
            <a:endPar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a:spcAft>
                <a:spcPts val="3600"/>
              </a:spcAft>
              <a:defRPr/>
            </a:pPr>
            <a:r>
              <a:rPr lang="ja-JP" altLang="en-US" sz="2800" dirty="0">
                <a:solidFill>
                  <a:srgbClr val="70AD47">
                    <a:lumMod val="50000"/>
                  </a:srgbClr>
                </a:solidFill>
                <a:latin typeface="Meiryo UI" panose="020B0604030504040204" pitchFamily="50" charset="-128"/>
                <a:ea typeface="Meiryo UI" panose="020B0604030504040204" pitchFamily="50" charset="-128"/>
              </a:rPr>
              <a:t>５</a:t>
            </a:r>
            <a:r>
              <a:rPr lang="en-US" altLang="ja-JP" sz="2800" dirty="0">
                <a:solidFill>
                  <a:srgbClr val="70AD47">
                    <a:lumMod val="50000"/>
                  </a:srgbClr>
                </a:solidFill>
                <a:latin typeface="Meiryo UI" panose="020B0604030504040204" pitchFamily="50" charset="-128"/>
                <a:ea typeface="Meiryo UI" panose="020B0604030504040204" pitchFamily="50" charset="-128"/>
              </a:rPr>
              <a:t>. </a:t>
            </a:r>
            <a:r>
              <a:rPr lang="ja-JP" altLang="en-US" sz="2400" dirty="0">
                <a:solidFill>
                  <a:srgbClr val="70AD47">
                    <a:lumMod val="50000"/>
                  </a:srgbClr>
                </a:solidFill>
                <a:latin typeface="Meiryo UI" panose="020B0604030504040204" pitchFamily="50" charset="-128"/>
                <a:ea typeface="Meiryo UI" panose="020B0604030504040204" pitchFamily="50" charset="-128"/>
              </a:rPr>
              <a:t>事業対象者の国相当基準</a:t>
            </a:r>
            <a:r>
              <a:rPr lang="en-US" altLang="ja-JP" sz="2400" dirty="0">
                <a:solidFill>
                  <a:srgbClr val="70AD47">
                    <a:lumMod val="50000"/>
                  </a:srgbClr>
                </a:solidFill>
                <a:latin typeface="Meiryo UI" panose="020B0604030504040204" pitchFamily="50" charset="-128"/>
                <a:ea typeface="Meiryo UI" panose="020B0604030504040204" pitchFamily="50" charset="-128"/>
              </a:rPr>
              <a:t>(A6)</a:t>
            </a:r>
            <a:r>
              <a:rPr lang="ja-JP" altLang="en-US" sz="2400" dirty="0">
                <a:solidFill>
                  <a:srgbClr val="70AD47">
                    <a:lumMod val="50000"/>
                  </a:srgbClr>
                </a:solidFill>
                <a:latin typeface="Meiryo UI" panose="020B0604030504040204" pitchFamily="50" charset="-128"/>
                <a:ea typeface="Meiryo UI" panose="020B0604030504040204" pitchFamily="50" charset="-128"/>
              </a:rPr>
              <a:t>の利用</a:t>
            </a:r>
            <a:r>
              <a:rPr lang="ja-JP" altLang="en-US" sz="2400" dirty="0" smtClean="0">
                <a:solidFill>
                  <a:srgbClr val="70AD47">
                    <a:lumMod val="50000"/>
                  </a:srgbClr>
                </a:solidFill>
                <a:latin typeface="Meiryo UI" panose="020B0604030504040204" pitchFamily="50" charset="-128"/>
                <a:ea typeface="Meiryo UI" panose="020B0604030504040204" pitchFamily="50" charset="-128"/>
              </a:rPr>
              <a:t>制限</a:t>
            </a:r>
            <a:endPar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endParaRPr>
          </a:p>
        </p:txBody>
      </p:sp>
      <p:grpSp>
        <p:nvGrpSpPr>
          <p:cNvPr id="24" name="グループ化 23"/>
          <p:cNvGrpSpPr/>
          <p:nvPr/>
        </p:nvGrpSpPr>
        <p:grpSpPr>
          <a:xfrm>
            <a:off x="531707" y="3894450"/>
            <a:ext cx="920027" cy="1238745"/>
            <a:chOff x="254000" y="1959493"/>
            <a:chExt cx="1520307" cy="2437591"/>
          </a:xfrm>
        </p:grpSpPr>
        <p:sp>
          <p:nvSpPr>
            <p:cNvPr id="25" name="円/楕円 8"/>
            <p:cNvSpPr/>
            <p:nvPr/>
          </p:nvSpPr>
          <p:spPr>
            <a:xfrm>
              <a:off x="254000" y="1959493"/>
              <a:ext cx="1520307" cy="152030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6" name="フローチャート: 組合せ 25"/>
            <p:cNvSpPr/>
            <p:nvPr/>
          </p:nvSpPr>
          <p:spPr>
            <a:xfrm>
              <a:off x="455353" y="3076284"/>
              <a:ext cx="1117600" cy="1320800"/>
            </a:xfrm>
            <a:prstGeom prst="flowChartMerg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7" name="円/楕円 17"/>
            <p:cNvSpPr/>
            <p:nvPr/>
          </p:nvSpPr>
          <p:spPr>
            <a:xfrm>
              <a:off x="455353" y="2159000"/>
              <a:ext cx="1117600" cy="1119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0" i="0" u="none" strike="noStrike" kern="1200" cap="none" spc="0" normalizeH="0" baseline="0" noProof="0" dirty="0">
                  <a:ln>
                    <a:noFill/>
                  </a:ln>
                  <a:solidFill>
                    <a:srgbClr val="70AD47">
                      <a:lumMod val="50000"/>
                    </a:srgbClr>
                  </a:solidFill>
                  <a:effectLst/>
                  <a:uLnTx/>
                  <a:uFillTx/>
                  <a:latin typeface="游ゴシック" panose="020F0502020204030204"/>
                  <a:ea typeface="游ゴシック" panose="020B0400000000000000" pitchFamily="50" charset="-128"/>
                  <a:cs typeface="+mn-cs"/>
                </a:rPr>
                <a:t>C</a:t>
              </a:r>
              <a:endParaRPr kumimoji="1" lang="ja-JP" altLang="en-US" sz="4000" b="0" i="0" u="none" strike="noStrike" kern="1200" cap="none" spc="0" normalizeH="0" baseline="0" noProof="0" dirty="0">
                <a:ln>
                  <a:noFill/>
                </a:ln>
                <a:solidFill>
                  <a:srgbClr val="70AD47">
                    <a:lumMod val="50000"/>
                  </a:srgbClr>
                </a:solidFill>
                <a:effectLst/>
                <a:uLnTx/>
                <a:uFillTx/>
                <a:latin typeface="游ゴシック" panose="020F0502020204030204"/>
                <a:ea typeface="游ゴシック" panose="020B0400000000000000" pitchFamily="50" charset="-128"/>
                <a:cs typeface="+mn-cs"/>
              </a:endParaRPr>
            </a:p>
          </p:txBody>
        </p:sp>
      </p:grpSp>
      <p:sp>
        <p:nvSpPr>
          <p:cNvPr id="28" name="テキスト ボックス 27"/>
          <p:cNvSpPr txBox="1"/>
          <p:nvPr/>
        </p:nvSpPr>
        <p:spPr>
          <a:xfrm>
            <a:off x="220638" y="3449386"/>
            <a:ext cx="150866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srgbClr val="70AD47">
                    <a:lumMod val="50000"/>
                  </a:srgbClr>
                </a:solidFill>
                <a:effectLst/>
                <a:uLnTx/>
                <a:uFillTx/>
                <a:latin typeface="游ゴシック Light" panose="020B0300000000000000" pitchFamily="50" charset="-128"/>
                <a:ea typeface="游ゴシック Light" panose="020B0300000000000000" pitchFamily="50" charset="-128"/>
                <a:cs typeface="+mn-cs"/>
              </a:rPr>
              <a:t>変更点</a:t>
            </a:r>
            <a:endParaRPr kumimoji="1" lang="ja-JP" altLang="en-US" sz="2000" b="1" i="0" u="none" strike="noStrike" kern="1200" cap="none" spc="0" normalizeH="0" baseline="0" noProof="0" dirty="0">
              <a:ln>
                <a:noFill/>
              </a:ln>
              <a:solidFill>
                <a:srgbClr val="70AD47">
                  <a:lumMod val="50000"/>
                </a:srgbClr>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1" name="正方形/長方形 30"/>
          <p:cNvSpPr/>
          <p:nvPr/>
        </p:nvSpPr>
        <p:spPr>
          <a:xfrm>
            <a:off x="2172514" y="4474079"/>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7</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10</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3" name="正方形/長方形 32"/>
          <p:cNvSpPr/>
          <p:nvPr/>
        </p:nvSpPr>
        <p:spPr>
          <a:xfrm>
            <a:off x="2172514" y="3022849"/>
            <a:ext cx="1836385" cy="463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6</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4</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34" name="正方形/長方形 33"/>
          <p:cNvSpPr/>
          <p:nvPr/>
        </p:nvSpPr>
        <p:spPr>
          <a:xfrm>
            <a:off x="2172513" y="3788399"/>
            <a:ext cx="1836385" cy="463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6</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4</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35" name="正方形/長方形 34"/>
          <p:cNvSpPr/>
          <p:nvPr/>
        </p:nvSpPr>
        <p:spPr>
          <a:xfrm>
            <a:off x="2238797" y="2131443"/>
            <a:ext cx="1836385" cy="463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6</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4</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29" name="正方形/長方形 28"/>
          <p:cNvSpPr/>
          <p:nvPr/>
        </p:nvSpPr>
        <p:spPr>
          <a:xfrm>
            <a:off x="2238796" y="5612580"/>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7</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10</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30" name="タイトル 1"/>
          <p:cNvSpPr txBox="1">
            <a:spLocks/>
          </p:cNvSpPr>
          <p:nvPr/>
        </p:nvSpPr>
        <p:spPr>
          <a:xfrm>
            <a:off x="519283" y="76801"/>
            <a:ext cx="4454499" cy="4222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２．通所型サービスの見直しについて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842393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E7CD0BB-A831-47E4-825A-4CF5339B74F0}" type="slidenum">
              <a:rPr kumimoji="1" lang="ja-JP" altLang="en-US" smtClean="0"/>
              <a:t>11</a:t>
            </a:fld>
            <a:endParaRPr kumimoji="1" lang="ja-JP" altLang="en-US"/>
          </a:p>
        </p:txBody>
      </p:sp>
      <p:sp>
        <p:nvSpPr>
          <p:cNvPr id="7" name="タイトル 1"/>
          <p:cNvSpPr txBox="1">
            <a:spLocks/>
          </p:cNvSpPr>
          <p:nvPr/>
        </p:nvSpPr>
        <p:spPr>
          <a:xfrm>
            <a:off x="112019" y="0"/>
            <a:ext cx="10515600" cy="941161"/>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smtClean="0">
                <a:solidFill>
                  <a:srgbClr val="002060"/>
                </a:solidFill>
                <a:latin typeface="Meiryo UI" panose="020B0604030504040204" pitchFamily="50" charset="-128"/>
                <a:ea typeface="Meiryo UI" panose="020B0604030504040204" pitchFamily="50" charset="-128"/>
              </a:rPr>
              <a:t>豊島区</a:t>
            </a:r>
            <a:r>
              <a:rPr lang="ja-JP" altLang="en-US" sz="4000" dirty="0">
                <a:solidFill>
                  <a:srgbClr val="002060"/>
                </a:solidFill>
                <a:latin typeface="Meiryo UI" panose="020B0604030504040204" pitchFamily="50" charset="-128"/>
                <a:ea typeface="Meiryo UI" panose="020B0604030504040204" pitchFamily="50" charset="-128"/>
              </a:rPr>
              <a:t>の通所型</a:t>
            </a:r>
            <a:r>
              <a:rPr lang="ja-JP" altLang="en-US" sz="4000" dirty="0" smtClean="0">
                <a:solidFill>
                  <a:srgbClr val="002060"/>
                </a:solidFill>
                <a:latin typeface="Meiryo UI" panose="020B0604030504040204" pitchFamily="50" charset="-128"/>
                <a:ea typeface="Meiryo UI" panose="020B0604030504040204" pitchFamily="50" charset="-128"/>
              </a:rPr>
              <a:t>サービス（令和</a:t>
            </a:r>
            <a:r>
              <a:rPr lang="en-US" altLang="ja-JP" sz="4000" dirty="0" smtClean="0">
                <a:solidFill>
                  <a:srgbClr val="002060"/>
                </a:solidFill>
                <a:latin typeface="Meiryo UI" panose="020B0604030504040204" pitchFamily="50" charset="-128"/>
                <a:ea typeface="Meiryo UI" panose="020B0604030504040204" pitchFamily="50" charset="-128"/>
              </a:rPr>
              <a:t>6</a:t>
            </a:r>
            <a:r>
              <a:rPr lang="ja-JP" altLang="en-US" sz="4000" dirty="0" smtClean="0">
                <a:solidFill>
                  <a:srgbClr val="002060"/>
                </a:solidFill>
                <a:latin typeface="Meiryo UI" panose="020B0604030504040204" pitchFamily="50" charset="-128"/>
                <a:ea typeface="Meiryo UI" panose="020B0604030504040204" pitchFamily="50" charset="-128"/>
              </a:rPr>
              <a:t>年度以降）</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8" name="フローチャート: 処理 7"/>
          <p:cNvSpPr/>
          <p:nvPr/>
        </p:nvSpPr>
        <p:spPr>
          <a:xfrm flipV="1">
            <a:off x="264695" y="605720"/>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759060233"/>
              </p:ext>
            </p:extLst>
          </p:nvPr>
        </p:nvGraphicFramePr>
        <p:xfrm>
          <a:off x="275390" y="701628"/>
          <a:ext cx="10672010" cy="6019847"/>
        </p:xfrm>
        <a:graphic>
          <a:graphicData uri="http://schemas.openxmlformats.org/drawingml/2006/table">
            <a:tbl>
              <a:tblPr firstRow="1" bandRow="1">
                <a:tableStyleId>{BDBED569-4797-4DF1-A0F4-6AAB3CD982D8}</a:tableStyleId>
              </a:tblPr>
              <a:tblGrid>
                <a:gridCol w="1101236">
                  <a:extLst>
                    <a:ext uri="{9D8B030D-6E8A-4147-A177-3AD203B41FA5}">
                      <a16:colId xmlns:a16="http://schemas.microsoft.com/office/drawing/2014/main" val="20000"/>
                    </a:ext>
                  </a:extLst>
                </a:gridCol>
                <a:gridCol w="1712992">
                  <a:extLst>
                    <a:ext uri="{9D8B030D-6E8A-4147-A177-3AD203B41FA5}">
                      <a16:colId xmlns:a16="http://schemas.microsoft.com/office/drawing/2014/main" val="20001"/>
                    </a:ext>
                  </a:extLst>
                </a:gridCol>
                <a:gridCol w="1926882">
                  <a:extLst>
                    <a:ext uri="{9D8B030D-6E8A-4147-A177-3AD203B41FA5}">
                      <a16:colId xmlns:a16="http://schemas.microsoft.com/office/drawing/2014/main" val="2932709324"/>
                    </a:ext>
                  </a:extLst>
                </a:gridCol>
                <a:gridCol w="2070100">
                  <a:extLst>
                    <a:ext uri="{9D8B030D-6E8A-4147-A177-3AD203B41FA5}">
                      <a16:colId xmlns:a16="http://schemas.microsoft.com/office/drawing/2014/main" val="1889439007"/>
                    </a:ext>
                  </a:extLst>
                </a:gridCol>
                <a:gridCol w="1892300">
                  <a:extLst>
                    <a:ext uri="{9D8B030D-6E8A-4147-A177-3AD203B41FA5}">
                      <a16:colId xmlns:a16="http://schemas.microsoft.com/office/drawing/2014/main" val="20002"/>
                    </a:ext>
                  </a:extLst>
                </a:gridCol>
                <a:gridCol w="1968500">
                  <a:extLst>
                    <a:ext uri="{9D8B030D-6E8A-4147-A177-3AD203B41FA5}">
                      <a16:colId xmlns:a16="http://schemas.microsoft.com/office/drawing/2014/main" val="20003"/>
                    </a:ext>
                  </a:extLst>
                </a:gridCol>
              </a:tblGrid>
              <a:tr h="292871">
                <a:tc>
                  <a:txBody>
                    <a:bodyPr/>
                    <a:lstStyle/>
                    <a:p>
                      <a:pPr algn="ctr"/>
                      <a:r>
                        <a:rPr kumimoji="1" lang="ja-JP" altLang="en-US" sz="1600" dirty="0"/>
                        <a:t>区分</a:t>
                      </a:r>
                      <a:endParaRPr kumimoji="1" lang="ja-JP" altLang="en-US" sz="1600"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dirty="0"/>
                        <a:t>国相当基準</a:t>
                      </a:r>
                      <a:endParaRPr kumimoji="1" lang="ja-JP" altLang="en-US" sz="1600" b="1" dirty="0">
                        <a:latin typeface="メイリオ" panose="020B0604030504040204" pitchFamily="50" charset="-128"/>
                        <a:ea typeface="メイリオ" panose="020B0604030504040204" pitchFamily="50" charset="-128"/>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区独自基準</a:t>
                      </a:r>
                      <a:endParaRPr kumimoji="1" lang="ja-JP" altLang="en-US" sz="1600" b="1" dirty="0" smtClean="0">
                        <a:latin typeface="メイリオ" panose="020B0604030504040204" pitchFamily="50" charset="-128"/>
                        <a:ea typeface="メイリオ" panose="020B0604030504040204" pitchFamily="50" charset="-128"/>
                      </a:endParaRP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dirty="0">
                        <a:latin typeface="メイリオ" panose="020B0604030504040204" pitchFamily="50" charset="-128"/>
                        <a:ea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住民主体</a:t>
                      </a:r>
                      <a:endParaRPr kumimoji="1" lang="en-US" altLang="ja-JP" sz="1600" b="1" dirty="0">
                        <a:latin typeface="メイリオ" panose="020B0604030504040204" pitchFamily="50" charset="-128"/>
                        <a:ea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短期集中型</a:t>
                      </a:r>
                      <a:endParaRPr kumimoji="1" lang="en-US" altLang="ja-JP" sz="16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0"/>
                  </a:ext>
                </a:extLst>
              </a:tr>
              <a:tr h="452619">
                <a:tc>
                  <a:txBody>
                    <a:bodyPr/>
                    <a:lstStyle/>
                    <a:p>
                      <a:pPr algn="ctr"/>
                      <a:r>
                        <a:rPr kumimoji="1" lang="ja-JP" altLang="en-US" sz="1400" b="1" dirty="0">
                          <a:latin typeface="BIZ UDPゴシック" panose="020B0400000000000000" pitchFamily="50" charset="-128"/>
                          <a:ea typeface="BIZ UDPゴシック" panose="020B0400000000000000" pitchFamily="50" charset="-128"/>
                        </a:rPr>
                        <a:t>サービス</a:t>
                      </a:r>
                    </a:p>
                  </a:txBody>
                  <a:tcPr anchor="ctr"/>
                </a:tc>
                <a:tc>
                  <a:txBody>
                    <a:bodyPr/>
                    <a:lstStyle/>
                    <a:p>
                      <a:pPr algn="ctr"/>
                      <a:r>
                        <a:rPr kumimoji="1" lang="ja-JP" altLang="en-US" sz="1200" b="1" dirty="0">
                          <a:latin typeface="BIZ UDPゴシック" panose="020B0400000000000000" pitchFamily="50" charset="-128"/>
                          <a:ea typeface="BIZ UDPゴシック" panose="020B0400000000000000" pitchFamily="50" charset="-128"/>
                        </a:rPr>
                        <a:t>介護予防通所事業</a:t>
                      </a:r>
                      <a:endParaRPr kumimoji="1" lang="en-US" altLang="ja-JP" sz="1200" b="1" dirty="0">
                        <a:latin typeface="BIZ UDPゴシック" panose="020B0400000000000000" pitchFamily="50" charset="-128"/>
                        <a:ea typeface="BIZ UDPゴシック" panose="020B0400000000000000" pitchFamily="50" charset="-128"/>
                      </a:endParaRPr>
                    </a:p>
                    <a:p>
                      <a:pPr algn="ctr"/>
                      <a:r>
                        <a:rPr kumimoji="1" lang="en-US" altLang="ja-JP" sz="1200" b="1" dirty="0">
                          <a:latin typeface="BIZ UDPゴシック" panose="020B0400000000000000" pitchFamily="50" charset="-128"/>
                          <a:ea typeface="BIZ UDPゴシック" panose="020B0400000000000000" pitchFamily="50" charset="-128"/>
                        </a:rPr>
                        <a:t>(A6)</a:t>
                      </a:r>
                      <a:endParaRPr kumimoji="1" lang="ja-JP" altLang="en-US" sz="1200" b="1"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dirty="0">
                          <a:latin typeface="BIZ UDPゴシック" panose="020B0400000000000000" pitchFamily="50" charset="-128"/>
                          <a:ea typeface="BIZ UDPゴシック" panose="020B0400000000000000" pitchFamily="50" charset="-128"/>
                        </a:rPr>
                        <a:t>としま</a:t>
                      </a:r>
                      <a:r>
                        <a:rPr kumimoji="1" lang="ja-JP" altLang="en-US" sz="1200" b="1" dirty="0" smtClean="0">
                          <a:latin typeface="BIZ UDPゴシック" panose="020B0400000000000000" pitchFamily="50" charset="-128"/>
                          <a:ea typeface="BIZ UDPゴシック" panose="020B0400000000000000" pitchFamily="50" charset="-128"/>
                        </a:rPr>
                        <a:t>リハビリ</a:t>
                      </a:r>
                      <a:endParaRPr kumimoji="1" lang="en-US" altLang="ja-JP" sz="1200" b="1" dirty="0" smtClean="0">
                        <a:latin typeface="BIZ UDPゴシック" panose="020B0400000000000000" pitchFamily="50" charset="-128"/>
                        <a:ea typeface="BIZ UDPゴシック" panose="020B0400000000000000" pitchFamily="50" charset="-128"/>
                      </a:endParaRPr>
                    </a:p>
                    <a:p>
                      <a:pPr algn="ctr"/>
                      <a:r>
                        <a:rPr kumimoji="1" lang="ja-JP" altLang="en-US" sz="1200" b="1" dirty="0" smtClean="0">
                          <a:latin typeface="BIZ UDPゴシック" panose="020B0400000000000000" pitchFamily="50" charset="-128"/>
                          <a:ea typeface="BIZ UDPゴシック" panose="020B0400000000000000" pitchFamily="50" charset="-128"/>
                        </a:rPr>
                        <a:t>通所</a:t>
                      </a:r>
                      <a:r>
                        <a:rPr kumimoji="1" lang="ja-JP" altLang="en-US" sz="1200" b="1" dirty="0">
                          <a:latin typeface="BIZ UDPゴシック" panose="020B0400000000000000" pitchFamily="50" charset="-128"/>
                          <a:ea typeface="BIZ UDPゴシック" panose="020B0400000000000000" pitchFamily="50" charset="-128"/>
                        </a:rPr>
                        <a:t>サービス</a:t>
                      </a:r>
                      <a:r>
                        <a:rPr kumimoji="1" lang="en-US" altLang="ja-JP" sz="1200" b="1" dirty="0">
                          <a:latin typeface="BIZ UDPゴシック" panose="020B0400000000000000" pitchFamily="50" charset="-128"/>
                          <a:ea typeface="BIZ UDPゴシック" panose="020B0400000000000000" pitchFamily="50" charset="-128"/>
                        </a:rPr>
                        <a:t>(A8)</a:t>
                      </a:r>
                      <a:endParaRPr kumimoji="1" lang="ja-JP" altLang="en-US" sz="1200" b="1"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400" b="1" dirty="0" smtClean="0">
                          <a:solidFill>
                            <a:srgbClr val="D44106"/>
                          </a:solidFill>
                          <a:latin typeface="BIZ UDPゴシック" panose="020B0400000000000000" pitchFamily="50" charset="-128"/>
                          <a:ea typeface="BIZ UDPゴシック" panose="020B0400000000000000" pitchFamily="50" charset="-128"/>
                        </a:rPr>
                        <a:t>としま入浴通所</a:t>
                      </a:r>
                      <a:endParaRPr kumimoji="1" lang="en-US" altLang="ja-JP" sz="1400" b="1" dirty="0" smtClean="0">
                        <a:solidFill>
                          <a:srgbClr val="D44106"/>
                        </a:solidFill>
                        <a:latin typeface="BIZ UDPゴシック" panose="020B0400000000000000" pitchFamily="50" charset="-128"/>
                        <a:ea typeface="BIZ UDPゴシック" panose="020B0400000000000000" pitchFamily="50" charset="-128"/>
                      </a:endParaRPr>
                    </a:p>
                    <a:p>
                      <a:pPr algn="ctr"/>
                      <a:r>
                        <a:rPr kumimoji="1" lang="ja-JP" altLang="en-US" sz="1400" b="1" dirty="0" smtClean="0">
                          <a:solidFill>
                            <a:srgbClr val="D44106"/>
                          </a:solidFill>
                          <a:latin typeface="BIZ UDPゴシック" panose="020B0400000000000000" pitchFamily="50" charset="-128"/>
                          <a:ea typeface="BIZ UDPゴシック" panose="020B0400000000000000" pitchFamily="50" charset="-128"/>
                        </a:rPr>
                        <a:t>サービス</a:t>
                      </a:r>
                      <a:r>
                        <a:rPr kumimoji="1" lang="en-US" altLang="ja-JP" sz="1400" b="1" dirty="0" smtClean="0">
                          <a:solidFill>
                            <a:srgbClr val="D44106"/>
                          </a:solidFill>
                          <a:latin typeface="BIZ UDPゴシック" panose="020B0400000000000000" pitchFamily="50" charset="-128"/>
                          <a:ea typeface="BIZ UDPゴシック" panose="020B0400000000000000" pitchFamily="50" charset="-128"/>
                        </a:rPr>
                        <a:t>(</a:t>
                      </a:r>
                      <a:r>
                        <a:rPr kumimoji="1" lang="ja-JP" altLang="en-US" sz="1400" b="1" dirty="0" smtClean="0">
                          <a:solidFill>
                            <a:srgbClr val="D44106"/>
                          </a:solidFill>
                          <a:latin typeface="BIZ UDPゴシック" panose="020B0400000000000000" pitchFamily="50" charset="-128"/>
                          <a:ea typeface="BIZ UDPゴシック" panose="020B0400000000000000" pitchFamily="50" charset="-128"/>
                        </a:rPr>
                        <a:t>委託</a:t>
                      </a:r>
                      <a:r>
                        <a:rPr kumimoji="1" lang="en-US" altLang="ja-JP" sz="1400" b="1" dirty="0" smtClean="0">
                          <a:solidFill>
                            <a:srgbClr val="D44106"/>
                          </a:solidFill>
                          <a:latin typeface="BIZ UDPゴシック" panose="020B0400000000000000" pitchFamily="50" charset="-128"/>
                          <a:ea typeface="BIZ UDPゴシック" panose="020B0400000000000000" pitchFamily="50" charset="-128"/>
                        </a:rPr>
                        <a:t>)</a:t>
                      </a:r>
                      <a:endParaRPr kumimoji="1" lang="ja-JP" altLang="en-US" sz="1400" b="1" dirty="0">
                        <a:solidFill>
                          <a:srgbClr val="D44106"/>
                        </a:solidFill>
                        <a:latin typeface="BIZ UDPゴシック" panose="020B0400000000000000" pitchFamily="50" charset="-128"/>
                        <a:ea typeface="BIZ UDPゴシック" panose="020B04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つながるサロン</a:t>
                      </a:r>
                      <a:r>
                        <a:rPr kumimoji="1" lang="en-US" altLang="ja-JP" sz="1200" b="1" dirty="0">
                          <a:latin typeface="BIZ UDPゴシック" panose="020B0400000000000000" pitchFamily="50" charset="-128"/>
                          <a:ea typeface="BIZ UDPゴシック" panose="020B0400000000000000" pitchFamily="50" charset="-128"/>
                        </a:rPr>
                        <a:t>(B)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短期</a:t>
                      </a:r>
                      <a:r>
                        <a:rPr kumimoji="1" lang="ja-JP" altLang="en-US" sz="1200" b="1" dirty="0" smtClean="0">
                          <a:latin typeface="BIZ UDPゴシック" panose="020B0400000000000000" pitchFamily="50" charset="-128"/>
                          <a:ea typeface="BIZ UDPゴシック" panose="020B0400000000000000" pitchFamily="50" charset="-128"/>
                        </a:rPr>
                        <a:t>集中通所型</a:t>
                      </a:r>
                      <a:endParaRPr kumimoji="1" lang="en-US" altLang="ja-JP" sz="1200" b="1" dirty="0" smtClean="0">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BIZ UDPゴシック" panose="020B0400000000000000" pitchFamily="50" charset="-128"/>
                          <a:ea typeface="BIZ UDPゴシック" panose="020B0400000000000000" pitchFamily="50" charset="-128"/>
                        </a:rPr>
                        <a:t>サービス</a:t>
                      </a:r>
                      <a:r>
                        <a:rPr kumimoji="1" lang="en-US" altLang="ja-JP" sz="1200" b="1" dirty="0" smtClean="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C)</a:t>
                      </a:r>
                    </a:p>
                  </a:txBody>
                  <a:tcPr anchor="ctr"/>
                </a:tc>
                <a:extLst>
                  <a:ext uri="{0D108BD9-81ED-4DB2-BD59-A6C34878D82A}">
                    <a16:rowId xmlns:a16="http://schemas.microsoft.com/office/drawing/2014/main" val="3242262572"/>
                  </a:ext>
                </a:extLst>
              </a:tr>
              <a:tr h="299619">
                <a:tc>
                  <a:txBody>
                    <a:bodyPr/>
                    <a:lstStyle/>
                    <a:p>
                      <a:pPr algn="ctr"/>
                      <a:r>
                        <a:rPr kumimoji="1" lang="ja-JP" altLang="en-US" sz="1400" b="1" strike="noStrike" dirty="0" smtClean="0">
                          <a:latin typeface="BIZ UDPゴシック" panose="020B0400000000000000" pitchFamily="50" charset="-128"/>
                          <a:ea typeface="BIZ UDPゴシック" panose="020B0400000000000000" pitchFamily="50" charset="-128"/>
                        </a:rPr>
                        <a:t>実施方式</a:t>
                      </a:r>
                      <a:endParaRPr kumimoji="1" lang="en-US" altLang="ja-JP" sz="14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baseline="0" dirty="0" smtClean="0">
                          <a:latin typeface="BIZ UDPゴシック" panose="020B0400000000000000" pitchFamily="50" charset="-128"/>
                          <a:ea typeface="BIZ UDPゴシック" panose="020B0400000000000000" pitchFamily="50" charset="-128"/>
                        </a:rPr>
                        <a:t>指定</a:t>
                      </a:r>
                      <a:endParaRPr kumimoji="1" lang="ja-JP" altLang="en-US" sz="1200" b="1" strike="noStrike" baseline="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spcAft>
                          <a:spcPts val="600"/>
                        </a:spcAft>
                      </a:pPr>
                      <a:r>
                        <a:rPr kumimoji="1" lang="ja-JP" altLang="en-US" sz="1200" b="1" strike="noStrike" dirty="0" smtClean="0">
                          <a:latin typeface="BIZ UDPゴシック" panose="020B0400000000000000" pitchFamily="50" charset="-128"/>
                          <a:ea typeface="BIZ UDPゴシック" panose="020B0400000000000000" pitchFamily="50" charset="-128"/>
                        </a:rPr>
                        <a:t>指定</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委託</a:t>
                      </a:r>
                      <a:endParaRPr kumimoji="1" lang="en-US" altLang="ja-JP" sz="1400" b="1" strike="noStrike" dirty="0">
                        <a:solidFill>
                          <a:srgbClr val="D44106"/>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smtClean="0">
                          <a:latin typeface="BIZ UDPゴシック" panose="020B0400000000000000" pitchFamily="50" charset="-128"/>
                          <a:ea typeface="BIZ UDPゴシック" panose="020B0400000000000000" pitchFamily="50" charset="-128"/>
                        </a:rPr>
                        <a:t>補助</a:t>
                      </a:r>
                      <a:endParaRPr kumimoji="1" lang="en-US" altLang="ja-JP" sz="1200" b="1" strike="noStrike" dirty="0">
                        <a:solidFill>
                          <a:schemeClr val="dk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smtClean="0">
                          <a:latin typeface="BIZ UDPゴシック" panose="020B0400000000000000" pitchFamily="50" charset="-128"/>
                          <a:ea typeface="BIZ UDPゴシック" panose="020B0400000000000000" pitchFamily="50" charset="-128"/>
                        </a:rPr>
                        <a:t>委託</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83870527"/>
                  </a:ext>
                </a:extLst>
              </a:tr>
              <a:tr h="638992">
                <a:tc>
                  <a:txBody>
                    <a:bodyPr/>
                    <a:lstStyle/>
                    <a:p>
                      <a:pPr algn="ctr"/>
                      <a:r>
                        <a:rPr kumimoji="1" lang="ja-JP" altLang="en-US" sz="1400" b="1" strike="noStrike" dirty="0">
                          <a:latin typeface="BIZ UDPゴシック" panose="020B0400000000000000" pitchFamily="50" charset="-128"/>
                          <a:ea typeface="BIZ UDPゴシック" panose="020B0400000000000000" pitchFamily="50" charset="-128"/>
                        </a:rPr>
                        <a:t>期間</a:t>
                      </a:r>
                      <a:endParaRPr kumimoji="1" lang="en-US" altLang="ja-JP" sz="14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baseline="0" dirty="0">
                          <a:latin typeface="BIZ UDPゴシック" panose="020B0400000000000000" pitchFamily="50" charset="-128"/>
                          <a:ea typeface="BIZ UDPゴシック" panose="020B0400000000000000" pitchFamily="50" charset="-128"/>
                        </a:rPr>
                        <a:t>定めなし</a:t>
                      </a:r>
                      <a:endParaRPr kumimoji="1" lang="en-US" altLang="ja-JP" sz="1200" b="1" strike="noStrike" baseline="0" dirty="0">
                        <a:latin typeface="BIZ UDPゴシック" panose="020B0400000000000000" pitchFamily="50" charset="-128"/>
                        <a:ea typeface="BIZ UDPゴシック" panose="020B0400000000000000" pitchFamily="50" charset="-128"/>
                      </a:endParaRPr>
                    </a:p>
                    <a:p>
                      <a:pPr algn="ctr"/>
                      <a:r>
                        <a:rPr kumimoji="1" lang="ja-JP" altLang="en-US" sz="1200" b="1" strike="noStrike" baseline="0" dirty="0">
                          <a:latin typeface="BIZ UDPゴシック" panose="020B0400000000000000" pitchFamily="50" charset="-128"/>
                          <a:ea typeface="BIZ UDPゴシック" panose="020B0400000000000000" pitchFamily="50" charset="-128"/>
                        </a:rPr>
                        <a:t>（ケアマネジメントによる）</a:t>
                      </a:r>
                      <a:endParaRPr kumimoji="1" lang="ja-JP" altLang="en-US" sz="1200" b="1" strike="noStrike" baseline="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smtClean="0">
                          <a:latin typeface="BIZ UDPゴシック" panose="020B0400000000000000" pitchFamily="50" charset="-128"/>
                          <a:ea typeface="BIZ UDPゴシック" panose="020B0400000000000000" pitchFamily="50" charset="-128"/>
                        </a:rPr>
                        <a:t>６か月</a:t>
                      </a:r>
                      <a:r>
                        <a:rPr kumimoji="1" lang="ja-JP" altLang="en-US" sz="1200" b="1" strike="noStrike" dirty="0">
                          <a:latin typeface="BIZ UDPゴシック" panose="020B0400000000000000" pitchFamily="50" charset="-128"/>
                          <a:ea typeface="BIZ UDPゴシック" panose="020B0400000000000000" pitchFamily="50" charset="-128"/>
                        </a:rPr>
                        <a:t>を目安に利用</a:t>
                      </a:r>
                      <a:endParaRPr kumimoji="1" lang="en-US" altLang="ja-JP" sz="1200" b="1" strike="noStrike" dirty="0">
                        <a:latin typeface="BIZ UDPゴシック" panose="020B0400000000000000" pitchFamily="50" charset="-128"/>
                        <a:ea typeface="BIZ UDPゴシック" panose="020B0400000000000000" pitchFamily="50" charset="-128"/>
                      </a:endParaRPr>
                    </a:p>
                    <a:p>
                      <a:pPr algn="ctr">
                        <a:spcAft>
                          <a:spcPts val="600"/>
                        </a:spcAft>
                      </a:pPr>
                      <a:r>
                        <a:rPr kumimoji="1" lang="ja-JP" altLang="en-US" sz="1200" b="1" strike="noStrike" dirty="0" smtClean="0">
                          <a:latin typeface="BIZ UDPゴシック" panose="020B0400000000000000" pitchFamily="50" charset="-128"/>
                          <a:ea typeface="BIZ UDPゴシック" panose="020B0400000000000000" pitchFamily="50" charset="-128"/>
                        </a:rPr>
                        <a:t>（</a:t>
                      </a:r>
                      <a:r>
                        <a:rPr kumimoji="1" lang="en-US" altLang="ja-JP" sz="1200" b="1" strike="noStrike" dirty="0" smtClean="0">
                          <a:latin typeface="BIZ UDPゴシック" panose="020B0400000000000000" pitchFamily="50" charset="-128"/>
                          <a:ea typeface="BIZ UDPゴシック" panose="020B0400000000000000" pitchFamily="50" charset="-128"/>
                        </a:rPr>
                        <a:t>※</a:t>
                      </a:r>
                      <a:r>
                        <a:rPr kumimoji="1" lang="ja-JP" altLang="en-US" sz="1200" b="1" strike="noStrike" dirty="0" smtClean="0">
                          <a:latin typeface="BIZ UDPゴシック" panose="020B0400000000000000" pitchFamily="50" charset="-128"/>
                          <a:ea typeface="BIZ UDPゴシック" panose="020B0400000000000000" pitchFamily="50" charset="-128"/>
                        </a:rPr>
                        <a:t>最長９か月）</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定めなし</a:t>
                      </a:r>
                    </a:p>
                    <a:p>
                      <a:pPr algn="ct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（ケアマネジメントによる）</a:t>
                      </a: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１年（再申込み可）</a:t>
                      </a:r>
                      <a:endParaRPr kumimoji="1" lang="en-US" altLang="ja-JP" sz="1200" b="1" strike="noStrike" dirty="0">
                        <a:solidFill>
                          <a:schemeClr val="dk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３か月（</a:t>
                      </a:r>
                      <a:r>
                        <a:rPr kumimoji="1" lang="en-US" altLang="ja-JP" sz="1200" b="1" strike="noStrike" dirty="0">
                          <a:latin typeface="BIZ UDPゴシック" panose="020B0400000000000000" pitchFamily="50" charset="-128"/>
                          <a:ea typeface="BIZ UDPゴシック" panose="020B0400000000000000" pitchFamily="50" charset="-128"/>
                        </a:rPr>
                        <a:t>12</a:t>
                      </a:r>
                      <a:r>
                        <a:rPr kumimoji="1" lang="ja-JP" altLang="en-US" sz="1200" b="1" strike="noStrike" dirty="0">
                          <a:latin typeface="BIZ UDPゴシック" panose="020B0400000000000000" pitchFamily="50" charset="-128"/>
                          <a:ea typeface="BIZ UDPゴシック" panose="020B0400000000000000" pitchFamily="50" charset="-128"/>
                        </a:rPr>
                        <a:t>回）</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1"/>
                  </a:ext>
                </a:extLst>
              </a:tr>
              <a:tr h="266247">
                <a:tc>
                  <a:txBody>
                    <a:bodyPr/>
                    <a:lstStyle/>
                    <a:p>
                      <a:pPr algn="ctr"/>
                      <a:r>
                        <a:rPr kumimoji="1" lang="ja-JP" altLang="en-US" sz="1400" b="1" strike="noStrike" baseline="0" dirty="0">
                          <a:latin typeface="BIZ UDPゴシック" panose="020B0400000000000000" pitchFamily="50" charset="-128"/>
                          <a:ea typeface="BIZ UDPゴシック" panose="020B0400000000000000" pitchFamily="50" charset="-128"/>
                        </a:rPr>
                        <a:t>送迎</a:t>
                      </a:r>
                      <a:endParaRPr kumimoji="1" lang="ja-JP" altLang="en-US" sz="1400" b="1" strike="noStrike" baseline="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baseline="0" dirty="0">
                          <a:latin typeface="BIZ UDPゴシック" panose="020B0400000000000000" pitchFamily="50" charset="-128"/>
                          <a:ea typeface="BIZ UDPゴシック" panose="020B0400000000000000" pitchFamily="50" charset="-128"/>
                        </a:rPr>
                        <a:t>必要な方は送迎可</a:t>
                      </a:r>
                      <a:endParaRPr kumimoji="1" lang="ja-JP" altLang="en-US" sz="1200" b="1" strike="noStrike" baseline="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trike="noStrike" dirty="0">
                          <a:latin typeface="BIZ UDPゴシック" panose="020B0400000000000000" pitchFamily="50" charset="-128"/>
                          <a:ea typeface="BIZ UDPゴシック" panose="020B0400000000000000" pitchFamily="50" charset="-128"/>
                        </a:rPr>
                        <a:t>必要な方は送迎可</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送迎有</a:t>
                      </a:r>
                      <a:endParaRPr kumimoji="1" lang="en-US" altLang="ja-JP" sz="1400" b="1" strike="noStrike" dirty="0">
                        <a:solidFill>
                          <a:srgbClr val="D44106"/>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なし</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なし</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2"/>
                  </a:ext>
                </a:extLst>
              </a:tr>
              <a:tr h="503646">
                <a:tc>
                  <a:txBody>
                    <a:bodyPr/>
                    <a:lstStyle/>
                    <a:p>
                      <a:pPr algn="ctr"/>
                      <a:r>
                        <a:rPr kumimoji="1" lang="ja-JP" altLang="en-US" sz="1200" b="1" strike="noStrike" baseline="0" dirty="0" smtClean="0">
                          <a:latin typeface="BIZ UDPゴシック" panose="020B0400000000000000" pitchFamily="50" charset="-128"/>
                          <a:ea typeface="BIZ UDPゴシック" panose="020B0400000000000000" pitchFamily="50" charset="-128"/>
                        </a:rPr>
                        <a:t>利用料</a:t>
                      </a:r>
                      <a:endParaRPr kumimoji="1" lang="en-US" altLang="ja-JP" sz="1200" b="1" strike="noStrike" baseline="0" dirty="0" smtClean="0">
                        <a:latin typeface="BIZ UDPゴシック" panose="020B0400000000000000" pitchFamily="50" charset="-128"/>
                        <a:ea typeface="BIZ UDPゴシック" panose="020B0400000000000000" pitchFamily="50" charset="-128"/>
                      </a:endParaRPr>
                    </a:p>
                    <a:p>
                      <a:pPr algn="ctr"/>
                      <a:r>
                        <a:rPr kumimoji="1" lang="ja-JP" altLang="en-US" sz="1050" b="1" strike="noStrike" baseline="0" dirty="0" smtClean="0">
                          <a:latin typeface="BIZ UDPゴシック" panose="020B0400000000000000" pitchFamily="50" charset="-128"/>
                          <a:ea typeface="BIZ UDPゴシック" panose="020B0400000000000000" pitchFamily="50" charset="-128"/>
                        </a:rPr>
                        <a:t>（</a:t>
                      </a:r>
                      <a:r>
                        <a:rPr kumimoji="1" lang="en-US" altLang="ja-JP" sz="1050" b="1" strike="noStrike" baseline="0" dirty="0" smtClean="0">
                          <a:latin typeface="BIZ UDPゴシック" panose="020B0400000000000000" pitchFamily="50" charset="-128"/>
                          <a:ea typeface="BIZ UDPゴシック" panose="020B0400000000000000" pitchFamily="50" charset="-128"/>
                        </a:rPr>
                        <a:t>1</a:t>
                      </a:r>
                      <a:r>
                        <a:rPr kumimoji="1" lang="ja-JP" altLang="en-US" sz="1050" b="1" strike="noStrike" baseline="0" dirty="0" smtClean="0">
                          <a:latin typeface="BIZ UDPゴシック" panose="020B0400000000000000" pitchFamily="50" charset="-128"/>
                          <a:ea typeface="BIZ UDPゴシック" panose="020B0400000000000000" pitchFamily="50" charset="-128"/>
                        </a:rPr>
                        <a:t>回あたり）</a:t>
                      </a:r>
                      <a:endParaRPr kumimoji="1" lang="en-US" altLang="ja-JP" sz="1050" b="1" strike="noStrike" baseline="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baseline="0" dirty="0" smtClean="0">
                          <a:latin typeface="BIZ UDPゴシック" panose="020B0400000000000000" pitchFamily="50" charset="-128"/>
                          <a:ea typeface="BIZ UDPゴシック" panose="020B0400000000000000" pitchFamily="50" charset="-128"/>
                        </a:rPr>
                        <a:t>４１９円</a:t>
                      </a:r>
                      <a:endParaRPr kumimoji="1" lang="en-US" altLang="ja-JP" sz="1200" b="1" strike="noStrike" baseline="0" dirty="0">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trike="noStrike" dirty="0">
                          <a:latin typeface="BIZ UDPゴシック" panose="020B0400000000000000" pitchFamily="50" charset="-128"/>
                          <a:ea typeface="BIZ UDPゴシック" panose="020B0400000000000000" pitchFamily="50" charset="-128"/>
                        </a:rPr>
                        <a:t>（定率・</a:t>
                      </a:r>
                      <a:r>
                        <a:rPr kumimoji="1" lang="en-US" altLang="ja-JP" sz="1200" b="1" strike="noStrike" dirty="0">
                          <a:latin typeface="BIZ UDPゴシック" panose="020B0400000000000000" pitchFamily="50" charset="-128"/>
                          <a:ea typeface="BIZ UDPゴシック" panose="020B0400000000000000" pitchFamily="50" charset="-128"/>
                        </a:rPr>
                        <a:t>1</a:t>
                      </a:r>
                      <a:r>
                        <a:rPr kumimoji="1" lang="ja-JP" altLang="en-US" sz="1200" b="1" strike="noStrike" dirty="0" smtClean="0">
                          <a:latin typeface="BIZ UDPゴシック" panose="020B0400000000000000" pitchFamily="50" charset="-128"/>
                          <a:ea typeface="BIZ UDPゴシック" panose="020B0400000000000000" pitchFamily="50" charset="-128"/>
                        </a:rPr>
                        <a:t>割負担の</a:t>
                      </a:r>
                      <a:r>
                        <a:rPr kumimoji="1" lang="ja-JP" altLang="en-US" sz="1200" b="1" strike="noStrike" dirty="0">
                          <a:latin typeface="BIZ UDPゴシック" panose="020B0400000000000000" pitchFamily="50" charset="-128"/>
                          <a:ea typeface="BIZ UDPゴシック" panose="020B0400000000000000" pitchFamily="50" charset="-128"/>
                        </a:rPr>
                        <a:t>場合）</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trike="noStrike" dirty="0" smtClean="0">
                          <a:latin typeface="BIZ UDPゴシック" panose="020B0400000000000000" pitchFamily="50" charset="-128"/>
                          <a:ea typeface="BIZ UDPゴシック" panose="020B0400000000000000" pitchFamily="50" charset="-128"/>
                        </a:rPr>
                        <a:t>３００円</a:t>
                      </a:r>
                      <a:endParaRPr kumimoji="1" lang="en-US" altLang="ja-JP" sz="1200" b="1" strike="noStrike" dirty="0">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trike="noStrike" dirty="0">
                          <a:latin typeface="BIZ UDPゴシック" panose="020B0400000000000000" pitchFamily="50" charset="-128"/>
                          <a:ea typeface="BIZ UDPゴシック" panose="020B0400000000000000" pitchFamily="50" charset="-128"/>
                        </a:rPr>
                        <a:t>（定額</a:t>
                      </a:r>
                      <a:r>
                        <a:rPr kumimoji="1" lang="ja-JP" altLang="en-US" sz="1200" b="1" strike="noStrike" dirty="0" smtClean="0">
                          <a:latin typeface="BIZ UDPゴシック" panose="020B0400000000000000" pitchFamily="50" charset="-128"/>
                          <a:ea typeface="BIZ UDPゴシック" panose="020B0400000000000000" pitchFamily="50" charset="-128"/>
                        </a:rPr>
                        <a:t>・</a:t>
                      </a:r>
                      <a:r>
                        <a:rPr kumimoji="1" lang="en-US" altLang="ja-JP" sz="1200" b="1" strike="noStrike" dirty="0" smtClean="0">
                          <a:latin typeface="BIZ UDPゴシック" panose="020B0400000000000000" pitchFamily="50" charset="-128"/>
                          <a:ea typeface="BIZ UDPゴシック" panose="020B0400000000000000" pitchFamily="50" charset="-128"/>
                        </a:rPr>
                        <a:t>1</a:t>
                      </a:r>
                      <a:r>
                        <a:rPr kumimoji="1" lang="ja-JP" altLang="en-US" sz="1200" b="1" strike="noStrike" dirty="0" smtClean="0">
                          <a:latin typeface="BIZ UDPゴシック" panose="020B0400000000000000" pitchFamily="50" charset="-128"/>
                          <a:ea typeface="BIZ UDPゴシック" panose="020B0400000000000000" pitchFamily="50" charset="-128"/>
                        </a:rPr>
                        <a:t>割負担の場合）</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５００円</a:t>
                      </a:r>
                      <a:endParaRPr kumimoji="1" lang="en-US" altLang="ja-JP" sz="1400" b="1" strike="noStrike" dirty="0">
                        <a:solidFill>
                          <a:srgbClr val="D44106"/>
                        </a:solidFill>
                        <a:latin typeface="BIZ UDPゴシック" panose="020B0400000000000000" pitchFamily="50" charset="-128"/>
                        <a:ea typeface="BIZ UDPゴシック" panose="020B04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strike="noStrike" dirty="0">
                          <a:solidFill>
                            <a:srgbClr val="D44106"/>
                          </a:solidFill>
                          <a:latin typeface="BIZ UDPゴシック" panose="020B0400000000000000" pitchFamily="50" charset="-128"/>
                          <a:ea typeface="BIZ UDPゴシック" panose="020B0400000000000000" pitchFamily="50" charset="-128"/>
                        </a:rPr>
                        <a:t>（定額・</a:t>
                      </a:r>
                      <a:r>
                        <a:rPr kumimoji="1" lang="en-US" altLang="ja-JP" sz="1400" b="1" strike="noStrike" dirty="0">
                          <a:solidFill>
                            <a:srgbClr val="D44106"/>
                          </a:solidFill>
                          <a:latin typeface="BIZ UDPゴシック" panose="020B0400000000000000" pitchFamily="50" charset="-128"/>
                          <a:ea typeface="BIZ UDPゴシック" panose="020B0400000000000000" pitchFamily="50" charset="-128"/>
                        </a:rPr>
                        <a:t>1</a:t>
                      </a: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割負担の</a:t>
                      </a:r>
                      <a:r>
                        <a:rPr kumimoji="1" lang="ja-JP" altLang="en-US" sz="1400" b="1" strike="noStrike" dirty="0">
                          <a:solidFill>
                            <a:srgbClr val="D44106"/>
                          </a:solidFill>
                          <a:latin typeface="BIZ UDPゴシック" panose="020B0400000000000000" pitchFamily="50" charset="-128"/>
                          <a:ea typeface="BIZ UDPゴシック" panose="020B0400000000000000" pitchFamily="50" charset="-128"/>
                        </a:rPr>
                        <a:t>場合）</a:t>
                      </a:r>
                      <a:endParaRPr kumimoji="1" lang="en-US" altLang="ja-JP" sz="1400" b="1" strike="noStrike" dirty="0">
                        <a:solidFill>
                          <a:srgbClr val="D44106"/>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無料</a:t>
                      </a:r>
                      <a:endParaRPr kumimoji="1" lang="en-US" altLang="ja-JP" sz="1200" b="1" strike="noStrike" dirty="0">
                        <a:latin typeface="BIZ UDPゴシック" panose="020B0400000000000000" pitchFamily="50" charset="-128"/>
                        <a:ea typeface="BIZ UDPゴシック" panose="020B0400000000000000" pitchFamily="50" charset="-128"/>
                      </a:endParaRPr>
                    </a:p>
                    <a:p>
                      <a:pPr algn="ctr"/>
                      <a:r>
                        <a:rPr kumimoji="1" lang="ja-JP" altLang="en-US" sz="1200" b="1" strike="noStrike" dirty="0">
                          <a:latin typeface="BIZ UDPゴシック" panose="020B0400000000000000" pitchFamily="50" charset="-128"/>
                          <a:ea typeface="BIZ UDPゴシック" panose="020B0400000000000000" pitchFamily="50" charset="-128"/>
                        </a:rPr>
                        <a:t>（会食実費）</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smtClean="0">
                          <a:latin typeface="BIZ UDPゴシック" panose="020B0400000000000000" pitchFamily="50" charset="-128"/>
                          <a:ea typeface="BIZ UDPゴシック" panose="020B0400000000000000" pitchFamily="50" charset="-128"/>
                        </a:rPr>
                        <a:t>無料</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3"/>
                  </a:ext>
                </a:extLst>
              </a:tr>
              <a:tr h="638992">
                <a:tc>
                  <a:txBody>
                    <a:bodyPr/>
                    <a:lstStyle/>
                    <a:p>
                      <a:pPr algn="ctr"/>
                      <a:r>
                        <a:rPr kumimoji="1" lang="ja-JP" altLang="en-US" sz="1400" b="1" strike="noStrike" dirty="0">
                          <a:latin typeface="BIZ UDPゴシック" panose="020B0400000000000000" pitchFamily="50" charset="-128"/>
                          <a:ea typeface="BIZ UDPゴシック" panose="020B0400000000000000" pitchFamily="50" charset="-128"/>
                        </a:rPr>
                        <a:t>内容</a:t>
                      </a:r>
                      <a:endParaRPr kumimoji="1" lang="ja-JP" altLang="en-US" sz="1400" b="1" i="0"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選択的サービス</a:t>
                      </a:r>
                      <a:endParaRPr kumimoji="1" lang="en-US" altLang="ja-JP" sz="1200" b="1" strike="noStrike" dirty="0">
                        <a:latin typeface="BIZ UDPゴシック" panose="020B0400000000000000" pitchFamily="50" charset="-128"/>
                        <a:ea typeface="BIZ UDPゴシック" panose="020B0400000000000000" pitchFamily="50" charset="-128"/>
                      </a:endParaRPr>
                    </a:p>
                    <a:p>
                      <a:pPr algn="ctr"/>
                      <a:r>
                        <a:rPr kumimoji="1" lang="ja-JP" altLang="en-US" sz="1200" b="1" strike="noStrike" dirty="0">
                          <a:latin typeface="BIZ UDPゴシック" panose="020B0400000000000000" pitchFamily="50" charset="-128"/>
                          <a:ea typeface="BIZ UDPゴシック" panose="020B0400000000000000" pitchFamily="50" charset="-128"/>
                        </a:rPr>
                        <a:t>（入浴・食事・</a:t>
                      </a:r>
                      <a:r>
                        <a:rPr kumimoji="1" lang="ja-JP" altLang="en-US" sz="1200" b="1" strike="noStrike" dirty="0" smtClean="0">
                          <a:latin typeface="BIZ UDPゴシック" panose="020B0400000000000000" pitchFamily="50" charset="-128"/>
                          <a:ea typeface="BIZ UDPゴシック" panose="020B0400000000000000" pitchFamily="50" charset="-128"/>
                        </a:rPr>
                        <a:t>口腔</a:t>
                      </a:r>
                      <a:endParaRPr kumimoji="1" lang="en-US" altLang="ja-JP" sz="1200" b="1" strike="noStrike" dirty="0" smtClean="0">
                        <a:latin typeface="BIZ UDPゴシック" panose="020B0400000000000000" pitchFamily="50" charset="-128"/>
                        <a:ea typeface="BIZ UDPゴシック" panose="020B0400000000000000" pitchFamily="50" charset="-128"/>
                      </a:endParaRPr>
                    </a:p>
                    <a:p>
                      <a:pPr algn="ctr"/>
                      <a:r>
                        <a:rPr kumimoji="1" lang="ja-JP" altLang="en-US" sz="1200" b="1" strike="noStrike" dirty="0" smtClean="0">
                          <a:latin typeface="BIZ UDPゴシック" panose="020B0400000000000000" pitchFamily="50" charset="-128"/>
                          <a:ea typeface="BIZ UDPゴシック" panose="020B0400000000000000" pitchFamily="50" charset="-128"/>
                        </a:rPr>
                        <a:t>ケア</a:t>
                      </a:r>
                      <a:r>
                        <a:rPr kumimoji="1" lang="en-US" altLang="ja-JP" sz="1200" b="1" strike="noStrike" dirty="0">
                          <a:latin typeface="BIZ UDPゴシック" panose="020B0400000000000000" pitchFamily="50" charset="-128"/>
                          <a:ea typeface="BIZ UDPゴシック" panose="020B0400000000000000" pitchFamily="50" charset="-128"/>
                        </a:rPr>
                        <a:t>etc.</a:t>
                      </a:r>
                      <a:r>
                        <a:rPr kumimoji="1" lang="ja-JP" altLang="en-US" sz="1200" b="1" strike="noStrike" dirty="0">
                          <a:latin typeface="BIZ UDPゴシック" panose="020B0400000000000000" pitchFamily="50" charset="-128"/>
                          <a:ea typeface="BIZ UDPゴシック" panose="020B0400000000000000" pitchFamily="50" charset="-128"/>
                        </a:rPr>
                        <a:t>）</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機能訓練に特化</a:t>
                      </a:r>
                      <a:endParaRPr kumimoji="1" lang="en-US" altLang="ja-JP" sz="1200" b="1" strike="noStrike" dirty="0">
                        <a:latin typeface="BIZ UDPゴシック" panose="020B0400000000000000" pitchFamily="50" charset="-128"/>
                        <a:ea typeface="BIZ UDPゴシック" panose="020B0400000000000000" pitchFamily="50" charset="-128"/>
                      </a:endParaRPr>
                    </a:p>
                    <a:p>
                      <a:pPr algn="ctr"/>
                      <a:r>
                        <a:rPr kumimoji="1" lang="ja-JP" altLang="en-US" sz="1200" b="1" strike="noStrike" dirty="0">
                          <a:latin typeface="BIZ UDPゴシック" panose="020B0400000000000000" pitchFamily="50" charset="-128"/>
                          <a:ea typeface="BIZ UDPゴシック" panose="020B0400000000000000" pitchFamily="50" charset="-128"/>
                        </a:rPr>
                        <a:t>個別</a:t>
                      </a:r>
                      <a:r>
                        <a:rPr kumimoji="1" lang="ja-JP" altLang="en-US" sz="1200" b="1" strike="noStrike" dirty="0" smtClean="0">
                          <a:latin typeface="BIZ UDPゴシック" panose="020B0400000000000000" pitchFamily="50" charset="-128"/>
                          <a:ea typeface="BIZ UDPゴシック" panose="020B0400000000000000" pitchFamily="50" charset="-128"/>
                        </a:rPr>
                        <a:t>プログラム</a:t>
                      </a:r>
                      <a:endParaRPr kumimoji="1" lang="ja-JP" altLang="en-US"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入浴サービス</a:t>
                      </a:r>
                      <a:endParaRPr kumimoji="1" lang="ja-JP" altLang="en-US" sz="1400" b="1" strike="noStrike" dirty="0">
                        <a:solidFill>
                          <a:srgbClr val="D44106"/>
                        </a:solidFill>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strike="noStrike" dirty="0" smtClean="0">
                          <a:latin typeface="BIZ UDPゴシック" panose="020B0400000000000000" pitchFamily="50" charset="-128"/>
                          <a:ea typeface="BIZ UDPゴシック" panose="020B0400000000000000" pitchFamily="50" charset="-128"/>
                        </a:rPr>
                        <a:t>自主グループが行う介護予防に資する活動</a:t>
                      </a:r>
                      <a:endParaRPr kumimoji="1" lang="ja-JP" altLang="en-US"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b="1" strike="noStrike" dirty="0">
                          <a:latin typeface="BIZ UDPゴシック" panose="020B0400000000000000" pitchFamily="50" charset="-128"/>
                          <a:ea typeface="BIZ UDPゴシック" panose="020B0400000000000000" pitchFamily="50" charset="-128"/>
                        </a:rPr>
                        <a:t>専門職による</a:t>
                      </a:r>
                      <a:r>
                        <a:rPr kumimoji="1" lang="ja-JP" altLang="en-US" sz="1200" b="1" strike="noStrike" dirty="0" smtClean="0">
                          <a:latin typeface="BIZ UDPゴシック" panose="020B0400000000000000" pitchFamily="50" charset="-128"/>
                          <a:ea typeface="BIZ UDPゴシック" panose="020B0400000000000000" pitchFamily="50" charset="-128"/>
                        </a:rPr>
                        <a:t>集団での運動プログラム</a:t>
                      </a:r>
                      <a:r>
                        <a:rPr kumimoji="1" lang="ja-JP" altLang="en-US" sz="1200" b="1" strike="noStrike" dirty="0">
                          <a:latin typeface="BIZ UDPゴシック" panose="020B0400000000000000" pitchFamily="50" charset="-128"/>
                          <a:ea typeface="BIZ UDPゴシック" panose="020B0400000000000000" pitchFamily="50" charset="-128"/>
                        </a:rPr>
                        <a:t>と</a:t>
                      </a:r>
                      <a:r>
                        <a:rPr kumimoji="1" lang="ja-JP" altLang="en-US" sz="1200" b="1" strike="noStrike" dirty="0" smtClean="0">
                          <a:latin typeface="BIZ UDPゴシック" panose="020B0400000000000000" pitchFamily="50" charset="-128"/>
                          <a:ea typeface="BIZ UDPゴシック" panose="020B0400000000000000" pitchFamily="50" charset="-128"/>
                        </a:rPr>
                        <a:t>栄養指導</a:t>
                      </a:r>
                      <a:endParaRPr kumimoji="1" lang="ja-JP" altLang="en-US" sz="1200" b="1" strike="noStrike" dirty="0">
                        <a:solidFill>
                          <a:srgbClr val="FF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4"/>
                  </a:ext>
                </a:extLst>
              </a:tr>
              <a:tr h="1011737">
                <a:tc>
                  <a:txBody>
                    <a:bodyPr/>
                    <a:lstStyle/>
                    <a:p>
                      <a:pPr algn="ctr"/>
                      <a:r>
                        <a:rPr kumimoji="1" lang="ja-JP" altLang="en-US" sz="1400" b="1" strike="noStrike" dirty="0">
                          <a:latin typeface="BIZ UDPゴシック" panose="020B0400000000000000" pitchFamily="50" charset="-128"/>
                          <a:ea typeface="BIZ UDPゴシック" panose="020B0400000000000000" pitchFamily="50" charset="-128"/>
                        </a:rPr>
                        <a:t>目標</a:t>
                      </a:r>
                      <a:endParaRPr kumimoji="1" lang="en-US" altLang="ja-JP" sz="1400" b="1" strike="noStrike" dirty="0">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ja-JP" altLang="en-US" sz="1200" b="1" strike="noStrike" dirty="0">
                          <a:latin typeface="BIZ UDPゴシック" panose="020B0400000000000000" pitchFamily="50" charset="-128"/>
                          <a:ea typeface="BIZ UDPゴシック" panose="020B0400000000000000" pitchFamily="50" charset="-128"/>
                        </a:rPr>
                        <a:t>必要な支援を</a:t>
                      </a:r>
                      <a:r>
                        <a:rPr kumimoji="1" lang="ja-JP" altLang="en-US" sz="1200" b="1" strike="noStrike" dirty="0" smtClean="0">
                          <a:latin typeface="BIZ UDPゴシック" panose="020B0400000000000000" pitchFamily="50" charset="-128"/>
                          <a:ea typeface="BIZ UDPゴシック" panose="020B0400000000000000" pitchFamily="50" charset="-128"/>
                        </a:rPr>
                        <a:t>続け</a:t>
                      </a:r>
                      <a:endParaRPr kumimoji="1" lang="en-US" altLang="ja-JP" sz="1200" b="1" strike="noStrike" dirty="0" smtClean="0">
                        <a:latin typeface="BIZ UDPゴシック" panose="020B0400000000000000" pitchFamily="50" charset="-128"/>
                        <a:ea typeface="BIZ UDPゴシック" panose="020B0400000000000000" pitchFamily="50" charset="-128"/>
                      </a:endParaRPr>
                    </a:p>
                    <a:p>
                      <a:pPr algn="l"/>
                      <a:r>
                        <a:rPr kumimoji="1" lang="ja-JP" altLang="en-US" sz="1200" b="1" strike="noStrike" dirty="0" err="1" smtClean="0">
                          <a:latin typeface="BIZ UDPゴシック" panose="020B0400000000000000" pitchFamily="50" charset="-128"/>
                          <a:ea typeface="BIZ UDPゴシック" panose="020B0400000000000000" pitchFamily="50" charset="-128"/>
                        </a:rPr>
                        <a:t>ながら</a:t>
                      </a:r>
                      <a:r>
                        <a:rPr kumimoji="1" lang="ja-JP" altLang="en-US" sz="1200" b="1" strike="noStrike" dirty="0" smtClean="0">
                          <a:latin typeface="BIZ UDPゴシック" panose="020B0400000000000000" pitchFamily="50" charset="-128"/>
                          <a:ea typeface="BIZ UDPゴシック" panose="020B0400000000000000" pitchFamily="50" charset="-128"/>
                        </a:rPr>
                        <a:t>在宅</a:t>
                      </a:r>
                      <a:r>
                        <a:rPr kumimoji="1" lang="ja-JP" altLang="en-US" sz="1200" b="1" strike="noStrike" dirty="0">
                          <a:latin typeface="BIZ UDPゴシック" panose="020B0400000000000000" pitchFamily="50" charset="-128"/>
                          <a:ea typeface="BIZ UDPゴシック" panose="020B0400000000000000" pitchFamily="50" charset="-128"/>
                        </a:rPr>
                        <a:t>生活を継続</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ja-JP" altLang="en-US" sz="1200" b="1" strike="noStrike" dirty="0">
                          <a:latin typeface="BIZ UDPゴシック" panose="020B0400000000000000" pitchFamily="50" charset="-128"/>
                          <a:ea typeface="BIZ UDPゴシック" panose="020B0400000000000000" pitchFamily="50" charset="-128"/>
                        </a:rPr>
                        <a:t>運動機能を向上させ、</a:t>
                      </a:r>
                      <a:r>
                        <a:rPr kumimoji="1" lang="ja-JP" altLang="en-US" sz="1200" b="1" strike="noStrike" dirty="0" smtClean="0">
                          <a:latin typeface="BIZ UDPゴシック" panose="020B0400000000000000" pitchFamily="50" charset="-128"/>
                          <a:ea typeface="BIZ UDPゴシック" panose="020B0400000000000000" pitchFamily="50" charset="-128"/>
                        </a:rPr>
                        <a:t>いち早く、地域資源を活用するなどして、自立した日常生活を取り戻す。</a:t>
                      </a:r>
                      <a:endParaRPr kumimoji="1" lang="ja-JP" altLang="en-US"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身体の衛生状態の保持・感染症予防、心身機能の維持・改善を図る</a:t>
                      </a:r>
                      <a:endParaRPr kumimoji="1" lang="ja-JP" altLang="en-US" sz="1400" b="1" strike="noStrike" dirty="0">
                        <a:solidFill>
                          <a:srgbClr val="D44106"/>
                        </a:solidFill>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ja-JP" altLang="en-US" sz="1200" b="1" strike="noStrike" dirty="0">
                          <a:latin typeface="BIZ UDPゴシック" panose="020B0400000000000000" pitchFamily="50" charset="-128"/>
                          <a:ea typeface="BIZ UDPゴシック" panose="020B0400000000000000" pitchFamily="50" charset="-128"/>
                        </a:rPr>
                        <a:t>社会・地域と</a:t>
                      </a:r>
                      <a:r>
                        <a:rPr kumimoji="1" lang="ja-JP" altLang="en-US" sz="1200" b="1" strike="noStrike" dirty="0" smtClean="0">
                          <a:latin typeface="BIZ UDPゴシック" panose="020B0400000000000000" pitchFamily="50" charset="-128"/>
                          <a:ea typeface="BIZ UDPゴシック" panose="020B0400000000000000" pitchFamily="50" charset="-128"/>
                        </a:rPr>
                        <a:t>の</a:t>
                      </a:r>
                      <a:endParaRPr kumimoji="1" lang="en-US" altLang="ja-JP" sz="1200" b="1" strike="noStrike" dirty="0" smtClean="0">
                        <a:latin typeface="BIZ UDPゴシック" panose="020B0400000000000000" pitchFamily="50" charset="-128"/>
                        <a:ea typeface="BIZ UDPゴシック" panose="020B0400000000000000" pitchFamily="50" charset="-128"/>
                      </a:endParaRPr>
                    </a:p>
                    <a:p>
                      <a:pPr algn="l"/>
                      <a:r>
                        <a:rPr kumimoji="1" lang="ja-JP" altLang="en-US" sz="1200" b="1" strike="noStrike" dirty="0" smtClean="0">
                          <a:latin typeface="BIZ UDPゴシック" panose="020B0400000000000000" pitchFamily="50" charset="-128"/>
                          <a:ea typeface="BIZ UDPゴシック" panose="020B0400000000000000" pitchFamily="50" charset="-128"/>
                        </a:rPr>
                        <a:t>繋がりを持ち続ける</a:t>
                      </a:r>
                      <a:endParaRPr kumimoji="1" lang="en-US" altLang="ja-JP" sz="1200" b="1" strike="noStrike" dirty="0">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ja-JP" altLang="en-US" sz="1200" b="1" strike="noStrike" dirty="0">
                          <a:latin typeface="BIZ UDPゴシック" panose="020B0400000000000000" pitchFamily="50" charset="-128"/>
                          <a:ea typeface="BIZ UDPゴシック" panose="020B0400000000000000" pitchFamily="50" charset="-128"/>
                        </a:rPr>
                        <a:t>運動機能を向上させ、地域との繋がりを</a:t>
                      </a:r>
                      <a:r>
                        <a:rPr kumimoji="1" lang="ja-JP" altLang="en-US" sz="1200" b="1" strike="noStrike" dirty="0" smtClean="0">
                          <a:latin typeface="BIZ UDPゴシック" panose="020B0400000000000000" pitchFamily="50" charset="-128"/>
                          <a:ea typeface="BIZ UDPゴシック" panose="020B0400000000000000" pitchFamily="50" charset="-128"/>
                        </a:rPr>
                        <a:t>持ち続けることを目指す。</a:t>
                      </a:r>
                      <a:endParaRPr kumimoji="1" lang="ja-JP" altLang="en-US"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5"/>
                  </a:ext>
                </a:extLst>
              </a:tr>
              <a:tr h="1198110">
                <a:tc rowSpan="2">
                  <a:txBody>
                    <a:bodyPr/>
                    <a:lstStyle/>
                    <a:p>
                      <a:pPr algn="ctr"/>
                      <a:r>
                        <a:rPr kumimoji="1" lang="ja-JP" altLang="en-US" sz="1400" b="1" strike="noStrike" dirty="0">
                          <a:latin typeface="BIZ UDPゴシック" panose="020B0400000000000000" pitchFamily="50" charset="-128"/>
                          <a:ea typeface="BIZ UDPゴシック" panose="020B0400000000000000" pitchFamily="50" charset="-128"/>
                        </a:rPr>
                        <a:t>対象者</a:t>
                      </a:r>
                      <a:endParaRPr kumimoji="1" lang="ja-JP" altLang="en-US" sz="1400" b="1" i="0"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自宅での入浴困難</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認知機能低下</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低栄養状態</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難病・その他疾患</a:t>
                      </a:r>
                      <a:endParaRPr kumimoji="1" lang="en-US" altLang="ja-JP" sz="1200" b="1" strike="noStrike" dirty="0">
                        <a:latin typeface="BIZ UDPゴシック" panose="020B0400000000000000" pitchFamily="50" charset="-128"/>
                        <a:ea typeface="BIZ UDPゴシック" panose="020B0400000000000000" pitchFamily="50" charset="-128"/>
                      </a:endParaRPr>
                    </a:p>
                  </a:txBody>
                  <a:tcPr anchor="ctr"/>
                </a:tc>
                <a:tc>
                  <a:txBody>
                    <a:bodyPr/>
                    <a:lstStyle/>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機能訓練の必要がある</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自立的な在宅</a:t>
                      </a:r>
                      <a:r>
                        <a:rPr kumimoji="1" lang="ja-JP" altLang="en-US" sz="1200" b="1" strike="noStrike" dirty="0" smtClean="0">
                          <a:latin typeface="BIZ UDPゴシック" panose="020B0400000000000000" pitchFamily="50" charset="-128"/>
                          <a:ea typeface="BIZ UDPゴシック" panose="020B0400000000000000" pitchFamily="50" charset="-128"/>
                        </a:rPr>
                        <a:t>生活を</a:t>
                      </a:r>
                      <a:endParaRPr kumimoji="1" lang="en-US" altLang="ja-JP" sz="1200" b="1" strike="noStrike" dirty="0">
                        <a:latin typeface="BIZ UDPゴシック" panose="020B0400000000000000" pitchFamily="50" charset="-128"/>
                        <a:ea typeface="BIZ UDPゴシック" panose="020B0400000000000000" pitchFamily="50" charset="-128"/>
                      </a:endParaRPr>
                    </a:p>
                    <a:p>
                      <a:pPr marL="0" indent="0" algn="l">
                        <a:buFont typeface="Wingdings" panose="05000000000000000000" pitchFamily="2" charset="2"/>
                        <a:buNone/>
                      </a:pPr>
                      <a:r>
                        <a:rPr kumimoji="1" lang="ja-JP" altLang="en-US" sz="1200" b="1" strike="noStrike" dirty="0">
                          <a:latin typeface="BIZ UDPゴシック" panose="020B0400000000000000" pitchFamily="50" charset="-128"/>
                          <a:ea typeface="BIZ UDPゴシック" panose="020B0400000000000000" pitchFamily="50" charset="-128"/>
                        </a:rPr>
                        <a:t>　 </a:t>
                      </a:r>
                      <a:r>
                        <a:rPr kumimoji="1" lang="ja-JP" altLang="en-US" sz="1200" b="1" strike="noStrike" baseline="0" dirty="0" smtClean="0">
                          <a:latin typeface="BIZ UDPゴシック" panose="020B0400000000000000" pitchFamily="50" charset="-128"/>
                          <a:ea typeface="BIZ UDPゴシック" panose="020B0400000000000000" pitchFamily="50" charset="-128"/>
                        </a:rPr>
                        <a:t>  </a:t>
                      </a:r>
                      <a:r>
                        <a:rPr kumimoji="1" lang="ja-JP" altLang="en-US" sz="1200" b="1" strike="noStrike" dirty="0" smtClean="0">
                          <a:latin typeface="BIZ UDPゴシック" panose="020B0400000000000000" pitchFamily="50" charset="-128"/>
                          <a:ea typeface="BIZ UDPゴシック" panose="020B0400000000000000" pitchFamily="50" charset="-128"/>
                        </a:rPr>
                        <a:t>目指す</a:t>
                      </a:r>
                      <a:r>
                        <a:rPr kumimoji="1" lang="ja-JP" altLang="en-US" sz="1200" b="1" strike="noStrike" dirty="0">
                          <a:latin typeface="BIZ UDPゴシック" panose="020B0400000000000000" pitchFamily="50" charset="-128"/>
                          <a:ea typeface="BIZ UDPゴシック" panose="020B0400000000000000" pitchFamily="50" charset="-128"/>
                        </a:rPr>
                        <a:t>ことが</a:t>
                      </a:r>
                      <a:r>
                        <a:rPr kumimoji="1" lang="ja-JP" altLang="en-US" sz="1200" b="1" strike="noStrike" dirty="0" smtClean="0">
                          <a:latin typeface="BIZ UDPゴシック" panose="020B0400000000000000" pitchFamily="50" charset="-128"/>
                          <a:ea typeface="BIZ UDPゴシック" panose="020B0400000000000000" pitchFamily="50" charset="-128"/>
                        </a:rPr>
                        <a:t>できる</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0" indent="0" algn="ctr">
                        <a:buFont typeface="Wingdings" panose="05000000000000000000" pitchFamily="2" charset="2"/>
                        <a:buNone/>
                      </a:pP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　自宅</a:t>
                      </a:r>
                      <a:r>
                        <a:rPr kumimoji="1" lang="ja-JP" altLang="en-US" sz="1400" b="1" strike="noStrike" dirty="0" smtClean="0">
                          <a:solidFill>
                            <a:srgbClr val="D44106"/>
                          </a:solidFill>
                          <a:latin typeface="BIZ UDPゴシック" panose="020B0400000000000000" pitchFamily="50" charset="-128"/>
                          <a:ea typeface="BIZ UDPゴシック" panose="020B0400000000000000" pitchFamily="50" charset="-128"/>
                        </a:rPr>
                        <a:t>での入浴困難</a:t>
                      </a:r>
                      <a:endParaRPr kumimoji="1" lang="en-US" altLang="ja-JP" sz="1400" b="1" strike="noStrike" dirty="0" smtClean="0">
                        <a:solidFill>
                          <a:srgbClr val="D44106"/>
                        </a:solidFill>
                        <a:latin typeface="BIZ UDPゴシック" panose="020B0400000000000000" pitchFamily="50" charset="-128"/>
                        <a:ea typeface="BIZ UDPゴシック" panose="020B0400000000000000" pitchFamily="50" charset="-128"/>
                      </a:endParaRPr>
                    </a:p>
                  </a:txBody>
                  <a:tcPr anchor="ctr"/>
                </a:tc>
                <a:tc>
                  <a:txBody>
                    <a:bodyPr/>
                    <a:lstStyle/>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短期集中通所型サービスで学んだことを続けたい</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地域との交流</a:t>
                      </a:r>
                      <a:r>
                        <a:rPr kumimoji="1" lang="ja-JP" altLang="en-US" sz="1200" b="1" strike="noStrike" dirty="0" smtClean="0">
                          <a:latin typeface="BIZ UDPゴシック" panose="020B0400000000000000" pitchFamily="50" charset="-128"/>
                          <a:ea typeface="BIZ UDPゴシック" panose="020B0400000000000000" pitchFamily="50" charset="-128"/>
                        </a:rPr>
                        <a:t>を</a:t>
                      </a:r>
                      <a:endParaRPr kumimoji="1" lang="en-US" altLang="ja-JP" sz="1200" b="1" strike="noStrike" dirty="0" smtClean="0">
                        <a:latin typeface="BIZ UDPゴシック" panose="020B0400000000000000" pitchFamily="50" charset="-128"/>
                        <a:ea typeface="BIZ UDPゴシック" panose="020B0400000000000000" pitchFamily="50" charset="-128"/>
                      </a:endParaRPr>
                    </a:p>
                    <a:p>
                      <a:pPr marL="0" indent="0" algn="l">
                        <a:buFont typeface="Wingdings" panose="05000000000000000000" pitchFamily="2" charset="2"/>
                        <a:buNone/>
                      </a:pPr>
                      <a:r>
                        <a:rPr kumimoji="1" lang="en-US" altLang="ja-JP" sz="1200" b="1" strike="noStrike" baseline="0" dirty="0" smtClean="0">
                          <a:latin typeface="BIZ UDPゴシック" panose="020B0400000000000000" pitchFamily="50" charset="-128"/>
                          <a:ea typeface="BIZ UDPゴシック" panose="020B0400000000000000" pitchFamily="50" charset="-128"/>
                        </a:rPr>
                        <a:t>       </a:t>
                      </a:r>
                      <a:r>
                        <a:rPr kumimoji="1" lang="ja-JP" altLang="en-US" sz="1200" b="1" strike="noStrike" dirty="0" smtClean="0">
                          <a:latin typeface="BIZ UDPゴシック" panose="020B0400000000000000" pitchFamily="50" charset="-128"/>
                          <a:ea typeface="BIZ UDPゴシック" panose="020B0400000000000000" pitchFamily="50" charset="-128"/>
                        </a:rPr>
                        <a:t>持ちたい</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1" strike="noStrike" dirty="0">
                          <a:latin typeface="BIZ UDPゴシック" panose="020B0400000000000000" pitchFamily="50" charset="-128"/>
                          <a:ea typeface="BIZ UDPゴシック" panose="020B0400000000000000" pitchFamily="50" charset="-128"/>
                        </a:rPr>
                        <a:t>自己通所可能</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短期集中的に改善が見込める</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indent="-285750" algn="l">
                        <a:buFont typeface="Wingdings" panose="05000000000000000000" pitchFamily="2" charset="2"/>
                        <a:buChar char="l"/>
                      </a:pPr>
                      <a:r>
                        <a:rPr kumimoji="1" lang="ja-JP" altLang="en-US" sz="1200" b="1" strike="noStrike" dirty="0">
                          <a:latin typeface="BIZ UDPゴシック" panose="020B0400000000000000" pitchFamily="50" charset="-128"/>
                          <a:ea typeface="BIZ UDPゴシック" panose="020B0400000000000000" pitchFamily="50" charset="-128"/>
                        </a:rPr>
                        <a:t>学んだことを自分で続ける意欲がある</a:t>
                      </a:r>
                      <a:endParaRPr kumimoji="1" lang="en-US" altLang="ja-JP" sz="1200" b="1" strike="noStrike" dirty="0">
                        <a:latin typeface="BIZ UDPゴシック" panose="020B0400000000000000" pitchFamily="50" charset="-128"/>
                        <a:ea typeface="BIZ UDPゴシック" panose="020B0400000000000000" pitchFamily="50" charset="-128"/>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1" strike="noStrike" dirty="0">
                          <a:latin typeface="BIZ UDPゴシック" panose="020B0400000000000000" pitchFamily="50" charset="-128"/>
                          <a:ea typeface="BIZ UDPゴシック" panose="020B0400000000000000" pitchFamily="50" charset="-128"/>
                        </a:rPr>
                        <a:t>自己通所可能</a:t>
                      </a:r>
                      <a:endPar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6"/>
                  </a:ext>
                </a:extLst>
              </a:tr>
              <a:tr h="152978">
                <a:tc vMerge="1">
                  <a:txBody>
                    <a:bodyPr/>
                    <a:lstStyle/>
                    <a:p>
                      <a:pPr algn="ctr"/>
                      <a:endParaRPr kumimoji="1" lang="ja-JP" altLang="en-US" sz="1600" b="0" i="0" strike="noStrike" dirty="0">
                        <a:solidFill>
                          <a:schemeClr val="tx1"/>
                        </a:solidFill>
                        <a:latin typeface="メイリオ" panose="020B0604030504040204" pitchFamily="50" charset="-128"/>
                        <a:ea typeface="メイリオ" panose="020B0604030504040204" pitchFamily="50" charset="-128"/>
                      </a:endParaRPr>
                    </a:p>
                  </a:txBody>
                  <a:tcPr anchor="ctr"/>
                </a:tc>
                <a:tc gridSpan="5">
                  <a:txBody>
                    <a:bodyPr/>
                    <a:lstStyle/>
                    <a:p>
                      <a:pPr marL="0" indent="0" algn="ctr">
                        <a:buFont typeface="Wingdings" panose="05000000000000000000" pitchFamily="2" charset="2"/>
                        <a:buNone/>
                      </a:pPr>
                      <a:r>
                        <a:rPr kumimoji="1" lang="ja-JP" altLang="en-US" sz="1600" b="1" strike="noStrike" dirty="0" smtClean="0">
                          <a:latin typeface="BIZ UDPゴシック" panose="020B0400000000000000" pitchFamily="50" charset="-128"/>
                          <a:ea typeface="BIZ UDPゴシック" panose="020B0400000000000000" pitchFamily="50" charset="-128"/>
                        </a:rPr>
                        <a:t>要支援</a:t>
                      </a:r>
                      <a:r>
                        <a:rPr kumimoji="1" lang="ja-JP" altLang="en-US" sz="1600" b="1" strike="noStrike" dirty="0">
                          <a:latin typeface="BIZ UDPゴシック" panose="020B0400000000000000" pitchFamily="50" charset="-128"/>
                          <a:ea typeface="BIZ UDPゴシック" panose="020B0400000000000000" pitchFamily="50" charset="-128"/>
                        </a:rPr>
                        <a:t>１・２・事業対象者</a:t>
                      </a:r>
                      <a:endParaRPr kumimoji="1" lang="en-US" altLang="ja-JP" sz="1600" b="1" strike="noStrike" dirty="0">
                        <a:solidFill>
                          <a:schemeClr val="tx1"/>
                        </a:solidFill>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1600" b="1" strike="noStrike" dirty="0">
                        <a:solidFill>
                          <a:schemeClr val="tx1"/>
                        </a:solidFill>
                        <a:latin typeface="メイリオ" panose="020B0604030504040204" pitchFamily="50" charset="-128"/>
                        <a:ea typeface="メイリオ" panose="020B0604030504040204" pitchFamily="50" charset="-128"/>
                      </a:endParaRPr>
                    </a:p>
                  </a:txBody>
                  <a:tcPr anchor="ctr"/>
                </a:tc>
                <a:tc hMerge="1">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1600" b="1" strike="noStrike"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45832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10715"/>
            <a:ext cx="10515600"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３．国相当基準</a:t>
            </a:r>
            <a:r>
              <a:rPr lang="en-US" altLang="ja-JP" sz="4000" dirty="0">
                <a:solidFill>
                  <a:srgbClr val="002060"/>
                </a:solidFill>
                <a:latin typeface="Meiryo UI" panose="020B0604030504040204" pitchFamily="50" charset="-128"/>
                <a:ea typeface="Meiryo UI" panose="020B0604030504040204" pitchFamily="50" charset="-128"/>
              </a:rPr>
              <a:t>(A6)</a:t>
            </a:r>
            <a:r>
              <a:rPr lang="ja-JP" altLang="en-US" sz="4000" dirty="0">
                <a:solidFill>
                  <a:srgbClr val="002060"/>
                </a:solidFill>
                <a:latin typeface="Meiryo UI" panose="020B0604030504040204" pitchFamily="50" charset="-128"/>
                <a:ea typeface="Meiryo UI" panose="020B0604030504040204" pitchFamily="50" charset="-128"/>
              </a:rPr>
              <a:t>・入浴サービスについて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12</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1193077" y="2899204"/>
            <a:ext cx="10489472" cy="1785104"/>
          </a:xfrm>
          <a:prstGeom prst="rect">
            <a:avLst/>
          </a:prstGeom>
          <a:noFill/>
        </p:spPr>
        <p:txBody>
          <a:bodyPr wrap="square" rtlCol="0">
            <a:spAutoFit/>
          </a:bodyPr>
          <a:lstStyle/>
          <a:p>
            <a:pPr lvl="0">
              <a:spcAft>
                <a:spcPts val="3600"/>
              </a:spcAft>
              <a:defRPr/>
            </a:pPr>
            <a:r>
              <a:rPr lang="ja-JP" altLang="en-US" sz="4000" dirty="0" smtClean="0">
                <a:solidFill>
                  <a:srgbClr val="002060"/>
                </a:solidFill>
                <a:latin typeface="Meiryo UI" panose="020B0604030504040204" pitchFamily="50" charset="-128"/>
                <a:ea typeface="Meiryo UI" panose="020B0604030504040204" pitchFamily="50" charset="-128"/>
              </a:rPr>
              <a:t>国相当基準</a:t>
            </a:r>
            <a:r>
              <a:rPr lang="en-US" altLang="ja-JP" sz="4000" dirty="0" smtClean="0">
                <a:solidFill>
                  <a:srgbClr val="002060"/>
                </a:solidFill>
                <a:latin typeface="Meiryo UI" panose="020B0604030504040204" pitchFamily="50" charset="-128"/>
                <a:ea typeface="Meiryo UI" panose="020B0604030504040204" pitchFamily="50" charset="-128"/>
              </a:rPr>
              <a:t>(</a:t>
            </a:r>
            <a:r>
              <a:rPr lang="en-US" altLang="ja-JP" sz="4000" dirty="0">
                <a:solidFill>
                  <a:srgbClr val="002060"/>
                </a:solidFill>
                <a:latin typeface="Meiryo UI" panose="020B0604030504040204" pitchFamily="50" charset="-128"/>
                <a:ea typeface="Meiryo UI" panose="020B0604030504040204" pitchFamily="50" charset="-128"/>
              </a:rPr>
              <a:t>A6</a:t>
            </a:r>
            <a:r>
              <a:rPr lang="en-US" altLang="ja-JP" sz="4000" dirty="0" smtClean="0">
                <a:solidFill>
                  <a:srgbClr val="002060"/>
                </a:solidFill>
                <a:latin typeface="Meiryo UI" panose="020B0604030504040204" pitchFamily="50" charset="-128"/>
                <a:ea typeface="Meiryo UI" panose="020B0604030504040204" pitchFamily="50" charset="-128"/>
              </a:rPr>
              <a:t>)</a:t>
            </a:r>
            <a:r>
              <a:rPr lang="ja-JP" altLang="en-US" sz="4000" dirty="0">
                <a:solidFill>
                  <a:srgbClr val="002060"/>
                </a:solidFill>
                <a:latin typeface="Meiryo UI" panose="020B0604030504040204" pitchFamily="50" charset="-128"/>
                <a:ea typeface="Meiryo UI" panose="020B0604030504040204" pitchFamily="50" charset="-128"/>
              </a:rPr>
              <a:t>・</a:t>
            </a:r>
            <a:r>
              <a:rPr lang="ja-JP" altLang="en-US" sz="4000" dirty="0" smtClean="0">
                <a:solidFill>
                  <a:srgbClr val="002060"/>
                </a:solidFill>
                <a:latin typeface="Meiryo UI" panose="020B0604030504040204" pitchFamily="50" charset="-128"/>
                <a:ea typeface="Meiryo UI" panose="020B0604030504040204" pitchFamily="50" charset="-128"/>
              </a:rPr>
              <a:t>入浴</a:t>
            </a:r>
            <a:r>
              <a:rPr lang="ja-JP" altLang="en-US" sz="4000" dirty="0">
                <a:solidFill>
                  <a:srgbClr val="002060"/>
                </a:solidFill>
                <a:latin typeface="Meiryo UI" panose="020B0604030504040204" pitchFamily="50" charset="-128"/>
                <a:ea typeface="Meiryo UI" panose="020B0604030504040204" pitchFamily="50" charset="-128"/>
              </a:rPr>
              <a:t>サービスに</a:t>
            </a:r>
            <a:r>
              <a:rPr lang="ja-JP" altLang="en-US" sz="4000" dirty="0" smtClean="0">
                <a:solidFill>
                  <a:srgbClr val="002060"/>
                </a:solidFill>
                <a:latin typeface="Meiryo UI" panose="020B0604030504040204" pitchFamily="50" charset="-128"/>
                <a:ea typeface="Meiryo UI" panose="020B0604030504040204" pitchFamily="50" charset="-128"/>
              </a:rPr>
              <a:t>対する</a:t>
            </a:r>
            <a:endParaRPr lang="en-US" altLang="ja-JP" sz="4000" dirty="0">
              <a:solidFill>
                <a:srgbClr val="002060"/>
              </a:solidFill>
              <a:latin typeface="Meiryo UI" panose="020B0604030504040204" pitchFamily="50" charset="-128"/>
              <a:ea typeface="Meiryo UI" panose="020B0604030504040204" pitchFamily="50" charset="-128"/>
            </a:endParaRPr>
          </a:p>
          <a:p>
            <a:pPr lvl="0">
              <a:spcAft>
                <a:spcPts val="3600"/>
              </a:spcAft>
              <a:defRPr/>
            </a:pPr>
            <a:r>
              <a:rPr lang="ja-JP" altLang="en-US" sz="4000" dirty="0" smtClean="0">
                <a:solidFill>
                  <a:srgbClr val="002060"/>
                </a:solidFill>
                <a:latin typeface="Meiryo UI" panose="020B0604030504040204" pitchFamily="50" charset="-128"/>
                <a:ea typeface="Meiryo UI" panose="020B0604030504040204" pitchFamily="50" charset="-128"/>
              </a:rPr>
              <a:t>月額包括報酬額の設定について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838200" y="1503218"/>
            <a:ext cx="4800600" cy="3068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３．国相当基準</a:t>
            </a:r>
            <a:r>
              <a:rPr lang="en-US" altLang="ja-JP" sz="1800" dirty="0" smtClean="0">
                <a:solidFill>
                  <a:srgbClr val="002060"/>
                </a:solidFill>
                <a:latin typeface="Meiryo UI" panose="020B0604030504040204" pitchFamily="50" charset="-128"/>
                <a:ea typeface="Meiryo UI" panose="020B0604030504040204" pitchFamily="50" charset="-128"/>
              </a:rPr>
              <a:t>(A6)</a:t>
            </a:r>
            <a:r>
              <a:rPr lang="ja-JP" altLang="en-US" sz="1800" dirty="0" smtClean="0">
                <a:solidFill>
                  <a:srgbClr val="002060"/>
                </a:solidFill>
                <a:latin typeface="Meiryo UI" panose="020B0604030504040204" pitchFamily="50" charset="-128"/>
                <a:ea typeface="Meiryo UI" panose="020B0604030504040204" pitchFamily="50" charset="-128"/>
              </a:rPr>
              <a:t>・入浴サービスについて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88715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862476" y="1408038"/>
            <a:ext cx="9888255" cy="5031825"/>
          </a:xfrm>
          <a:prstGeom prst="roundRect">
            <a:avLst>
              <a:gd name="adj" fmla="val 11335"/>
            </a:avLst>
          </a:prstGeom>
          <a:solidFill>
            <a:srgbClr val="CCFF99">
              <a:alpha val="5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519283" y="272193"/>
            <a:ext cx="4468353" cy="224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002060"/>
                </a:solidFill>
                <a:latin typeface="Meiryo UI" panose="020B0604030504040204" pitchFamily="50" charset="-128"/>
                <a:ea typeface="Meiryo UI" panose="020B0604030504040204" pitchFamily="50" charset="-128"/>
              </a:rPr>
              <a:t>３．国相当基準</a:t>
            </a:r>
            <a:r>
              <a:rPr lang="en-US" altLang="ja-JP" dirty="0">
                <a:solidFill>
                  <a:srgbClr val="002060"/>
                </a:solidFill>
                <a:latin typeface="Meiryo UI" panose="020B0604030504040204" pitchFamily="50" charset="-128"/>
                <a:ea typeface="Meiryo UI" panose="020B0604030504040204" pitchFamily="50" charset="-128"/>
              </a:rPr>
              <a:t>(A6)</a:t>
            </a:r>
            <a:r>
              <a:rPr lang="ja-JP" altLang="en-US" dirty="0">
                <a:solidFill>
                  <a:srgbClr val="002060"/>
                </a:solidFill>
                <a:latin typeface="Meiryo UI" panose="020B0604030504040204" pitchFamily="50" charset="-128"/>
                <a:ea typeface="Meiryo UI" panose="020B0604030504040204" pitchFamily="50" charset="-128"/>
              </a:rPr>
              <a:t>・入浴サービスについて</a:t>
            </a:r>
            <a:endParaRPr lang="en-US" altLang="ja-JP" dirty="0">
              <a:solidFill>
                <a:srgbClr val="002060"/>
              </a:solidFill>
              <a:latin typeface="Meiryo UI" panose="020B0604030504040204" pitchFamily="50" charset="-128"/>
              <a:ea typeface="Meiryo UI" panose="020B0604030504040204" pitchFamily="50" charset="-128"/>
            </a:endParaRPr>
          </a:p>
        </p:txBody>
      </p:sp>
      <p:sp>
        <p:nvSpPr>
          <p:cNvPr id="5" name="フローチャート: 処理 4"/>
          <p:cNvSpPr/>
          <p:nvPr/>
        </p:nvSpPr>
        <p:spPr>
          <a:xfrm flipV="1">
            <a:off x="431401" y="124397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正方形/長方形 6"/>
          <p:cNvSpPr/>
          <p:nvPr/>
        </p:nvSpPr>
        <p:spPr>
          <a:xfrm>
            <a:off x="529536" y="527343"/>
            <a:ext cx="10319329" cy="683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4000" dirty="0" smtClean="0">
                <a:solidFill>
                  <a:srgbClr val="002060"/>
                </a:solidFill>
                <a:latin typeface="Meiryo UI" panose="020B0604030504040204" pitchFamily="50" charset="-128"/>
                <a:ea typeface="Meiryo UI" panose="020B0604030504040204" pitchFamily="50" charset="-128"/>
              </a:rPr>
              <a:t>要支援者</a:t>
            </a:r>
            <a:r>
              <a:rPr lang="ja-JP" altLang="en-US" sz="4000" dirty="0">
                <a:solidFill>
                  <a:srgbClr val="002060"/>
                </a:solidFill>
                <a:latin typeface="Meiryo UI" panose="020B0604030504040204" pitchFamily="50" charset="-128"/>
                <a:ea typeface="Meiryo UI" panose="020B0604030504040204" pitchFamily="50" charset="-128"/>
              </a:rPr>
              <a:t>に対する入浴の</a:t>
            </a:r>
            <a:r>
              <a:rPr lang="ja-JP" altLang="en-US" sz="4000" dirty="0" smtClean="0">
                <a:solidFill>
                  <a:srgbClr val="002060"/>
                </a:solidFill>
                <a:latin typeface="Meiryo UI" panose="020B0604030504040204" pitchFamily="50" charset="-128"/>
                <a:ea typeface="Meiryo UI" panose="020B0604030504040204" pitchFamily="50" charset="-128"/>
              </a:rPr>
              <a:t>課題</a:t>
            </a:r>
            <a:endParaRPr lang="ja-JP" altLang="en-US" sz="4000" dirty="0">
              <a:solidFill>
                <a:srgbClr val="00206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83021" y="1787236"/>
            <a:ext cx="9888255" cy="3235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お風呂がない、あっても使えない状態の要支援者・事業対象者が</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2</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割</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※1</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 </a:t>
            </a:r>
            <a:endParaRPr kumimoji="1" lang="en-US" altLang="ja-JP" sz="24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銭湯の減少　</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30</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ヶ所（</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2012</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年）→ </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15</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ヶ所（</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2022</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年）により</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
            </a:r>
            <a:b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b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近くの銭湯に通えなくなった高齢者がいる</a:t>
            </a:r>
            <a:endParaRPr lang="en-US" altLang="ja-JP" sz="2400" dirty="0">
              <a:solidFill>
                <a:schemeClr val="accent6">
                  <a:lumMod val="50000"/>
                </a:schemeClr>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区東部地域は特に要支援者が入浴できるデイ施設が少ない</a:t>
            </a:r>
            <a:endParaRPr kumimoji="1" lang="en-US" altLang="ja-JP" sz="24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入浴環境としてのデイサービス</a:t>
            </a:r>
            <a:r>
              <a:rPr kumimoji="1" lang="ja-JP" altLang="en-US" sz="24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rPr>
              <a:t>は</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a:t>
            </a:r>
            <a:r>
              <a:rPr kumimoji="1" lang="ja-JP" altLang="en-US" sz="2400" b="0" i="0" u="sng"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要介護者が優先</a:t>
            </a:r>
            <a:r>
              <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※2</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rPr>
              <a:t>回数</a:t>
            </a:r>
            <a:r>
              <a:rPr kumimoji="1" lang="ja-JP" altLang="en-US"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rPr>
              <a:t>算定のため利用者が休むと事業所の収入減となる</a:t>
            </a:r>
            <a:endParaRPr kumimoji="1" lang="en-US" altLang="ja-JP" sz="24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0" name="正方形/長方形 19"/>
          <p:cNvSpPr/>
          <p:nvPr/>
        </p:nvSpPr>
        <p:spPr>
          <a:xfrm>
            <a:off x="883021" y="5115170"/>
            <a:ext cx="4806181" cy="98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　包括から利用者（プラン作成で関わりのある方</a:t>
            </a:r>
            <a:r>
              <a:rPr kumimoji="1" lang="ja-JP" altLang="en-US"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）へのアンケート結果</a:t>
            </a:r>
            <a:endPar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　単価が高いため経営判断により優先されると事業者へのヒアリング結果</a:t>
            </a:r>
            <a:endPar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　　（要介護</a:t>
            </a:r>
            <a:r>
              <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567</a:t>
            </a:r>
            <a:r>
              <a:rPr kumimoji="1" lang="ja-JP" altLang="en-US" sz="12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単位</a:t>
            </a:r>
            <a:r>
              <a:rPr kumimoji="1" lang="en-US" altLang="ja-JP" sz="12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回　</a:t>
            </a:r>
            <a:r>
              <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時間以上</a:t>
            </a:r>
            <a:r>
              <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6</a:t>
            </a:r>
            <a:r>
              <a:rPr kumimoji="1" lang="ja-JP" altLang="en-US"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時間未満の場合） </a:t>
            </a:r>
            <a:endParaRPr kumimoji="1" lang="en-US" altLang="ja-JP" sz="12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760998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27213" y="397779"/>
            <a:ext cx="11616111"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000" dirty="0" smtClean="0">
                <a:solidFill>
                  <a:srgbClr val="002060"/>
                </a:solidFill>
                <a:latin typeface="Meiryo UI" panose="020B0604030504040204" pitchFamily="50" charset="-128"/>
                <a:ea typeface="Meiryo UI" panose="020B0604030504040204" pitchFamily="50" charset="-128"/>
              </a:rPr>
              <a:t>月額包括報酬が算定できる場合</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5" name="フローチャート: 処理 4"/>
          <p:cNvSpPr/>
          <p:nvPr/>
        </p:nvSpPr>
        <p:spPr>
          <a:xfrm flipV="1">
            <a:off x="431402" y="1146803"/>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361319885"/>
              </p:ext>
            </p:extLst>
          </p:nvPr>
        </p:nvGraphicFramePr>
        <p:xfrm>
          <a:off x="300773" y="2892542"/>
          <a:ext cx="9235111" cy="2223032"/>
        </p:xfrm>
        <a:graphic>
          <a:graphicData uri="http://schemas.openxmlformats.org/drawingml/2006/table">
            <a:tbl>
              <a:tblPr firstRow="1" bandRow="1">
                <a:tableStyleId>{5C22544A-7EE6-4342-B048-85BDC9FD1C3A}</a:tableStyleId>
              </a:tblPr>
              <a:tblGrid>
                <a:gridCol w="2415844">
                  <a:extLst>
                    <a:ext uri="{9D8B030D-6E8A-4147-A177-3AD203B41FA5}">
                      <a16:colId xmlns:a16="http://schemas.microsoft.com/office/drawing/2014/main" val="1211265150"/>
                    </a:ext>
                  </a:extLst>
                </a:gridCol>
                <a:gridCol w="2818484">
                  <a:extLst>
                    <a:ext uri="{9D8B030D-6E8A-4147-A177-3AD203B41FA5}">
                      <a16:colId xmlns:a16="http://schemas.microsoft.com/office/drawing/2014/main" val="3570688672"/>
                    </a:ext>
                  </a:extLst>
                </a:gridCol>
                <a:gridCol w="1182299">
                  <a:extLst>
                    <a:ext uri="{9D8B030D-6E8A-4147-A177-3AD203B41FA5}">
                      <a16:colId xmlns:a16="http://schemas.microsoft.com/office/drawing/2014/main" val="3605359825"/>
                    </a:ext>
                  </a:extLst>
                </a:gridCol>
                <a:gridCol w="2818484">
                  <a:extLst>
                    <a:ext uri="{9D8B030D-6E8A-4147-A177-3AD203B41FA5}">
                      <a16:colId xmlns:a16="http://schemas.microsoft.com/office/drawing/2014/main" val="1063092355"/>
                    </a:ext>
                  </a:extLst>
                </a:gridCol>
              </a:tblGrid>
              <a:tr h="635152">
                <a:tc>
                  <a:txBody>
                    <a:bodyPr/>
                    <a:lstStyle/>
                    <a:p>
                      <a:pPr algn="ctr"/>
                      <a:r>
                        <a:rPr kumimoji="1" lang="ja-JP" altLang="en-US" sz="1600" b="0" dirty="0" smtClean="0">
                          <a:solidFill>
                            <a:schemeClr val="accent6">
                              <a:lumMod val="50000"/>
                            </a:schemeClr>
                          </a:solidFill>
                          <a:latin typeface="Meiryo UI" panose="020B0604030504040204" pitchFamily="50" charset="-128"/>
                          <a:ea typeface="Meiryo UI" panose="020B0604030504040204" pitchFamily="50" charset="-128"/>
                        </a:rPr>
                        <a:t>対象者</a:t>
                      </a:r>
                      <a:endParaRPr kumimoji="1" lang="ja-JP" altLang="en-US" sz="1600" b="0" dirty="0">
                        <a:solidFill>
                          <a:schemeClr val="accent6">
                            <a:lumMod val="50000"/>
                          </a:schemeClr>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r>
                        <a:rPr kumimoji="1" lang="ja-JP" altLang="en-US" sz="1600" b="0" dirty="0" smtClean="0">
                          <a:solidFill>
                            <a:schemeClr val="accent6">
                              <a:lumMod val="50000"/>
                            </a:schemeClr>
                          </a:solidFill>
                          <a:latin typeface="Meiryo UI" panose="020B0604030504040204" pitchFamily="50" charset="-128"/>
                          <a:ea typeface="Meiryo UI" panose="020B0604030504040204" pitchFamily="50" charset="-128"/>
                        </a:rPr>
                        <a:t>現行</a:t>
                      </a:r>
                      <a:endParaRPr kumimoji="1" lang="ja-JP" altLang="en-US" sz="1600" b="0" dirty="0">
                        <a:solidFill>
                          <a:schemeClr val="accent6">
                            <a:lumMod val="50000"/>
                          </a:schemeClr>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793940">
                <a:tc>
                  <a:txBody>
                    <a:bodyPr/>
                    <a:lstStyle/>
                    <a:p>
                      <a:pPr algn="ctr"/>
                      <a:r>
                        <a:rPr kumimoji="1" lang="ja-JP" altLang="en-US" sz="1600" dirty="0" smtClean="0">
                          <a:solidFill>
                            <a:schemeClr val="accent6">
                              <a:lumMod val="50000"/>
                            </a:schemeClr>
                          </a:solidFill>
                          <a:latin typeface="Meiryo UI" panose="020B0604030504040204" pitchFamily="50" charset="-128"/>
                          <a:ea typeface="Meiryo UI" panose="020B0604030504040204" pitchFamily="50" charset="-128"/>
                        </a:rPr>
                        <a:t>要支援</a:t>
                      </a:r>
                      <a:r>
                        <a:rPr kumimoji="1" lang="en-US" altLang="ja-JP" sz="1600" dirty="0" smtClean="0">
                          <a:solidFill>
                            <a:schemeClr val="accent6">
                              <a:lumMod val="50000"/>
                            </a:schemeClr>
                          </a:solidFill>
                          <a:latin typeface="Meiryo UI" panose="020B0604030504040204" pitchFamily="50" charset="-128"/>
                          <a:ea typeface="Meiryo UI" panose="020B0604030504040204" pitchFamily="50" charset="-128"/>
                        </a:rPr>
                        <a:t>1</a:t>
                      </a:r>
                      <a:endParaRPr kumimoji="1" lang="ja-JP" altLang="en-US" sz="1600" dirty="0">
                        <a:solidFill>
                          <a:schemeClr val="accent6">
                            <a:lumMod val="50000"/>
                          </a:schemeClr>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1600" dirty="0" smtClean="0">
                          <a:solidFill>
                            <a:schemeClr val="accent6">
                              <a:lumMod val="50000"/>
                            </a:schemeClr>
                          </a:solidFill>
                          <a:latin typeface="Meiryo UI" panose="020B0604030504040204" pitchFamily="50" charset="-128"/>
                          <a:ea typeface="Meiryo UI" panose="020B0604030504040204" pitchFamily="50" charset="-128"/>
                        </a:rPr>
                        <a:t>384</a:t>
                      </a:r>
                      <a:r>
                        <a:rPr kumimoji="1" lang="ja-JP" altLang="en-US" sz="1600" dirty="0" smtClean="0">
                          <a:solidFill>
                            <a:schemeClr val="accent6">
                              <a:lumMod val="50000"/>
                            </a:schemeClr>
                          </a:solidFill>
                          <a:latin typeface="Meiryo UI" panose="020B0604030504040204" pitchFamily="50" charset="-128"/>
                          <a:ea typeface="Meiryo UI" panose="020B0604030504040204" pitchFamily="50" charset="-128"/>
                        </a:rPr>
                        <a:t>単位（</a:t>
                      </a:r>
                      <a:r>
                        <a:rPr kumimoji="1" lang="en-US" altLang="ja-JP" sz="1600" dirty="0" smtClean="0">
                          <a:solidFill>
                            <a:schemeClr val="accent6">
                              <a:lumMod val="50000"/>
                            </a:schemeClr>
                          </a:solidFill>
                          <a:latin typeface="Meiryo UI" panose="020B0604030504040204" pitchFamily="50" charset="-128"/>
                          <a:ea typeface="Meiryo UI" panose="020B0604030504040204" pitchFamily="50" charset="-128"/>
                        </a:rPr>
                        <a:t>1</a:t>
                      </a:r>
                      <a:r>
                        <a:rPr kumimoji="1" lang="ja-JP" altLang="en-US" sz="1600" dirty="0" smtClean="0">
                          <a:solidFill>
                            <a:schemeClr val="accent6">
                              <a:lumMod val="50000"/>
                            </a:schemeClr>
                          </a:solidFill>
                          <a:latin typeface="Meiryo UI" panose="020B0604030504040204" pitchFamily="50" charset="-128"/>
                          <a:ea typeface="Meiryo UI" panose="020B0604030504040204" pitchFamily="50" charset="-128"/>
                        </a:rPr>
                        <a:t>回あたり）</a:t>
                      </a:r>
                      <a:endParaRPr kumimoji="1" lang="ja-JP" altLang="en-US" sz="1600" dirty="0">
                        <a:solidFill>
                          <a:schemeClr val="accent6">
                            <a:lumMod val="50000"/>
                          </a:schemeClr>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D44106"/>
                          </a:solidFill>
                          <a:latin typeface="Meiryo UI" panose="020B0604030504040204" pitchFamily="50" charset="-128"/>
                          <a:ea typeface="Meiryo UI" panose="020B0604030504040204" pitchFamily="50" charset="-128"/>
                        </a:rPr>
                        <a:t>1,672</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D44106"/>
                          </a:solidFill>
                          <a:latin typeface="Meiryo UI" panose="020B0604030504040204" pitchFamily="50" charset="-128"/>
                          <a:ea typeface="Meiryo UI" panose="020B0604030504040204" pitchFamily="50" charset="-128"/>
                        </a:rPr>
                        <a:t>1</a:t>
                      </a:r>
                      <a:r>
                        <a:rPr kumimoji="1" lang="ja-JP" altLang="en-US" sz="1600" u="sng" dirty="0" smtClean="0">
                          <a:solidFill>
                            <a:srgbClr val="D44106"/>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r h="793940">
                <a:tc>
                  <a:txBody>
                    <a:bodyPr/>
                    <a:lstStyle/>
                    <a:p>
                      <a:pPr algn="ctr"/>
                      <a:r>
                        <a:rPr kumimoji="1" lang="ja-JP" altLang="en-US" sz="1600" dirty="0" smtClean="0">
                          <a:solidFill>
                            <a:schemeClr val="accent6">
                              <a:lumMod val="50000"/>
                            </a:schemeClr>
                          </a:solidFill>
                          <a:latin typeface="Meiryo UI" panose="020B0604030504040204" pitchFamily="50" charset="-128"/>
                          <a:ea typeface="Meiryo UI" panose="020B0604030504040204" pitchFamily="50" charset="-128"/>
                        </a:rPr>
                        <a:t>要支援</a:t>
                      </a:r>
                      <a:r>
                        <a:rPr kumimoji="1" lang="en-US" altLang="ja-JP" sz="1600" dirty="0" smtClean="0">
                          <a:solidFill>
                            <a:schemeClr val="accent6">
                              <a:lumMod val="50000"/>
                            </a:schemeClr>
                          </a:solidFill>
                          <a:latin typeface="Meiryo UI" panose="020B0604030504040204" pitchFamily="50" charset="-128"/>
                          <a:ea typeface="Meiryo UI" panose="020B0604030504040204" pitchFamily="50" charset="-128"/>
                        </a:rPr>
                        <a:t>2</a:t>
                      </a:r>
                      <a:endParaRPr kumimoji="1" lang="ja-JP" altLang="en-US" sz="1600" dirty="0">
                        <a:solidFill>
                          <a:schemeClr val="accent6">
                            <a:lumMod val="50000"/>
                          </a:schemeClr>
                        </a:solidFill>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en-US" altLang="ja-JP" sz="1600" dirty="0" smtClean="0">
                          <a:solidFill>
                            <a:schemeClr val="accent6">
                              <a:lumMod val="50000"/>
                            </a:schemeClr>
                          </a:solidFill>
                          <a:latin typeface="Meiryo UI" panose="020B0604030504040204" pitchFamily="50" charset="-128"/>
                          <a:ea typeface="Meiryo UI" panose="020B0604030504040204" pitchFamily="50" charset="-128"/>
                        </a:rPr>
                        <a:t>395</a:t>
                      </a:r>
                      <a:r>
                        <a:rPr kumimoji="1" lang="ja-JP" altLang="en-US" sz="1600" dirty="0" smtClean="0">
                          <a:solidFill>
                            <a:schemeClr val="accent6">
                              <a:lumMod val="50000"/>
                            </a:schemeClr>
                          </a:solidFill>
                          <a:latin typeface="Meiryo UI" panose="020B0604030504040204" pitchFamily="50" charset="-128"/>
                          <a:ea typeface="Meiryo UI" panose="020B0604030504040204" pitchFamily="50" charset="-128"/>
                        </a:rPr>
                        <a:t>単位（</a:t>
                      </a:r>
                      <a:r>
                        <a:rPr kumimoji="1" lang="en-US" altLang="ja-JP" sz="1600" dirty="0" smtClean="0">
                          <a:solidFill>
                            <a:schemeClr val="accent6">
                              <a:lumMod val="50000"/>
                            </a:schemeClr>
                          </a:solidFill>
                          <a:latin typeface="Meiryo UI" panose="020B0604030504040204" pitchFamily="50" charset="-128"/>
                          <a:ea typeface="Meiryo UI" panose="020B0604030504040204" pitchFamily="50" charset="-128"/>
                        </a:rPr>
                        <a:t>1</a:t>
                      </a:r>
                      <a:r>
                        <a:rPr kumimoji="1" lang="ja-JP" altLang="en-US" sz="1600" dirty="0" smtClean="0">
                          <a:solidFill>
                            <a:schemeClr val="accent6">
                              <a:lumMod val="50000"/>
                            </a:schemeClr>
                          </a:solidFill>
                          <a:latin typeface="Meiryo UI" panose="020B0604030504040204" pitchFamily="50" charset="-128"/>
                          <a:ea typeface="Meiryo UI" panose="020B0604030504040204" pitchFamily="50" charset="-128"/>
                        </a:rPr>
                        <a:t>回あたり）</a:t>
                      </a:r>
                      <a:endParaRPr kumimoji="1" lang="ja-JP" altLang="en-US" sz="1600" dirty="0">
                        <a:solidFill>
                          <a:schemeClr val="accent6">
                            <a:lumMod val="50000"/>
                          </a:schemeClr>
                        </a:solidFill>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D44106"/>
                          </a:solidFill>
                          <a:latin typeface="Meiryo UI" panose="020B0604030504040204" pitchFamily="50" charset="-128"/>
                          <a:ea typeface="Meiryo UI" panose="020B0604030504040204" pitchFamily="50" charset="-128"/>
                        </a:rPr>
                        <a:t>3,428</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D44106"/>
                          </a:solidFill>
                          <a:latin typeface="Meiryo UI" panose="020B0604030504040204" pitchFamily="50" charset="-128"/>
                          <a:ea typeface="Meiryo UI" panose="020B0604030504040204" pitchFamily="50" charset="-128"/>
                        </a:rPr>
                        <a:t>1</a:t>
                      </a:r>
                      <a:r>
                        <a:rPr kumimoji="1" lang="ja-JP" altLang="en-US" sz="1600" u="sng" dirty="0" smtClean="0">
                          <a:solidFill>
                            <a:srgbClr val="D44106"/>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068666276"/>
                  </a:ext>
                </a:extLst>
              </a:tr>
            </a:tbl>
          </a:graphicData>
        </a:graphic>
      </p:graphicFrame>
      <p:sp>
        <p:nvSpPr>
          <p:cNvPr id="3" name="角丸四角形吹き出し 2"/>
          <p:cNvSpPr/>
          <p:nvPr/>
        </p:nvSpPr>
        <p:spPr>
          <a:xfrm>
            <a:off x="4005943" y="5210270"/>
            <a:ext cx="6197599" cy="1511205"/>
          </a:xfrm>
          <a:prstGeom prst="wedgeRoundRectCallout">
            <a:avLst>
              <a:gd name="adj1" fmla="val 18091"/>
              <a:gd name="adj2" fmla="val -69832"/>
              <a:gd name="adj3" fmla="val 1666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１月の</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入浴の提供回数が</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lvl="0" algn="ctr">
              <a:lnSpc>
                <a:spcPct val="150000"/>
              </a:lnSpc>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要支援</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で</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3</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回以上</a:t>
            </a:r>
            <a:r>
              <a:rPr lang="ja-JP" altLang="en-US" sz="1600" noProof="0" dirty="0" smtClean="0">
                <a:solidFill>
                  <a:prstClr val="black"/>
                </a:solidFill>
                <a:latin typeface="Meiryo UI" panose="020B0604030504040204" pitchFamily="50" charset="-128"/>
                <a:ea typeface="Meiryo UI" panose="020B0604030504040204" pitchFamily="50" charset="-128"/>
              </a:rPr>
              <a:t>　また</a:t>
            </a:r>
            <a:r>
              <a:rPr lang="ja-JP" altLang="en-US" sz="1600" dirty="0">
                <a:solidFill>
                  <a:prstClr val="black"/>
                </a:solidFill>
                <a:latin typeface="Meiryo UI" panose="020B0604030504040204" pitchFamily="50" charset="-128"/>
                <a:ea typeface="Meiryo UI" panose="020B0604030504040204" pitchFamily="50" charset="-128"/>
              </a:rPr>
              <a:t>は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要支援</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で</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6</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回以上提供した場合</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月額</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報酬での算定を可と</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します</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 name="正方形/長方形 6"/>
          <p:cNvSpPr/>
          <p:nvPr/>
        </p:nvSpPr>
        <p:spPr>
          <a:xfrm>
            <a:off x="431402" y="1273959"/>
            <a:ext cx="10319329" cy="1563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a:t>
            </a:r>
            <a:r>
              <a:rPr lang="ja-JP" altLang="en-US" sz="2000" dirty="0" smtClean="0">
                <a:solidFill>
                  <a:srgbClr val="D44106"/>
                </a:solidFill>
                <a:latin typeface="Meiryo UI" panose="020B0604030504040204" pitchFamily="50" charset="-128"/>
                <a:ea typeface="Meiryo UI" panose="020B0604030504040204" pitchFamily="50" charset="-128"/>
              </a:rPr>
              <a:t>令和６年４月からの変更</a:t>
            </a: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a:t>
            </a:r>
            <a:endParaRPr kumimoji="1" lang="en-US" altLang="ja-JP"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ケアプラン上で定められた国相当基準（</a:t>
            </a:r>
            <a:r>
              <a:rPr kumimoji="1" lang="en-US" altLang="ja-JP"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A6</a:t>
            </a: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）・入浴サービスを提供</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した</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場合で、入浴の提供回数が</a:t>
            </a: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要支援</a:t>
            </a:r>
            <a:r>
              <a:rPr kumimoji="1" lang="en-US" altLang="ja-JP"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1</a:t>
            </a: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で</a:t>
            </a:r>
            <a:r>
              <a:rPr kumimoji="1" lang="en-US" altLang="ja-JP"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3</a:t>
            </a: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回以上、要支援</a:t>
            </a:r>
            <a:r>
              <a:rPr kumimoji="1" lang="en-US" altLang="ja-JP"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2</a:t>
            </a: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で</a:t>
            </a:r>
            <a:r>
              <a:rPr kumimoji="1" lang="en-US" altLang="ja-JP"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6</a:t>
            </a: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回以上の場合に</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800" b="1"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月額包括報酬</a:t>
            </a:r>
            <a:r>
              <a:rPr kumimoji="1" lang="ja-JP" altLang="en-US" sz="28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での算定を可</a:t>
            </a: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とする。</a:t>
            </a:r>
            <a:endParaRPr kumimoji="1" lang="en-US" altLang="ja-JP"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（月の途中で開始・終了する場合は、原則</a:t>
            </a:r>
            <a:r>
              <a:rPr lang="en-US" altLang="ja-JP" sz="2000" dirty="0" smtClean="0">
                <a:solidFill>
                  <a:schemeClr val="accent6">
                    <a:lumMod val="50000"/>
                  </a:schemeClr>
                </a:solidFill>
                <a:latin typeface="Meiryo UI" panose="020B0604030504040204" pitchFamily="50" charset="-128"/>
                <a:ea typeface="Meiryo UI" panose="020B0604030504040204" pitchFamily="50" charset="-128"/>
              </a:rPr>
              <a:t>1</a:t>
            </a:r>
            <a:r>
              <a:rPr lang="ja-JP" altLang="en-US" sz="2000" dirty="0" smtClean="0">
                <a:solidFill>
                  <a:schemeClr val="accent6">
                    <a:lumMod val="50000"/>
                  </a:schemeClr>
                </a:solidFill>
                <a:latin typeface="Meiryo UI" panose="020B0604030504040204" pitchFamily="50" charset="-128"/>
                <a:ea typeface="Meiryo UI" panose="020B0604030504040204" pitchFamily="50" charset="-128"/>
              </a:rPr>
              <a:t>回あたりの</a:t>
            </a:r>
            <a:r>
              <a:rPr kumimoji="1" lang="ja-JP" altLang="en-US" sz="2000" b="0" i="0" u="none" strike="noStrike" kern="1200" cap="none" spc="0" normalizeH="0" baseline="0" noProof="0" dirty="0" smtClean="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rPr>
              <a:t>報酬で算定して下さい）</a:t>
            </a:r>
            <a:endParaRPr kumimoji="1" lang="ja-JP" altLang="en-US" sz="2000" b="0" i="0" u="none" strike="noStrike" kern="1200" cap="none" spc="0" normalizeH="0" baseline="0" noProof="0" dirty="0">
              <a:ln>
                <a:noFill/>
              </a:ln>
              <a:solidFill>
                <a:schemeClr val="accent6">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10" name="右矢印 9"/>
          <p:cNvSpPr/>
          <p:nvPr/>
        </p:nvSpPr>
        <p:spPr>
          <a:xfrm>
            <a:off x="5689202" y="3797711"/>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6746074" y="3507714"/>
            <a:ext cx="2789810" cy="1589206"/>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519283" y="272193"/>
            <a:ext cx="4468353" cy="224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002060"/>
                </a:solidFill>
                <a:latin typeface="Meiryo UI" panose="020B0604030504040204" pitchFamily="50" charset="-128"/>
                <a:ea typeface="Meiryo UI" panose="020B0604030504040204" pitchFamily="50" charset="-128"/>
              </a:rPr>
              <a:t>３．国相当基準</a:t>
            </a:r>
            <a:r>
              <a:rPr lang="en-US" altLang="ja-JP" dirty="0">
                <a:solidFill>
                  <a:srgbClr val="002060"/>
                </a:solidFill>
                <a:latin typeface="Meiryo UI" panose="020B0604030504040204" pitchFamily="50" charset="-128"/>
                <a:ea typeface="Meiryo UI" panose="020B0604030504040204" pitchFamily="50" charset="-128"/>
              </a:rPr>
              <a:t>(A6)</a:t>
            </a:r>
            <a:r>
              <a:rPr lang="ja-JP" altLang="en-US" dirty="0">
                <a:solidFill>
                  <a:srgbClr val="002060"/>
                </a:solidFill>
                <a:latin typeface="Meiryo UI" panose="020B0604030504040204" pitchFamily="50" charset="-128"/>
                <a:ea typeface="Meiryo UI" panose="020B0604030504040204" pitchFamily="50" charset="-128"/>
              </a:rPr>
              <a:t>・入浴サービスについて</a:t>
            </a:r>
            <a:endParaRPr lang="en-US" altLang="ja-JP"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3396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452424"/>
            <a:ext cx="10515600"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３．国相当基準</a:t>
            </a:r>
            <a:r>
              <a:rPr lang="en-US" altLang="ja-JP" sz="4000" dirty="0">
                <a:solidFill>
                  <a:srgbClr val="002060"/>
                </a:solidFill>
                <a:latin typeface="Meiryo UI" panose="020B0604030504040204" pitchFamily="50" charset="-128"/>
                <a:ea typeface="Meiryo UI" panose="020B0604030504040204" pitchFamily="50" charset="-128"/>
              </a:rPr>
              <a:t>(A6)</a:t>
            </a:r>
            <a:r>
              <a:rPr lang="ja-JP" altLang="en-US" sz="4000" dirty="0">
                <a:solidFill>
                  <a:srgbClr val="002060"/>
                </a:solidFill>
                <a:latin typeface="Meiryo UI" panose="020B0604030504040204" pitchFamily="50" charset="-128"/>
                <a:ea typeface="Meiryo UI" panose="020B0604030504040204" pitchFamily="50" charset="-128"/>
              </a:rPr>
              <a:t>・入浴サービスについて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15</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838200" y="1196384"/>
            <a:ext cx="10533744" cy="51599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ct val="150000"/>
              </a:lnSpc>
              <a:defRPr/>
            </a:pPr>
            <a:r>
              <a:rPr lang="ja-JP" altLang="en-US" sz="2800" dirty="0">
                <a:solidFill>
                  <a:srgbClr val="002060"/>
                </a:solidFill>
                <a:latin typeface="Meiryo UI" panose="020B0604030504040204" pitchFamily="50" charset="-128"/>
                <a:ea typeface="Meiryo UI" panose="020B0604030504040204" pitchFamily="50" charset="-128"/>
              </a:rPr>
              <a:t>国相当基準</a:t>
            </a:r>
            <a:r>
              <a:rPr lang="en-US" altLang="ja-JP" sz="2800" dirty="0">
                <a:solidFill>
                  <a:srgbClr val="002060"/>
                </a:solidFill>
                <a:latin typeface="Meiryo UI" panose="020B0604030504040204" pitchFamily="50" charset="-128"/>
                <a:ea typeface="Meiryo UI" panose="020B0604030504040204" pitchFamily="50" charset="-128"/>
              </a:rPr>
              <a:t>(A6)</a:t>
            </a:r>
            <a:r>
              <a:rPr lang="ja-JP" altLang="en-US" sz="2800" dirty="0">
                <a:solidFill>
                  <a:srgbClr val="002060"/>
                </a:solidFill>
                <a:latin typeface="Meiryo UI" panose="020B0604030504040204" pitchFamily="50" charset="-128"/>
                <a:ea typeface="Meiryo UI" panose="020B0604030504040204" pitchFamily="50" charset="-128"/>
              </a:rPr>
              <a:t>・入浴サービス</a:t>
            </a:r>
            <a:r>
              <a:rPr kumimoji="1" lang="ja-JP" altLang="en-US" sz="2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で月額包括報酬方式を算定するケース</a:t>
            </a:r>
            <a:endParaRPr kumimoji="1" lang="en-US" altLang="ja-JP" sz="2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要支援１</a:t>
            </a:r>
            <a:endParaRPr kumimoji="1" lang="en-US" altLang="ja-JP" sz="2800" b="0"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400" dirty="0" smtClean="0">
                <a:solidFill>
                  <a:srgbClr val="002060"/>
                </a:solidFill>
                <a:latin typeface="Meiryo UI" panose="020B0604030504040204" pitchFamily="50" charset="-128"/>
                <a:ea typeface="Meiryo UI" panose="020B0604030504040204" pitchFamily="50" charset="-128"/>
              </a:rPr>
              <a:t>入浴サービスがケアプランに週</a:t>
            </a:r>
            <a:r>
              <a:rPr lang="en-US" altLang="ja-JP" sz="2400" dirty="0">
                <a:solidFill>
                  <a:srgbClr val="002060"/>
                </a:solidFill>
                <a:latin typeface="Meiryo UI" panose="020B0604030504040204" pitchFamily="50" charset="-128"/>
                <a:ea typeface="Meiryo UI" panose="020B0604030504040204" pitchFamily="50" charset="-128"/>
              </a:rPr>
              <a:t>1</a:t>
            </a:r>
            <a:r>
              <a:rPr lang="ja-JP" altLang="en-US" sz="2400" dirty="0" smtClean="0">
                <a:solidFill>
                  <a:srgbClr val="002060"/>
                </a:solidFill>
                <a:latin typeface="Meiryo UI" panose="020B0604030504040204" pitchFamily="50" charset="-128"/>
                <a:ea typeface="Meiryo UI" panose="020B0604030504040204" pitchFamily="50" charset="-128"/>
              </a:rPr>
              <a:t>回定められており、月に</a:t>
            </a:r>
            <a:r>
              <a:rPr lang="en-US" altLang="ja-JP" sz="2400" dirty="0" smtClean="0">
                <a:solidFill>
                  <a:srgbClr val="002060"/>
                </a:solidFill>
                <a:latin typeface="Meiryo UI" panose="020B0604030504040204" pitchFamily="50" charset="-128"/>
                <a:ea typeface="Meiryo UI" panose="020B0604030504040204" pitchFamily="50" charset="-128"/>
              </a:rPr>
              <a:t>3</a:t>
            </a:r>
            <a:r>
              <a:rPr lang="ja-JP" altLang="en-US" sz="2400" dirty="0" smtClean="0">
                <a:solidFill>
                  <a:srgbClr val="002060"/>
                </a:solidFill>
                <a:latin typeface="Meiryo UI" panose="020B0604030504040204" pitchFamily="50" charset="-128"/>
                <a:ea typeface="Meiryo UI" panose="020B0604030504040204" pitchFamily="50" charset="-128"/>
              </a:rPr>
              <a:t>回以上通所した場合</a:t>
            </a:r>
            <a:endParaRPr lang="en-US" altLang="ja-JP" sz="2400" dirty="0" smtClean="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400" dirty="0" smtClean="0">
                <a:solidFill>
                  <a:srgbClr val="002060"/>
                </a:solidFill>
                <a:latin typeface="Meiryo UI" panose="020B0604030504040204" pitchFamily="50" charset="-128"/>
                <a:ea typeface="Meiryo UI" panose="020B0604030504040204" pitchFamily="50" charset="-128"/>
              </a:rPr>
              <a:t>（</a:t>
            </a:r>
            <a:r>
              <a:rPr lang="en-US" altLang="ja-JP" sz="2400" dirty="0" smtClean="0">
                <a:solidFill>
                  <a:srgbClr val="002060"/>
                </a:solidFill>
                <a:latin typeface="Meiryo UI" panose="020B0604030504040204" pitchFamily="50" charset="-128"/>
                <a:ea typeface="Meiryo UI" panose="020B0604030504040204" pitchFamily="50" charset="-128"/>
              </a:rPr>
              <a:t>2</a:t>
            </a:r>
            <a:r>
              <a:rPr lang="ja-JP" altLang="en-US" sz="2400" dirty="0" smtClean="0">
                <a:solidFill>
                  <a:srgbClr val="002060"/>
                </a:solidFill>
                <a:latin typeface="Meiryo UI" panose="020B0604030504040204" pitchFamily="50" charset="-128"/>
                <a:ea typeface="Meiryo UI" panose="020B0604030504040204" pitchFamily="50" charset="-128"/>
              </a:rPr>
              <a:t>回以下の場合は、</a:t>
            </a:r>
            <a:r>
              <a:rPr lang="en-US" altLang="ja-JP" sz="2400" dirty="0">
                <a:solidFill>
                  <a:srgbClr val="002060"/>
                </a:solidFill>
                <a:latin typeface="Meiryo UI" panose="020B0604030504040204" pitchFamily="50" charset="-128"/>
                <a:ea typeface="Meiryo UI" panose="020B0604030504040204" pitchFamily="50" charset="-128"/>
              </a:rPr>
              <a:t>1</a:t>
            </a:r>
            <a:r>
              <a:rPr lang="ja-JP" altLang="en-US" sz="2400" dirty="0">
                <a:solidFill>
                  <a:srgbClr val="002060"/>
                </a:solidFill>
                <a:latin typeface="Meiryo UI" panose="020B0604030504040204" pitchFamily="50" charset="-128"/>
                <a:ea typeface="Meiryo UI" panose="020B0604030504040204" pitchFamily="50" charset="-128"/>
              </a:rPr>
              <a:t>回あたりの</a:t>
            </a:r>
            <a:r>
              <a:rPr lang="ja-JP" altLang="en-US" sz="2400" dirty="0" smtClean="0">
                <a:solidFill>
                  <a:srgbClr val="002060"/>
                </a:solidFill>
                <a:latin typeface="Meiryo UI" panose="020B0604030504040204" pitchFamily="50" charset="-128"/>
                <a:ea typeface="Meiryo UI" panose="020B0604030504040204" pitchFamily="50" charset="-128"/>
              </a:rPr>
              <a:t>報酬で算定する）</a:t>
            </a:r>
            <a:endParaRPr kumimoji="1" lang="en-US" altLang="ja-JP" sz="24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800" b="0"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要支援</a:t>
            </a:r>
            <a:r>
              <a:rPr kumimoji="1" lang="en-US" altLang="ja-JP" sz="2800" b="0"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2</a:t>
            </a:r>
          </a:p>
          <a:p>
            <a:pPr lvl="0">
              <a:lnSpc>
                <a:spcPct val="150000"/>
              </a:lnSpc>
              <a:defRPr/>
            </a:pPr>
            <a:r>
              <a:rPr lang="ja-JP" altLang="en-US" sz="2400" dirty="0">
                <a:solidFill>
                  <a:srgbClr val="002060"/>
                </a:solidFill>
                <a:latin typeface="Meiryo UI" panose="020B0604030504040204" pitchFamily="50" charset="-128"/>
                <a:ea typeface="Meiryo UI" panose="020B0604030504040204" pitchFamily="50" charset="-128"/>
              </a:rPr>
              <a:t>入浴</a:t>
            </a:r>
            <a:r>
              <a:rPr lang="ja-JP" altLang="en-US" sz="2400" dirty="0" smtClean="0">
                <a:solidFill>
                  <a:srgbClr val="002060"/>
                </a:solidFill>
                <a:latin typeface="Meiryo UI" panose="020B0604030504040204" pitchFamily="50" charset="-128"/>
                <a:ea typeface="Meiryo UI" panose="020B0604030504040204" pitchFamily="50" charset="-128"/>
              </a:rPr>
              <a:t>サービスがケアプランに週</a:t>
            </a:r>
            <a:r>
              <a:rPr lang="en-US" altLang="ja-JP" sz="2400" dirty="0" smtClean="0">
                <a:solidFill>
                  <a:srgbClr val="002060"/>
                </a:solidFill>
                <a:latin typeface="Meiryo UI" panose="020B0604030504040204" pitchFamily="50" charset="-128"/>
                <a:ea typeface="Meiryo UI" panose="020B0604030504040204" pitchFamily="50" charset="-128"/>
              </a:rPr>
              <a:t>2</a:t>
            </a:r>
            <a:r>
              <a:rPr lang="ja-JP" altLang="en-US" sz="2400" dirty="0" smtClean="0">
                <a:solidFill>
                  <a:srgbClr val="002060"/>
                </a:solidFill>
                <a:latin typeface="Meiryo UI" panose="020B0604030504040204" pitchFamily="50" charset="-128"/>
                <a:ea typeface="Meiryo UI" panose="020B0604030504040204" pitchFamily="50" charset="-128"/>
              </a:rPr>
              <a:t>回定められており、月に</a:t>
            </a:r>
            <a:r>
              <a:rPr kumimoji="1" lang="en-US" altLang="ja-JP" sz="24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6</a:t>
            </a:r>
            <a:r>
              <a:rPr kumimoji="1" lang="ja-JP" altLang="en-US" sz="24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回以上通所した場合（</a:t>
            </a:r>
            <a:r>
              <a:rPr kumimoji="1" lang="en-US" altLang="ja-JP" sz="24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5</a:t>
            </a:r>
            <a:r>
              <a:rPr kumimoji="1" lang="ja-JP" altLang="en-US" sz="24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回以下の場合は</a:t>
            </a:r>
            <a:r>
              <a:rPr lang="en-US" altLang="ja-JP" sz="2400" dirty="0">
                <a:solidFill>
                  <a:srgbClr val="002060"/>
                </a:solidFill>
                <a:latin typeface="Meiryo UI" panose="020B0604030504040204" pitchFamily="50" charset="-128"/>
                <a:ea typeface="Meiryo UI" panose="020B0604030504040204" pitchFamily="50" charset="-128"/>
              </a:rPr>
              <a:t>1</a:t>
            </a:r>
            <a:r>
              <a:rPr lang="ja-JP" altLang="en-US" sz="2400" dirty="0">
                <a:solidFill>
                  <a:srgbClr val="002060"/>
                </a:solidFill>
                <a:latin typeface="Meiryo UI" panose="020B0604030504040204" pitchFamily="50" charset="-128"/>
                <a:ea typeface="Meiryo UI" panose="020B0604030504040204" pitchFamily="50" charset="-128"/>
              </a:rPr>
              <a:t>回あたりの報酬で算定する</a:t>
            </a:r>
            <a:r>
              <a:rPr kumimoji="1" lang="ja-JP" altLang="en-US" sz="24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a:t>
            </a:r>
            <a:endParaRPr kumimoji="1" lang="en-US" altLang="ja-JP" sz="24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9893812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1264" y="579987"/>
            <a:ext cx="10753765"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４．区独自基準・入浴サービスの委託実施について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16</a:t>
            </a:fld>
            <a:endParaRPr kumimoji="1" lang="ja-JP" altLang="en-US" dirty="0"/>
          </a:p>
        </p:txBody>
      </p:sp>
      <p:sp>
        <p:nvSpPr>
          <p:cNvPr id="5" name="フローチャート: 処理 4"/>
          <p:cNvSpPr/>
          <p:nvPr/>
        </p:nvSpPr>
        <p:spPr>
          <a:xfrm flipV="1">
            <a:off x="838200" y="1193656"/>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51264" y="2995983"/>
            <a:ext cx="10489472" cy="1323439"/>
          </a:xfrm>
          <a:prstGeom prst="rect">
            <a:avLst/>
          </a:prstGeom>
          <a:noFill/>
        </p:spPr>
        <p:txBody>
          <a:bodyPr wrap="square" rtlCol="0">
            <a:spAutoFit/>
          </a:bodyPr>
          <a:lstStyle/>
          <a:p>
            <a:r>
              <a:rPr lang="ja-JP" altLang="en-US" sz="4000" dirty="0">
                <a:solidFill>
                  <a:srgbClr val="002060"/>
                </a:solidFill>
                <a:latin typeface="Meiryo UI" panose="020B0604030504040204" pitchFamily="50" charset="-128"/>
                <a:ea typeface="Meiryo UI" panose="020B0604030504040204" pitchFamily="50" charset="-128"/>
              </a:rPr>
              <a:t>区独自基準・入浴サービスの</a:t>
            </a:r>
            <a:r>
              <a:rPr lang="ja-JP" altLang="en-US" sz="4000" dirty="0" smtClean="0">
                <a:solidFill>
                  <a:srgbClr val="002060"/>
                </a:solidFill>
                <a:latin typeface="Meiryo UI" panose="020B0604030504040204" pitchFamily="50" charset="-128"/>
                <a:ea typeface="Meiryo UI" panose="020B0604030504040204" pitchFamily="50" charset="-128"/>
              </a:rPr>
              <a:t>委託</a:t>
            </a:r>
            <a:r>
              <a:rPr lang="ja-JP" altLang="en-US" sz="4000" dirty="0">
                <a:solidFill>
                  <a:srgbClr val="002060"/>
                </a:solidFill>
                <a:latin typeface="Meiryo UI" panose="020B0604030504040204" pitchFamily="50" charset="-128"/>
                <a:ea typeface="Meiryo UI" panose="020B0604030504040204" pitchFamily="50" charset="-128"/>
              </a:rPr>
              <a:t>事業について</a:t>
            </a:r>
            <a:endParaRPr lang="en-US" altLang="ja-JP" sz="4000" dirty="0" smtClean="0">
              <a:solidFill>
                <a:srgbClr val="002060"/>
              </a:solidFill>
              <a:latin typeface="Meiryo UI" panose="020B0604030504040204" pitchFamily="50" charset="-128"/>
              <a:ea typeface="Meiryo UI" panose="020B0604030504040204" pitchFamily="50" charset="-128"/>
            </a:endParaRPr>
          </a:p>
          <a:p>
            <a:r>
              <a:rPr lang="ja-JP" altLang="en-US" sz="4000" b="1" dirty="0" smtClean="0">
                <a:solidFill>
                  <a:srgbClr val="D44106"/>
                </a:solidFill>
                <a:latin typeface="Meiryo UI" panose="020B0604030504040204" pitchFamily="50" charset="-128"/>
                <a:ea typeface="Meiryo UI" panose="020B0604030504040204" pitchFamily="50" charset="-128"/>
              </a:rPr>
              <a:t>「としま入浴通所サービス」</a:t>
            </a:r>
            <a:r>
              <a:rPr lang="ja-JP" altLang="en-US" sz="4000" dirty="0" smtClean="0">
                <a:solidFill>
                  <a:srgbClr val="002060"/>
                </a:solidFill>
                <a:latin typeface="Meiryo UI" panose="020B0604030504040204" pitchFamily="50" charset="-128"/>
                <a:ea typeface="Meiryo UI" panose="020B0604030504040204" pitchFamily="50" charset="-128"/>
              </a:rPr>
              <a:t>という名称で実施します</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600036" y="1673750"/>
            <a:ext cx="5565238" cy="3767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４．区独自基準・入浴サービスの委託実施について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79527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75889" y="494231"/>
            <a:ext cx="11616111"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3600" dirty="0" smtClean="0">
                <a:solidFill>
                  <a:srgbClr val="002060"/>
                </a:solidFill>
                <a:latin typeface="Meiryo UI" panose="020B0604030504040204" pitchFamily="50" charset="-128"/>
                <a:ea typeface="Meiryo UI" panose="020B0604030504040204" pitchFamily="50" charset="-128"/>
              </a:rPr>
              <a:t>入浴</a:t>
            </a:r>
            <a:r>
              <a:rPr lang="ja-JP" altLang="en-US" sz="3600" dirty="0">
                <a:solidFill>
                  <a:srgbClr val="002060"/>
                </a:solidFill>
                <a:latin typeface="Meiryo UI" panose="020B0604030504040204" pitchFamily="50" charset="-128"/>
                <a:ea typeface="Meiryo UI" panose="020B0604030504040204" pitchFamily="50" charset="-128"/>
              </a:rPr>
              <a:t>サービス</a:t>
            </a:r>
            <a:r>
              <a:rPr lang="ja-JP" altLang="en-US" sz="3600" dirty="0" smtClean="0">
                <a:solidFill>
                  <a:srgbClr val="002060"/>
                </a:solidFill>
                <a:latin typeface="Meiryo UI" panose="020B0604030504040204" pitchFamily="50" charset="-128"/>
                <a:ea typeface="Meiryo UI" panose="020B0604030504040204" pitchFamily="50" charset="-128"/>
              </a:rPr>
              <a:t>の内容と実施背景について</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431400" y="1298483"/>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角丸四角形 5"/>
          <p:cNvSpPr/>
          <p:nvPr/>
        </p:nvSpPr>
        <p:spPr>
          <a:xfrm>
            <a:off x="6954282" y="4183038"/>
            <a:ext cx="4690558" cy="1945479"/>
          </a:xfrm>
          <a:prstGeom prst="roundRect">
            <a:avLst>
              <a:gd name="adj" fmla="val 1133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角丸四角形 6"/>
          <p:cNvSpPr/>
          <p:nvPr/>
        </p:nvSpPr>
        <p:spPr>
          <a:xfrm>
            <a:off x="1425110" y="4220716"/>
            <a:ext cx="4457765" cy="1725576"/>
          </a:xfrm>
          <a:prstGeom prst="roundRect">
            <a:avLst>
              <a:gd name="adj" fmla="val 1133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正方形/長方形 7"/>
          <p:cNvSpPr/>
          <p:nvPr/>
        </p:nvSpPr>
        <p:spPr>
          <a:xfrm>
            <a:off x="431400" y="1303671"/>
            <a:ext cx="10922399" cy="854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ct val="150000"/>
              </a:lnSpc>
              <a:defRPr/>
            </a:pPr>
            <a:r>
              <a:rPr lang="zh-CN" altLang="en-US" dirty="0">
                <a:solidFill>
                  <a:srgbClr val="002060"/>
                </a:solidFill>
                <a:latin typeface="Meiryo UI" panose="020B0604030504040204" pitchFamily="50" charset="-128"/>
                <a:ea typeface="Meiryo UI" panose="020B0604030504040204" pitchFamily="50" charset="-128"/>
              </a:rPr>
              <a:t>国相当基準（</a:t>
            </a:r>
            <a:r>
              <a:rPr lang="en-US" altLang="zh-CN" dirty="0">
                <a:solidFill>
                  <a:srgbClr val="002060"/>
                </a:solidFill>
                <a:latin typeface="Meiryo UI" panose="020B0604030504040204" pitchFamily="50" charset="-128"/>
                <a:ea typeface="Meiryo UI" panose="020B0604030504040204" pitchFamily="50" charset="-128"/>
              </a:rPr>
              <a:t>A6</a:t>
            </a:r>
            <a:r>
              <a:rPr lang="zh-CN" altLang="en-US" dirty="0">
                <a:solidFill>
                  <a:srgbClr val="002060"/>
                </a:solidFill>
                <a:latin typeface="Meiryo UI" panose="020B0604030504040204" pitchFamily="50" charset="-128"/>
                <a:ea typeface="Meiryo UI" panose="020B0604030504040204" pitchFamily="50" charset="-128"/>
              </a:rPr>
              <a:t>）</a:t>
            </a:r>
            <a:r>
              <a:rPr kumimoji="1" lang="ja-JP" altLang="en-US"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に加えて、</a:t>
            </a:r>
            <a:r>
              <a:rPr kumimoji="1" lang="ja-JP" altLang="en-US" sz="2000" b="1"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rPr>
              <a:t>入浴に特化した通所サービス（としま入浴通所サービス）</a:t>
            </a:r>
            <a:r>
              <a:rPr kumimoji="1" lang="ja-JP" altLang="en-US"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について</a:t>
            </a:r>
            <a:r>
              <a:rPr kumimoji="1" lang="ja-JP" altLang="en-US"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プロポーザル</a:t>
            </a:r>
            <a:r>
              <a:rPr kumimoji="1" lang="ja-JP" altLang="en-US"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rPr>
              <a:t>方式</a:t>
            </a:r>
            <a:r>
              <a:rPr kumimoji="1" lang="ja-JP" altLang="en-US"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で委託事業者を決定中で</a:t>
            </a:r>
            <a:r>
              <a:rPr lang="ja-JP" altLang="en-US" dirty="0">
                <a:solidFill>
                  <a:srgbClr val="002060"/>
                </a:solidFill>
                <a:latin typeface="Meiryo UI" panose="020B0604030504040204" pitchFamily="50" charset="-128"/>
                <a:ea typeface="Meiryo UI" panose="020B0604030504040204" pitchFamily="50" charset="-128"/>
              </a:rPr>
              <a:t>す。</a:t>
            </a:r>
            <a:endParaRPr kumimoji="1" lang="ja-JP" altLang="en-US"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526445811"/>
              </p:ext>
            </p:extLst>
          </p:nvPr>
        </p:nvGraphicFramePr>
        <p:xfrm>
          <a:off x="1128573" y="2402304"/>
          <a:ext cx="8281593" cy="1332000"/>
        </p:xfrm>
        <a:graphic>
          <a:graphicData uri="http://schemas.openxmlformats.org/drawingml/2006/table">
            <a:tbl>
              <a:tblPr firstRow="1" bandRow="1">
                <a:tableStyleId>{5C22544A-7EE6-4342-B048-85BDC9FD1C3A}</a:tableStyleId>
              </a:tblPr>
              <a:tblGrid>
                <a:gridCol w="1260372">
                  <a:extLst>
                    <a:ext uri="{9D8B030D-6E8A-4147-A177-3AD203B41FA5}">
                      <a16:colId xmlns:a16="http://schemas.microsoft.com/office/drawing/2014/main" val="3230898184"/>
                    </a:ext>
                  </a:extLst>
                </a:gridCol>
                <a:gridCol w="1350398">
                  <a:extLst>
                    <a:ext uri="{9D8B030D-6E8A-4147-A177-3AD203B41FA5}">
                      <a16:colId xmlns:a16="http://schemas.microsoft.com/office/drawing/2014/main" val="1063092355"/>
                    </a:ext>
                  </a:extLst>
                </a:gridCol>
                <a:gridCol w="1350398">
                  <a:extLst>
                    <a:ext uri="{9D8B030D-6E8A-4147-A177-3AD203B41FA5}">
                      <a16:colId xmlns:a16="http://schemas.microsoft.com/office/drawing/2014/main" val="3716928747"/>
                    </a:ext>
                  </a:extLst>
                </a:gridCol>
                <a:gridCol w="2880000">
                  <a:extLst>
                    <a:ext uri="{9D8B030D-6E8A-4147-A177-3AD203B41FA5}">
                      <a16:colId xmlns:a16="http://schemas.microsoft.com/office/drawing/2014/main" val="871048785"/>
                    </a:ext>
                  </a:extLst>
                </a:gridCol>
                <a:gridCol w="1440425">
                  <a:extLst>
                    <a:ext uri="{9D8B030D-6E8A-4147-A177-3AD203B41FA5}">
                      <a16:colId xmlns:a16="http://schemas.microsoft.com/office/drawing/2014/main" val="2892406500"/>
                    </a:ext>
                  </a:extLst>
                </a:gridCol>
              </a:tblGrid>
              <a:tr h="432000">
                <a:tc>
                  <a:txBody>
                    <a:bodyPr/>
                    <a:lstStyle/>
                    <a:p>
                      <a:pPr algn="ctr"/>
                      <a:r>
                        <a:rPr kumimoji="1" lang="ja-JP" altLang="en-US" sz="1600" b="0" dirty="0" smtClean="0">
                          <a:solidFill>
                            <a:schemeClr val="bg1"/>
                          </a:solidFill>
                          <a:latin typeface="Meiryo UI" panose="020B0604030504040204" pitchFamily="50" charset="-128"/>
                          <a:ea typeface="Meiryo UI" panose="020B0604030504040204" pitchFamily="50" charset="-128"/>
                        </a:rPr>
                        <a:t>対象者</a:t>
                      </a:r>
                      <a:endParaRPr kumimoji="1" lang="ja-JP" altLang="en-US" sz="1600" b="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Meiryo UI" panose="020B0604030504040204" pitchFamily="50" charset="-128"/>
                          <a:ea typeface="Meiryo UI" panose="020B0604030504040204" pitchFamily="50" charset="-128"/>
                        </a:rPr>
                        <a:t>提供頻度</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bg1"/>
                          </a:solidFill>
                          <a:latin typeface="Meiryo UI" panose="020B0604030504040204" pitchFamily="50" charset="-128"/>
                          <a:ea typeface="Meiryo UI" panose="020B0604030504040204" pitchFamily="50" charset="-128"/>
                        </a:rPr>
                        <a:t>定員</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サービス提供（送迎）範囲</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実施方法</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900000">
                <a:tc>
                  <a:txBody>
                    <a:bodyPr/>
                    <a:lstStyle/>
                    <a:p>
                      <a:pPr algn="ctr">
                        <a:lnSpc>
                          <a:spcPct val="150000"/>
                        </a:lnSpc>
                      </a:pPr>
                      <a:r>
                        <a:rPr kumimoji="1" lang="ja-JP" altLang="en-US" sz="1600" dirty="0" smtClean="0">
                          <a:solidFill>
                            <a:srgbClr val="002060"/>
                          </a:solidFill>
                          <a:latin typeface="Meiryo UI" panose="020B0604030504040204" pitchFamily="50" charset="-128"/>
                          <a:ea typeface="Meiryo UI" panose="020B0604030504040204" pitchFamily="50" charset="-128"/>
                        </a:rPr>
                        <a:t>事業対象者</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algn="ctr">
                        <a:lnSpc>
                          <a:spcPct val="150000"/>
                        </a:lnSpc>
                      </a:pPr>
                      <a:r>
                        <a:rPr kumimoji="1" lang="ja-JP" altLang="en-US" sz="1600" dirty="0" smtClean="0">
                          <a:solidFill>
                            <a:srgbClr val="002060"/>
                          </a:solidFill>
                          <a:latin typeface="Meiryo UI" panose="020B0604030504040204" pitchFamily="50" charset="-128"/>
                          <a:ea typeface="Meiryo UI" panose="020B0604030504040204" pitchFamily="50" charset="-128"/>
                        </a:rPr>
                        <a:t>要支援</a:t>
                      </a:r>
                      <a:r>
                        <a:rPr kumimoji="1" lang="en-US" altLang="ja-JP" sz="1600" dirty="0" smtClean="0">
                          <a:solidFill>
                            <a:srgbClr val="002060"/>
                          </a:solidFill>
                          <a:latin typeface="Meiryo UI" panose="020B0604030504040204" pitchFamily="50" charset="-128"/>
                          <a:ea typeface="Meiryo UI" panose="020B0604030504040204" pitchFamily="50" charset="-128"/>
                        </a:rPr>
                        <a:t>1</a:t>
                      </a:r>
                      <a:r>
                        <a:rPr kumimoji="1" lang="ja-JP" altLang="en-US" sz="1600" dirty="0" err="1" smtClean="0">
                          <a:solidFill>
                            <a:srgbClr val="002060"/>
                          </a:solidFill>
                          <a:latin typeface="Meiryo UI" panose="020B0604030504040204" pitchFamily="50" charset="-128"/>
                          <a:ea typeface="Meiryo UI" panose="020B0604030504040204" pitchFamily="50" charset="-128"/>
                        </a:rPr>
                        <a:t>・</a:t>
                      </a:r>
                      <a:r>
                        <a:rPr kumimoji="1" lang="en-US" altLang="ja-JP" sz="1600" dirty="0" smtClean="0">
                          <a:solidFill>
                            <a:srgbClr val="002060"/>
                          </a:solidFill>
                          <a:latin typeface="Meiryo UI" panose="020B0604030504040204" pitchFamily="50" charset="-128"/>
                          <a:ea typeface="Meiryo UI" panose="020B0604030504040204" pitchFamily="50" charset="-128"/>
                        </a:rPr>
                        <a:t>2</a:t>
                      </a:r>
                      <a:endParaRPr kumimoji="1" lang="ja-JP" altLang="en-US" sz="16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rgbClr val="002060"/>
                          </a:solidFill>
                          <a:latin typeface="Meiryo UI" panose="020B0604030504040204" pitchFamily="50" charset="-128"/>
                          <a:ea typeface="Meiryo UI" panose="020B0604030504040204" pitchFamily="50" charset="-128"/>
                        </a:rPr>
                        <a:t>週</a:t>
                      </a:r>
                      <a:r>
                        <a:rPr kumimoji="1" lang="en-US" altLang="ja-JP" sz="1600" dirty="0" smtClean="0">
                          <a:solidFill>
                            <a:srgbClr val="002060"/>
                          </a:solidFill>
                          <a:latin typeface="Meiryo UI" panose="020B0604030504040204" pitchFamily="50" charset="-128"/>
                          <a:ea typeface="Meiryo UI" panose="020B0604030504040204" pitchFamily="50" charset="-128"/>
                        </a:rPr>
                        <a:t>2</a:t>
                      </a:r>
                      <a:r>
                        <a:rPr kumimoji="1" lang="ja-JP" altLang="en-US" sz="1600" dirty="0" smtClean="0">
                          <a:solidFill>
                            <a:srgbClr val="002060"/>
                          </a:solidFill>
                          <a:latin typeface="Meiryo UI" panose="020B0604030504040204" pitchFamily="50" charset="-128"/>
                          <a:ea typeface="Meiryo UI" panose="020B0604030504040204" pitchFamily="50" charset="-128"/>
                        </a:rPr>
                        <a:t>回</a:t>
                      </a:r>
                      <a:endParaRPr kumimoji="1" lang="ja-JP" altLang="en-US" sz="16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solidFill>
                            <a:srgbClr val="002060"/>
                          </a:solidFill>
                          <a:latin typeface="Meiryo UI" panose="020B0604030504040204" pitchFamily="50" charset="-128"/>
                          <a:ea typeface="Meiryo UI" panose="020B0604030504040204" pitchFamily="50" charset="-128"/>
                        </a:rPr>
                        <a:t>10</a:t>
                      </a:r>
                      <a:r>
                        <a:rPr kumimoji="1" lang="ja-JP" altLang="en-US" sz="1600" dirty="0" smtClean="0">
                          <a:solidFill>
                            <a:srgbClr val="002060"/>
                          </a:solidFill>
                          <a:latin typeface="Meiryo UI" panose="020B0604030504040204" pitchFamily="50" charset="-128"/>
                          <a:ea typeface="Meiryo UI" panose="020B0604030504040204" pitchFamily="50" charset="-128"/>
                        </a:rPr>
                        <a:t>名</a:t>
                      </a:r>
                      <a:endParaRPr kumimoji="1" lang="ja-JP" altLang="en-US" sz="16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lnSpc>
                          <a:spcPct val="150000"/>
                        </a:lnSpc>
                      </a:pPr>
                      <a:r>
                        <a:rPr kumimoji="1" lang="ja-JP" altLang="en-US" sz="1600" dirty="0" smtClean="0">
                          <a:solidFill>
                            <a:srgbClr val="D44106"/>
                          </a:solidFill>
                          <a:latin typeface="Meiryo UI" panose="020B0604030504040204" pitchFamily="50" charset="-128"/>
                          <a:ea typeface="Meiryo UI" panose="020B0604030504040204" pitchFamily="50" charset="-128"/>
                        </a:rPr>
                        <a:t>おおむね東側圏域</a:t>
                      </a:r>
                      <a:endParaRPr kumimoji="1" lang="en-US" altLang="ja-JP" sz="1600" dirty="0" smtClean="0">
                        <a:solidFill>
                          <a:srgbClr val="D44106"/>
                        </a:solidFill>
                        <a:latin typeface="Meiryo UI" panose="020B0604030504040204" pitchFamily="50" charset="-128"/>
                        <a:ea typeface="Meiryo UI" panose="020B0604030504040204" pitchFamily="50" charset="-128"/>
                      </a:endParaRPr>
                    </a:p>
                    <a:p>
                      <a:pPr algn="ctr">
                        <a:lnSpc>
                          <a:spcPct val="150000"/>
                        </a:lnSpc>
                      </a:pPr>
                      <a:r>
                        <a:rPr kumimoji="1" lang="ja-JP" altLang="en-US" sz="1600" dirty="0" smtClean="0">
                          <a:solidFill>
                            <a:srgbClr val="002060"/>
                          </a:solidFill>
                          <a:latin typeface="Meiryo UI" panose="020B0604030504040204" pitchFamily="50" charset="-128"/>
                          <a:ea typeface="Meiryo UI" panose="020B0604030504040204" pitchFamily="50" charset="-128"/>
                        </a:rPr>
                        <a:t>（菊、東部、中央、ふくろう）</a:t>
                      </a:r>
                      <a:endParaRPr kumimoji="1" lang="ja-JP" altLang="en-US" sz="16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rgbClr val="D44106"/>
                          </a:solidFill>
                          <a:latin typeface="Meiryo UI" panose="020B0604030504040204" pitchFamily="50" charset="-128"/>
                          <a:ea typeface="Meiryo UI" panose="020B0604030504040204" pitchFamily="50" charset="-128"/>
                        </a:rPr>
                        <a:t>委託</a:t>
                      </a:r>
                      <a:endParaRPr kumimoji="1" lang="ja-JP" altLang="en-US" sz="1600" dirty="0">
                        <a:solidFill>
                          <a:srgbClr val="D44106"/>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bl>
          </a:graphicData>
        </a:graphic>
      </p:graphicFrame>
      <p:cxnSp>
        <p:nvCxnSpPr>
          <p:cNvPr id="10" name="カギ線コネクタ 9"/>
          <p:cNvCxnSpPr/>
          <p:nvPr/>
        </p:nvCxnSpPr>
        <p:spPr>
          <a:xfrm rot="5400000">
            <a:off x="5576461" y="4094752"/>
            <a:ext cx="1397726" cy="619361"/>
          </a:xfrm>
          <a:prstGeom prst="bentConnector3">
            <a:avLst>
              <a:gd name="adj1" fmla="val 10140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5074183" y="2388443"/>
            <a:ext cx="2875545" cy="1334793"/>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7971559" y="2389633"/>
            <a:ext cx="1438608" cy="1332412"/>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1425110" y="4220716"/>
            <a:ext cx="4518703" cy="184441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東部</a:t>
            </a: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地域 ⇒ 介護サービス事業所が</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不足 </a:t>
            </a:r>
            <a:endPar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　南部地域 ⇒ 銭湯</a:t>
            </a: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が</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不足</a:t>
            </a:r>
            <a:endParaRPr kumimoji="1" lang="en-US" altLang="ja-JP"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入浴資源の地域差が生じて</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いる</a:t>
            </a:r>
            <a:r>
              <a:rPr kumimoji="1" lang="en-US" altLang="ja-JP" sz="1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ため、</a:t>
            </a:r>
            <a:endParaRPr kumimoji="1" lang="en-US" altLang="ja-JP"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概ね東側圏域をサービス提供（送迎）範囲とします。</a:t>
            </a:r>
            <a:endParaRPr kumimoji="1" lang="en-US" altLang="ja-JP"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p:nvPr/>
        </p:nvSpPr>
        <p:spPr>
          <a:xfrm>
            <a:off x="1364016" y="5968529"/>
            <a:ext cx="6551554" cy="471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デイサービス</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事業所・通所リハビリ（老健</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事業所のアンケート結果</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 name="直線矢印コネクタ 14"/>
          <p:cNvCxnSpPr/>
          <p:nvPr/>
        </p:nvCxnSpPr>
        <p:spPr>
          <a:xfrm flipH="1">
            <a:off x="8748023" y="3716552"/>
            <a:ext cx="280" cy="497399"/>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7108369" y="4391551"/>
            <a:ext cx="4364772" cy="1812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委託方式にした狙い</a:t>
            </a:r>
            <a:endParaRPr kumimoji="1" lang="en-US" altLang="ja-JP" sz="1600" b="0"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・安定した収入確保（定員充足状況や利用率に</a:t>
            </a:r>
            <a:endParaRPr kumimoji="1" lang="en-US" altLang="ja-JP"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dirty="0">
                <a:solidFill>
                  <a:srgbClr val="002060"/>
                </a:solidFill>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かかわらず一定額の収入）</a:t>
            </a:r>
            <a:endParaRPr kumimoji="1" lang="en-US" altLang="ja-JP"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・入浴</a:t>
            </a: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資源</a:t>
            </a: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が少ない区東部地域での実施に</a:t>
            </a:r>
            <a:r>
              <a:rPr lang="ja-JP" altLang="en-US" sz="1600" dirty="0">
                <a:solidFill>
                  <a:srgbClr val="002060"/>
                </a:solidFill>
                <a:latin typeface="Meiryo UI" panose="020B0604030504040204" pitchFamily="50" charset="-128"/>
                <a:ea typeface="Meiryo UI" panose="020B0604030504040204" pitchFamily="50" charset="-128"/>
              </a:rPr>
              <a:t>限定</a:t>
            </a:r>
            <a:endParaRPr kumimoji="1" lang="en-US" altLang="ja-JP"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7" name="タイトル 1"/>
          <p:cNvSpPr txBox="1">
            <a:spLocks/>
          </p:cNvSpPr>
          <p:nvPr/>
        </p:nvSpPr>
        <p:spPr>
          <a:xfrm>
            <a:off x="431400" y="114980"/>
            <a:ext cx="5565238" cy="3767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４．区独自基準・入浴サービスの委託実施について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3596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31401" y="487343"/>
            <a:ext cx="11616111"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3600" dirty="0" smtClean="0">
                <a:solidFill>
                  <a:srgbClr val="002060"/>
                </a:solidFill>
                <a:latin typeface="Meiryo UI" panose="020B0604030504040204" pitchFamily="50" charset="-128"/>
                <a:ea typeface="Meiryo UI" panose="020B0604030504040204" pitchFamily="50" charset="-128"/>
              </a:rPr>
              <a:t>他の通所サービスとの併用について</a:t>
            </a:r>
            <a:endParaRPr lang="ja-JP" altLang="en-US" sz="3600" dirty="0">
              <a:solidFill>
                <a:srgbClr val="002060"/>
              </a:solidFill>
              <a:latin typeface="Meiryo UI" panose="020B0604030504040204" pitchFamily="50" charset="-128"/>
              <a:ea typeface="Meiryo UI" panose="020B0604030504040204" pitchFamily="50" charset="-128"/>
            </a:endParaRPr>
          </a:p>
        </p:txBody>
      </p:sp>
      <p:sp>
        <p:nvSpPr>
          <p:cNvPr id="5" name="フローチャート: 処理 4"/>
          <p:cNvSpPr/>
          <p:nvPr/>
        </p:nvSpPr>
        <p:spPr>
          <a:xfrm flipV="1">
            <a:off x="431401" y="1229265"/>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正方形/長方形 7"/>
          <p:cNvSpPr/>
          <p:nvPr/>
        </p:nvSpPr>
        <p:spPr>
          <a:xfrm>
            <a:off x="431401" y="1303671"/>
            <a:ext cx="10097262" cy="48358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1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1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1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1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lnSpc>
                <a:spcPct val="150000"/>
              </a:lnSpc>
              <a:defRPr/>
            </a:pPr>
            <a:r>
              <a:rPr lang="ja-JP" altLang="en-US" sz="3200" dirty="0" smtClean="0">
                <a:solidFill>
                  <a:srgbClr val="FF0000"/>
                </a:solidFill>
                <a:latin typeface="Meiryo UI" panose="020B0604030504040204" pitchFamily="50" charset="-128"/>
                <a:ea typeface="Meiryo UI" panose="020B0604030504040204" pitchFamily="50" charset="-128"/>
              </a:rPr>
              <a:t>　</a:t>
            </a:r>
            <a:r>
              <a:rPr lang="ja-JP" altLang="en-US" sz="3200" u="sng" dirty="0">
                <a:solidFill>
                  <a:srgbClr val="D44106"/>
                </a:solidFill>
                <a:latin typeface="Meiryo UI" panose="020B0604030504040204" pitchFamily="50" charset="-128"/>
                <a:ea typeface="Meiryo UI" panose="020B0604030504040204" pitchFamily="50" charset="-128"/>
              </a:rPr>
              <a:t>短期集中通所型サービス</a:t>
            </a:r>
            <a:r>
              <a:rPr lang="ja-JP" altLang="en-US" sz="3200" dirty="0" smtClean="0">
                <a:solidFill>
                  <a:srgbClr val="D44106"/>
                </a:solidFill>
                <a:latin typeface="Meiryo UI" panose="020B0604030504040204" pitchFamily="50" charset="-128"/>
                <a:ea typeface="Meiryo UI" panose="020B0604030504040204" pitchFamily="50" charset="-128"/>
              </a:rPr>
              <a:t>との併用のみ可</a:t>
            </a:r>
            <a:endParaRPr kumimoji="1" lang="ja-JP" altLang="en-US" sz="3200" b="0" i="0" u="none" strike="noStrike" kern="1200" cap="none" spc="0" normalizeH="0" baseline="0" noProof="0" dirty="0">
              <a:ln>
                <a:noFill/>
              </a:ln>
              <a:solidFill>
                <a:srgbClr val="D44106"/>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4236641891"/>
              </p:ext>
            </p:extLst>
          </p:nvPr>
        </p:nvGraphicFramePr>
        <p:xfrm>
          <a:off x="682680" y="1513785"/>
          <a:ext cx="10013043" cy="2988941"/>
        </p:xfrm>
        <a:graphic>
          <a:graphicData uri="http://schemas.openxmlformats.org/drawingml/2006/table">
            <a:tbl>
              <a:tblPr firstRow="1" bandRow="1">
                <a:tableStyleId>{5C22544A-7EE6-4342-B048-85BDC9FD1C3A}</a:tableStyleId>
              </a:tblPr>
              <a:tblGrid>
                <a:gridCol w="7419851">
                  <a:extLst>
                    <a:ext uri="{9D8B030D-6E8A-4147-A177-3AD203B41FA5}">
                      <a16:colId xmlns:a16="http://schemas.microsoft.com/office/drawing/2014/main" val="1262163955"/>
                    </a:ext>
                  </a:extLst>
                </a:gridCol>
                <a:gridCol w="2593192">
                  <a:extLst>
                    <a:ext uri="{9D8B030D-6E8A-4147-A177-3AD203B41FA5}">
                      <a16:colId xmlns:a16="http://schemas.microsoft.com/office/drawing/2014/main" val="286898045"/>
                    </a:ext>
                  </a:extLst>
                </a:gridCol>
              </a:tblGrid>
              <a:tr h="739532">
                <a:tc>
                  <a:txBody>
                    <a:bodyPr/>
                    <a:lstStyle/>
                    <a:p>
                      <a:pPr algn="ctr"/>
                      <a:r>
                        <a:rPr kumimoji="1" lang="ja-JP" altLang="en-US" dirty="0" smtClean="0">
                          <a:latin typeface="Meiryo UI" panose="020B0604030504040204" pitchFamily="50" charset="-128"/>
                          <a:ea typeface="Meiryo UI" panose="020B0604030504040204" pitchFamily="50" charset="-128"/>
                        </a:rPr>
                        <a:t>サービスの組み合わせ</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dirty="0" smtClean="0">
                          <a:latin typeface="Meiryo UI" panose="020B0604030504040204" pitchFamily="50" charset="-128"/>
                          <a:ea typeface="Meiryo UI" panose="020B0604030504040204" pitchFamily="50" charset="-128"/>
                        </a:rPr>
                        <a:t>併用の可否</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60597870"/>
                  </a:ext>
                </a:extLst>
              </a:tr>
              <a:tr h="749803">
                <a:tc>
                  <a:txBody>
                    <a:bodyPr/>
                    <a:lstStyle/>
                    <a:p>
                      <a:r>
                        <a:rPr lang="ja-JP" altLang="en-US" sz="2400" dirty="0" smtClean="0">
                          <a:solidFill>
                            <a:srgbClr val="002060"/>
                          </a:solidFill>
                          <a:latin typeface="Meiryo UI" panose="020B0604030504040204" pitchFamily="50" charset="-128"/>
                          <a:ea typeface="Meiryo UI" panose="020B0604030504040204" pitchFamily="50" charset="-128"/>
                        </a:rPr>
                        <a:t>としま入浴通所サービス＋国相当基準</a:t>
                      </a:r>
                      <a:r>
                        <a:rPr lang="en-US" altLang="ja-JP" sz="2400" dirty="0" smtClean="0">
                          <a:solidFill>
                            <a:srgbClr val="002060"/>
                          </a:solidFill>
                          <a:latin typeface="Meiryo UI" panose="020B0604030504040204" pitchFamily="50" charset="-128"/>
                          <a:ea typeface="Meiryo UI" panose="020B0604030504040204" pitchFamily="50" charset="-128"/>
                        </a:rPr>
                        <a:t>(A6)</a:t>
                      </a:r>
                      <a:endParaRPr kumimoji="1" lang="ja-JP" altLang="en-US" sz="24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600" dirty="0" smtClean="0">
                          <a:solidFill>
                            <a:srgbClr val="002060"/>
                          </a:solidFill>
                          <a:latin typeface="Meiryo UI" panose="020B0604030504040204" pitchFamily="50" charset="-128"/>
                          <a:ea typeface="Meiryo UI" panose="020B0604030504040204" pitchFamily="50" charset="-128"/>
                        </a:rPr>
                        <a:t>×</a:t>
                      </a:r>
                      <a:endParaRPr kumimoji="1" lang="ja-JP" altLang="en-US" sz="360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15657236"/>
                  </a:ext>
                </a:extLst>
              </a:tr>
              <a:tr h="7498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rgbClr val="002060"/>
                          </a:solidFill>
                          <a:latin typeface="Meiryo UI" panose="020B0604030504040204" pitchFamily="50" charset="-128"/>
                          <a:ea typeface="Meiryo UI" panose="020B0604030504040204" pitchFamily="50" charset="-128"/>
                        </a:rPr>
                        <a:t>としま入浴通所サービス＋区独自基準</a:t>
                      </a:r>
                      <a:r>
                        <a:rPr lang="en-US" altLang="ja-JP" sz="2400" dirty="0" smtClean="0">
                          <a:solidFill>
                            <a:srgbClr val="002060"/>
                          </a:solidFill>
                          <a:latin typeface="Meiryo UI" panose="020B0604030504040204" pitchFamily="50" charset="-128"/>
                          <a:ea typeface="Meiryo UI" panose="020B0604030504040204" pitchFamily="50" charset="-128"/>
                        </a:rPr>
                        <a:t>(A8)</a:t>
                      </a:r>
                      <a:endParaRPr kumimoji="1" lang="ja-JP" altLang="en-US" sz="2400" dirty="0" smtClean="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3600" dirty="0" smtClean="0">
                          <a:solidFill>
                            <a:srgbClr val="002060"/>
                          </a:solidFill>
                          <a:latin typeface="Meiryo UI" panose="020B0604030504040204" pitchFamily="50" charset="-128"/>
                          <a:ea typeface="Meiryo UI" panose="020B0604030504040204" pitchFamily="50" charset="-128"/>
                        </a:rPr>
                        <a:t>×</a:t>
                      </a:r>
                      <a:endParaRPr kumimoji="1" lang="ja-JP" altLang="en-US" sz="360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97606695"/>
                  </a:ext>
                </a:extLst>
              </a:tr>
              <a:tr h="7498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u="sng" dirty="0" smtClean="0">
                          <a:solidFill>
                            <a:srgbClr val="D44106"/>
                          </a:solidFill>
                          <a:latin typeface="Meiryo UI" panose="020B0604030504040204" pitchFamily="50" charset="-128"/>
                          <a:ea typeface="Meiryo UI" panose="020B0604030504040204" pitchFamily="50" charset="-128"/>
                        </a:rPr>
                        <a:t>としま入浴通所サービス＋短期集中通所型サービス</a:t>
                      </a:r>
                      <a:endParaRPr kumimoji="1" lang="ja-JP" altLang="en-US" sz="2400" b="0" u="sng" dirty="0" smtClean="0">
                        <a:solidFill>
                          <a:srgbClr val="D44106"/>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3600" b="0" u="sng" dirty="0" smtClean="0">
                          <a:solidFill>
                            <a:srgbClr val="D44106"/>
                          </a:solidFill>
                          <a:latin typeface="Meiryo UI" panose="020B0604030504040204" pitchFamily="50" charset="-128"/>
                          <a:ea typeface="Meiryo UI" panose="020B0604030504040204" pitchFamily="50" charset="-128"/>
                        </a:rPr>
                        <a:t>〇</a:t>
                      </a:r>
                      <a:endParaRPr kumimoji="1" lang="ja-JP" altLang="en-US" sz="3600" b="0" u="sng" dirty="0">
                        <a:solidFill>
                          <a:srgbClr val="D44106"/>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28556012"/>
                  </a:ext>
                </a:extLst>
              </a:tr>
            </a:tbl>
          </a:graphicData>
        </a:graphic>
      </p:graphicFrame>
      <p:sp>
        <p:nvSpPr>
          <p:cNvPr id="7" name="タイトル 1"/>
          <p:cNvSpPr txBox="1">
            <a:spLocks/>
          </p:cNvSpPr>
          <p:nvPr/>
        </p:nvSpPr>
        <p:spPr>
          <a:xfrm>
            <a:off x="431401" y="259115"/>
            <a:ext cx="5565238" cy="3767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４．区独自基準・入浴サービスの委託実施について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9651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3" y="345386"/>
            <a:ext cx="10861039" cy="613669"/>
          </a:xfrm>
        </p:spPr>
        <p:txBody>
          <a:bodyPr>
            <a:normAutofit fontScale="90000"/>
          </a:bodyPr>
          <a:lstStyle/>
          <a:p>
            <a:r>
              <a:rPr lang="ja-JP" altLang="en-US" sz="3600" dirty="0" smtClean="0">
                <a:solidFill>
                  <a:srgbClr val="002060"/>
                </a:solidFill>
                <a:latin typeface="Meiryo UI" panose="020B0604030504040204" pitchFamily="50" charset="-128"/>
                <a:ea typeface="Meiryo UI" panose="020B0604030504040204" pitchFamily="50" charset="-128"/>
              </a:rPr>
              <a:t>国相当基準</a:t>
            </a:r>
            <a:r>
              <a:rPr lang="en-US" altLang="ja-JP" sz="3600" dirty="0" smtClean="0">
                <a:solidFill>
                  <a:srgbClr val="002060"/>
                </a:solidFill>
                <a:latin typeface="Meiryo UI" panose="020B0604030504040204" pitchFamily="50" charset="-128"/>
                <a:ea typeface="Meiryo UI" panose="020B0604030504040204" pitchFamily="50" charset="-128"/>
              </a:rPr>
              <a:t>(A6)</a:t>
            </a:r>
            <a:r>
              <a:rPr lang="ja-JP" altLang="en-US" sz="3600" dirty="0">
                <a:solidFill>
                  <a:srgbClr val="002060"/>
                </a:solidFill>
                <a:latin typeface="Meiryo UI" panose="020B0604030504040204" pitchFamily="50" charset="-128"/>
                <a:ea typeface="Meiryo UI" panose="020B0604030504040204" pitchFamily="50" charset="-128"/>
              </a:rPr>
              <a:t>及び</a:t>
            </a:r>
            <a:r>
              <a:rPr lang="ja-JP" altLang="en-US" sz="3600" dirty="0" smtClean="0">
                <a:solidFill>
                  <a:srgbClr val="002060"/>
                </a:solidFill>
                <a:latin typeface="Meiryo UI" panose="020B0604030504040204" pitchFamily="50" charset="-128"/>
                <a:ea typeface="Meiryo UI" panose="020B0604030504040204" pitchFamily="50" charset="-128"/>
              </a:rPr>
              <a:t>区独自基準・入浴サービス関連　</a:t>
            </a:r>
            <a:r>
              <a:rPr lang="en-US" altLang="ja-JP" sz="3600" dirty="0" smtClean="0">
                <a:solidFill>
                  <a:srgbClr val="002060"/>
                </a:solidFill>
                <a:latin typeface="Meiryo UI" panose="020B0604030504040204" pitchFamily="50" charset="-128"/>
                <a:ea typeface="Meiryo UI" panose="020B0604030504040204" pitchFamily="50" charset="-128"/>
              </a:rPr>
              <a:t>Q&amp;A</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19</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1293223" y="1414245"/>
            <a:ext cx="4153988" cy="708852"/>
          </a:xfrm>
          <a:prstGeom prst="rect">
            <a:avLst/>
          </a:prstGeom>
          <a:solidFill>
            <a:srgbClr val="00B0F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質　　　問</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560420" y="1414245"/>
            <a:ext cx="5072746" cy="708852"/>
          </a:xfrm>
          <a:prstGeom prst="rect">
            <a:avLst/>
          </a:prstGeom>
          <a:solidFill>
            <a:srgbClr val="00B0F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回　　　　答</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293223" y="2350692"/>
            <a:ext cx="4153988" cy="167757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rgbClr val="D44106"/>
                </a:solidFill>
                <a:latin typeface="Meiryo UI" panose="020B0604030504040204" pitchFamily="50" charset="-128"/>
                <a:ea typeface="Meiryo UI" panose="020B0604030504040204" pitchFamily="50" charset="-128"/>
              </a:rPr>
              <a:t>要支援２</a:t>
            </a:r>
            <a:r>
              <a:rPr lang="ja-JP" altLang="en-US" sz="2000" dirty="0">
                <a:solidFill>
                  <a:schemeClr val="tx2"/>
                </a:solidFill>
                <a:latin typeface="Meiryo UI" panose="020B0604030504040204" pitchFamily="50" charset="-128"/>
                <a:ea typeface="Meiryo UI" panose="020B0604030504040204" pitchFamily="50" charset="-128"/>
              </a:rPr>
              <a:t>でケアプランの中で</a:t>
            </a:r>
            <a:r>
              <a:rPr lang="ja-JP" altLang="en-US" sz="2000" dirty="0">
                <a:solidFill>
                  <a:srgbClr val="D44106"/>
                </a:solidFill>
                <a:latin typeface="Meiryo UI" panose="020B0604030504040204" pitchFamily="50" charset="-128"/>
                <a:ea typeface="Meiryo UI" panose="020B0604030504040204" pitchFamily="50" charset="-128"/>
              </a:rPr>
              <a:t>週１回</a:t>
            </a:r>
            <a:r>
              <a:rPr lang="ja-JP" altLang="en-US" sz="2000" dirty="0">
                <a:solidFill>
                  <a:schemeClr val="tx2"/>
                </a:solidFill>
                <a:latin typeface="Meiryo UI" panose="020B0604030504040204" pitchFamily="50" charset="-128"/>
                <a:ea typeface="Meiryo UI" panose="020B0604030504040204" pitchFamily="50" charset="-128"/>
              </a:rPr>
              <a:t>しか入浴を位置づけない場合は、</a:t>
            </a:r>
            <a:r>
              <a:rPr lang="ja-JP" altLang="en-US" sz="2000" dirty="0" smtClean="0">
                <a:solidFill>
                  <a:schemeClr val="tx2"/>
                </a:solidFill>
                <a:latin typeface="Meiryo UI" panose="020B0604030504040204" pitchFamily="50" charset="-128"/>
                <a:ea typeface="Meiryo UI" panose="020B0604030504040204" pitchFamily="50" charset="-128"/>
              </a:rPr>
              <a:t>月額包括報酬を算定することは</a:t>
            </a:r>
            <a:r>
              <a:rPr lang="ja-JP" altLang="en-US" sz="2000" dirty="0">
                <a:solidFill>
                  <a:schemeClr val="tx2"/>
                </a:solidFill>
                <a:latin typeface="Meiryo UI" panose="020B0604030504040204" pitchFamily="50" charset="-128"/>
                <a:ea typeface="Meiryo UI" panose="020B0604030504040204" pitchFamily="50" charset="-128"/>
              </a:rPr>
              <a:t>できないの</a:t>
            </a:r>
            <a:r>
              <a:rPr lang="ja-JP" altLang="en-US" sz="2000" dirty="0" smtClean="0">
                <a:solidFill>
                  <a:schemeClr val="tx2"/>
                </a:solidFill>
                <a:latin typeface="Meiryo UI" panose="020B0604030504040204" pitchFamily="50" charset="-128"/>
                <a:ea typeface="Meiryo UI" panose="020B0604030504040204" pitchFamily="50" charset="-128"/>
              </a:rPr>
              <a:t>か。</a:t>
            </a:r>
            <a:endParaRPr lang="ja-JP" altLang="en-US" sz="2000" dirty="0">
              <a:solidFill>
                <a:schemeClr val="tx2"/>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560420" y="2350692"/>
            <a:ext cx="5072746" cy="167757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2"/>
                </a:solidFill>
                <a:latin typeface="Meiryo UI" panose="020B0604030504040204" pitchFamily="50" charset="-128"/>
                <a:ea typeface="Meiryo UI" panose="020B0604030504040204" pitchFamily="50" charset="-128"/>
              </a:rPr>
              <a:t>要支援２</a:t>
            </a:r>
            <a:r>
              <a:rPr lang="ja-JP" altLang="en-US" sz="2000" dirty="0" smtClean="0">
                <a:solidFill>
                  <a:schemeClr val="tx2"/>
                </a:solidFill>
                <a:latin typeface="Meiryo UI" panose="020B0604030504040204" pitchFamily="50" charset="-128"/>
                <a:ea typeface="Meiryo UI" panose="020B0604030504040204" pitchFamily="50" charset="-128"/>
              </a:rPr>
              <a:t>でケアプラン上週</a:t>
            </a:r>
            <a:r>
              <a:rPr lang="ja-JP" altLang="en-US" sz="2000" dirty="0">
                <a:solidFill>
                  <a:schemeClr val="tx2"/>
                </a:solidFill>
                <a:latin typeface="Meiryo UI" panose="020B0604030504040204" pitchFamily="50" charset="-128"/>
                <a:ea typeface="Meiryo UI" panose="020B0604030504040204" pitchFamily="50" charset="-128"/>
              </a:rPr>
              <a:t>１回の入浴位置づけの場合、</a:t>
            </a:r>
            <a:r>
              <a:rPr lang="ja-JP" altLang="en-US" sz="2000" u="sng" dirty="0" smtClean="0">
                <a:solidFill>
                  <a:srgbClr val="D44106"/>
                </a:solidFill>
                <a:latin typeface="Meiryo UI" panose="020B0604030504040204" pitchFamily="50" charset="-128"/>
                <a:ea typeface="Meiryo UI" panose="020B0604030504040204" pitchFamily="50" charset="-128"/>
              </a:rPr>
              <a:t>月額包括</a:t>
            </a:r>
            <a:r>
              <a:rPr lang="ja-JP" altLang="en-US" sz="2000" u="sng" dirty="0" smtClean="0">
                <a:solidFill>
                  <a:srgbClr val="D44106"/>
                </a:solidFill>
                <a:latin typeface="Meiryo UI" panose="020B0604030504040204" pitchFamily="50" charset="-128"/>
                <a:ea typeface="Meiryo UI" panose="020B0604030504040204" pitchFamily="50" charset="-128"/>
              </a:rPr>
              <a:t>報酬では</a:t>
            </a:r>
            <a:r>
              <a:rPr lang="ja-JP" altLang="en-US" sz="2000" u="sng" dirty="0" smtClean="0">
                <a:solidFill>
                  <a:srgbClr val="D44106"/>
                </a:solidFill>
                <a:latin typeface="Meiryo UI" panose="020B0604030504040204" pitchFamily="50" charset="-128"/>
                <a:ea typeface="Meiryo UI" panose="020B0604030504040204" pitchFamily="50" charset="-128"/>
              </a:rPr>
              <a:t>算定できません。</a:t>
            </a:r>
            <a:endParaRPr lang="en-US" altLang="ja-JP" sz="2000" u="sng" dirty="0" smtClean="0">
              <a:solidFill>
                <a:srgbClr val="D44106"/>
              </a:solidFill>
              <a:latin typeface="Meiryo UI" panose="020B0604030504040204" pitchFamily="50" charset="-128"/>
              <a:ea typeface="Meiryo UI" panose="020B0604030504040204" pitchFamily="50" charset="-128"/>
            </a:endParaRPr>
          </a:p>
          <a:p>
            <a:r>
              <a:rPr lang="en-US" altLang="ja-JP" sz="2000" dirty="0" smtClean="0">
                <a:solidFill>
                  <a:schemeClr val="tx2"/>
                </a:solidFill>
                <a:latin typeface="Meiryo UI" panose="020B0604030504040204" pitchFamily="50" charset="-128"/>
                <a:ea typeface="Meiryo UI" panose="020B0604030504040204" pitchFamily="50" charset="-128"/>
              </a:rPr>
              <a:t>1</a:t>
            </a:r>
            <a:r>
              <a:rPr lang="ja-JP" altLang="en-US" sz="2000" dirty="0" smtClean="0">
                <a:solidFill>
                  <a:schemeClr val="tx2"/>
                </a:solidFill>
                <a:latin typeface="Meiryo UI" panose="020B0604030504040204" pitchFamily="50" charset="-128"/>
                <a:ea typeface="Meiryo UI" panose="020B0604030504040204" pitchFamily="50" charset="-128"/>
              </a:rPr>
              <a:t>回あたりの報酬で算定ください。</a:t>
            </a:r>
            <a:endParaRPr lang="ja-JP" altLang="en-US" sz="2000" dirty="0">
              <a:solidFill>
                <a:schemeClr val="tx2"/>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1293223" y="4206127"/>
            <a:ext cx="4153988" cy="198209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2"/>
                </a:solidFill>
                <a:latin typeface="Meiryo UI" panose="020B0604030504040204" pitchFamily="50" charset="-128"/>
                <a:ea typeface="Meiryo UI" panose="020B0604030504040204" pitchFamily="50" charset="-128"/>
              </a:rPr>
              <a:t>ケアプランに定められており、</a:t>
            </a:r>
            <a:r>
              <a:rPr lang="ja-JP" altLang="en-US" dirty="0">
                <a:solidFill>
                  <a:srgbClr val="D44106"/>
                </a:solidFill>
                <a:latin typeface="Meiryo UI" panose="020B0604030504040204" pitchFamily="50" charset="-128"/>
                <a:ea typeface="Meiryo UI" panose="020B0604030504040204" pitchFamily="50" charset="-128"/>
              </a:rPr>
              <a:t>体調不良等により入浴できない場合に</a:t>
            </a:r>
            <a:r>
              <a:rPr lang="ja-JP" altLang="en-US" dirty="0">
                <a:solidFill>
                  <a:schemeClr val="tx2"/>
                </a:solidFill>
                <a:latin typeface="Meiryo UI" panose="020B0604030504040204" pitchFamily="50" charset="-128"/>
                <a:ea typeface="Meiryo UI" panose="020B0604030504040204" pitchFamily="50" charset="-128"/>
              </a:rPr>
              <a:t>、清拭など行った場合は、</a:t>
            </a:r>
            <a:r>
              <a:rPr lang="ja-JP" altLang="en-US" dirty="0" smtClean="0">
                <a:solidFill>
                  <a:schemeClr val="tx2"/>
                </a:solidFill>
                <a:latin typeface="Meiryo UI" panose="020B0604030504040204" pitchFamily="50" charset="-128"/>
                <a:ea typeface="Meiryo UI" panose="020B0604030504040204" pitchFamily="50" charset="-128"/>
              </a:rPr>
              <a:t>月額包括報酬は算定できないのか。</a:t>
            </a:r>
            <a:endParaRPr lang="ja-JP" altLang="en-US" dirty="0">
              <a:solidFill>
                <a:schemeClr val="tx2"/>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5560420" y="4206127"/>
            <a:ext cx="5072746" cy="197236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2"/>
                </a:solidFill>
                <a:latin typeface="Meiryo UI" panose="020B0604030504040204" pitchFamily="50" charset="-128"/>
                <a:ea typeface="Meiryo UI" panose="020B0604030504040204" pitchFamily="50" charset="-128"/>
              </a:rPr>
              <a:t>ケアプラン上で入浴を位置づけており、体調等により入浴できない場合には、清拭</a:t>
            </a:r>
            <a:r>
              <a:rPr lang="ja-JP" altLang="en-US" dirty="0">
                <a:solidFill>
                  <a:schemeClr val="tx2"/>
                </a:solidFill>
                <a:latin typeface="Meiryo UI" panose="020B0604030504040204" pitchFamily="50" charset="-128"/>
                <a:ea typeface="Meiryo UI" panose="020B0604030504040204" pitchFamily="50" charset="-128"/>
              </a:rPr>
              <a:t>や足浴等状況に</a:t>
            </a:r>
            <a:r>
              <a:rPr lang="ja-JP" altLang="en-US" dirty="0" smtClean="0">
                <a:solidFill>
                  <a:schemeClr val="tx2"/>
                </a:solidFill>
                <a:latin typeface="Meiryo UI" panose="020B0604030504040204" pitchFamily="50" charset="-128"/>
                <a:ea typeface="Meiryo UI" panose="020B0604030504040204" pitchFamily="50" charset="-128"/>
              </a:rPr>
              <a:t>応じて</a:t>
            </a:r>
            <a:endParaRPr lang="en-US" altLang="ja-JP" dirty="0">
              <a:solidFill>
                <a:schemeClr val="tx2"/>
              </a:solidFill>
              <a:latin typeface="Meiryo UI" panose="020B0604030504040204" pitchFamily="50" charset="-128"/>
              <a:ea typeface="Meiryo UI" panose="020B0604030504040204" pitchFamily="50" charset="-128"/>
            </a:endParaRPr>
          </a:p>
          <a:p>
            <a:r>
              <a:rPr lang="ja-JP" altLang="en-US" dirty="0" smtClean="0">
                <a:solidFill>
                  <a:schemeClr val="tx2"/>
                </a:solidFill>
                <a:latin typeface="Meiryo UI" panose="020B0604030504040204" pitchFamily="50" charset="-128"/>
                <a:ea typeface="Meiryo UI" panose="020B0604030504040204" pitchFamily="50" charset="-128"/>
              </a:rPr>
              <a:t>ご対応ください。</a:t>
            </a:r>
            <a:endParaRPr lang="en-US" altLang="ja-JP" dirty="0">
              <a:solidFill>
                <a:schemeClr val="tx2"/>
              </a:solidFill>
              <a:latin typeface="Meiryo UI" panose="020B0604030504040204" pitchFamily="50" charset="-128"/>
              <a:ea typeface="Meiryo UI" panose="020B0604030504040204" pitchFamily="50" charset="-128"/>
            </a:endParaRPr>
          </a:p>
          <a:p>
            <a:r>
              <a:rPr lang="en-US" altLang="ja-JP" u="sng" dirty="0" smtClean="0">
                <a:solidFill>
                  <a:srgbClr val="D44106"/>
                </a:solidFill>
                <a:latin typeface="Meiryo UI" panose="020B0604030504040204" pitchFamily="50" charset="-128"/>
                <a:ea typeface="Meiryo UI" panose="020B0604030504040204" pitchFamily="50" charset="-128"/>
              </a:rPr>
              <a:t>※</a:t>
            </a:r>
            <a:r>
              <a:rPr lang="ja-JP" altLang="en-US" u="sng" dirty="0" smtClean="0">
                <a:solidFill>
                  <a:srgbClr val="D44106"/>
                </a:solidFill>
                <a:latin typeface="Meiryo UI" panose="020B0604030504040204" pitchFamily="50" charset="-128"/>
                <a:ea typeface="Meiryo UI" panose="020B0604030504040204" pitchFamily="50" charset="-128"/>
              </a:rPr>
              <a:t>入浴</a:t>
            </a:r>
            <a:r>
              <a:rPr lang="ja-JP" altLang="en-US" u="sng" dirty="0">
                <a:solidFill>
                  <a:srgbClr val="D44106"/>
                </a:solidFill>
                <a:latin typeface="Meiryo UI" panose="020B0604030504040204" pitchFamily="50" charset="-128"/>
                <a:ea typeface="Meiryo UI" panose="020B0604030504040204" pitchFamily="50" charset="-128"/>
              </a:rPr>
              <a:t>に準じた対応をすれば、入浴したものとみなして</a:t>
            </a:r>
            <a:r>
              <a:rPr lang="ja-JP" altLang="en-US" u="sng" dirty="0" smtClean="0">
                <a:solidFill>
                  <a:srgbClr val="D44106"/>
                </a:solidFill>
                <a:latin typeface="Meiryo UI" panose="020B0604030504040204" pitchFamily="50" charset="-128"/>
                <a:ea typeface="Meiryo UI" panose="020B0604030504040204" pitchFamily="50" charset="-128"/>
              </a:rPr>
              <a:t>月額包括報酬で算定可能です。</a:t>
            </a:r>
            <a:endParaRPr lang="en-US" altLang="ja-JP" u="sng" dirty="0">
              <a:solidFill>
                <a:srgbClr val="D44106"/>
              </a:solidFill>
              <a:latin typeface="Meiryo UI" panose="020B0604030504040204" pitchFamily="50" charset="-128"/>
              <a:ea typeface="Meiryo UI" panose="020B0604030504040204" pitchFamily="50" charset="-128"/>
            </a:endParaRPr>
          </a:p>
        </p:txBody>
      </p:sp>
      <p:sp>
        <p:nvSpPr>
          <p:cNvPr id="3" name="楕円 2"/>
          <p:cNvSpPr/>
          <p:nvPr/>
        </p:nvSpPr>
        <p:spPr>
          <a:xfrm>
            <a:off x="120139" y="2771552"/>
            <a:ext cx="1080655" cy="835853"/>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CM</a:t>
            </a:r>
            <a:endParaRPr kumimoji="1" lang="ja-JP" altLang="en-US" dirty="0">
              <a:solidFill>
                <a:schemeClr val="tx1"/>
              </a:solidFill>
            </a:endParaRPr>
          </a:p>
        </p:txBody>
      </p:sp>
      <p:sp>
        <p:nvSpPr>
          <p:cNvPr id="12" name="楕円 11"/>
          <p:cNvSpPr/>
          <p:nvPr/>
        </p:nvSpPr>
        <p:spPr>
          <a:xfrm>
            <a:off x="99357" y="5342636"/>
            <a:ext cx="1080655" cy="835853"/>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dirty="0" smtClean="0">
                <a:solidFill>
                  <a:schemeClr val="tx1"/>
                </a:solidFill>
              </a:rPr>
              <a:t>事業所</a:t>
            </a:r>
            <a:endParaRPr kumimoji="1" lang="ja-JP" altLang="en-US" sz="1600" dirty="0">
              <a:solidFill>
                <a:schemeClr val="tx1"/>
              </a:solidFill>
            </a:endParaRPr>
          </a:p>
        </p:txBody>
      </p:sp>
      <p:sp>
        <p:nvSpPr>
          <p:cNvPr id="14" name="楕円 13"/>
          <p:cNvSpPr/>
          <p:nvPr/>
        </p:nvSpPr>
        <p:spPr>
          <a:xfrm>
            <a:off x="99357" y="4206127"/>
            <a:ext cx="1080655" cy="835853"/>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CM</a:t>
            </a:r>
            <a:endParaRPr kumimoji="1" lang="ja-JP" altLang="en-US" dirty="0">
              <a:solidFill>
                <a:schemeClr val="tx1"/>
              </a:solidFill>
            </a:endParaRPr>
          </a:p>
        </p:txBody>
      </p:sp>
    </p:spTree>
    <p:extLst>
      <p:ext uri="{BB962C8B-B14F-4D97-AF65-F5344CB8AC3E}">
        <p14:creationId xmlns:p14="http://schemas.microsoft.com/office/powerpoint/2010/main" val="3841578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dirty="0" smtClean="0">
                <a:solidFill>
                  <a:srgbClr val="002060"/>
                </a:solidFill>
                <a:latin typeface="Meiryo UI" panose="020B0604030504040204" pitchFamily="50" charset="-128"/>
                <a:ea typeface="Meiryo UI" panose="020B0604030504040204" pitchFamily="50" charset="-128"/>
              </a:rPr>
              <a:t>本日の内容について</a:t>
            </a:r>
            <a:endParaRPr kumimoji="1" lang="ja-JP" altLang="en-US" u="sng" dirty="0">
              <a:solidFill>
                <a:srgbClr val="002060"/>
              </a:solidFill>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838200" y="1433738"/>
            <a:ext cx="10996749" cy="5058501"/>
          </a:xfrm>
        </p:spPr>
        <p:txBody>
          <a:bodyPr anchor="ctr">
            <a:normAutofit/>
          </a:bodyPr>
          <a:lstStyle/>
          <a:p>
            <a:pPr marL="0" indent="0">
              <a:buNone/>
            </a:pPr>
            <a:r>
              <a:rPr kumimoji="1" lang="ja-JP" altLang="en-US" sz="3600" dirty="0" smtClean="0">
                <a:solidFill>
                  <a:srgbClr val="002060"/>
                </a:solidFill>
                <a:latin typeface="Meiryo UI" panose="020B0604030504040204" pitchFamily="50" charset="-128"/>
                <a:ea typeface="Meiryo UI" panose="020B0604030504040204" pitchFamily="50" charset="-128"/>
              </a:rPr>
              <a:t>１</a:t>
            </a:r>
            <a:r>
              <a:rPr lang="ja-JP" altLang="en-US" sz="3600" dirty="0" smtClean="0">
                <a:solidFill>
                  <a:srgbClr val="002060"/>
                </a:solidFill>
                <a:latin typeface="Meiryo UI" panose="020B0604030504040204" pitchFamily="50" charset="-128"/>
                <a:ea typeface="Meiryo UI" panose="020B0604030504040204" pitchFamily="50" charset="-128"/>
              </a:rPr>
              <a:t>．総合事業の目指す姿について</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smtClean="0">
                <a:solidFill>
                  <a:srgbClr val="002060"/>
                </a:solidFill>
                <a:latin typeface="Meiryo UI" panose="020B0604030504040204" pitchFamily="50" charset="-128"/>
                <a:ea typeface="Meiryo UI" panose="020B0604030504040204" pitchFamily="50" charset="-128"/>
              </a:rPr>
              <a:t>２</a:t>
            </a:r>
            <a:r>
              <a:rPr lang="ja-JP" altLang="en-US" sz="3600" dirty="0">
                <a:solidFill>
                  <a:srgbClr val="002060"/>
                </a:solidFill>
                <a:latin typeface="Meiryo UI" panose="020B0604030504040204" pitchFamily="50" charset="-128"/>
                <a:ea typeface="Meiryo UI" panose="020B0604030504040204" pitchFamily="50" charset="-128"/>
              </a:rPr>
              <a:t>．通所型</a:t>
            </a:r>
            <a:r>
              <a:rPr lang="ja-JP" altLang="en-US" sz="3600" dirty="0" smtClean="0">
                <a:solidFill>
                  <a:srgbClr val="002060"/>
                </a:solidFill>
                <a:latin typeface="Meiryo UI" panose="020B0604030504040204" pitchFamily="50" charset="-128"/>
                <a:ea typeface="Meiryo UI" panose="020B0604030504040204" pitchFamily="50" charset="-128"/>
              </a:rPr>
              <a:t>サービスの見直しについて</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a:solidFill>
                  <a:srgbClr val="002060"/>
                </a:solidFill>
                <a:latin typeface="Meiryo UI" panose="020B0604030504040204" pitchFamily="50" charset="-128"/>
                <a:ea typeface="Meiryo UI" panose="020B0604030504040204" pitchFamily="50" charset="-128"/>
              </a:rPr>
              <a:t>３</a:t>
            </a:r>
            <a:r>
              <a:rPr lang="ja-JP" altLang="en-US" sz="3600" dirty="0" smtClean="0">
                <a:solidFill>
                  <a:srgbClr val="002060"/>
                </a:solidFill>
                <a:latin typeface="Meiryo UI" panose="020B0604030504040204" pitchFamily="50" charset="-128"/>
                <a:ea typeface="Meiryo UI" panose="020B0604030504040204" pitchFamily="50" charset="-128"/>
              </a:rPr>
              <a:t>．</a:t>
            </a:r>
            <a:r>
              <a:rPr lang="ja-JP" altLang="en-US" sz="3600" dirty="0">
                <a:solidFill>
                  <a:srgbClr val="002060"/>
                </a:solidFill>
                <a:latin typeface="Meiryo UI" panose="020B0604030504040204" pitchFamily="50" charset="-128"/>
                <a:ea typeface="Meiryo UI" panose="020B0604030504040204" pitchFamily="50" charset="-128"/>
              </a:rPr>
              <a:t>国</a:t>
            </a:r>
            <a:r>
              <a:rPr lang="ja-JP" altLang="en-US" sz="3600" dirty="0" smtClean="0">
                <a:solidFill>
                  <a:srgbClr val="002060"/>
                </a:solidFill>
                <a:latin typeface="Meiryo UI" panose="020B0604030504040204" pitchFamily="50" charset="-128"/>
                <a:ea typeface="Meiryo UI" panose="020B0604030504040204" pitchFamily="50" charset="-128"/>
              </a:rPr>
              <a:t>相当基準</a:t>
            </a:r>
            <a:r>
              <a:rPr lang="en-US" altLang="ja-JP" sz="3600" dirty="0">
                <a:solidFill>
                  <a:srgbClr val="002060"/>
                </a:solidFill>
                <a:latin typeface="Meiryo UI" panose="020B0604030504040204" pitchFamily="50" charset="-128"/>
                <a:ea typeface="Meiryo UI" panose="020B0604030504040204" pitchFamily="50" charset="-128"/>
              </a:rPr>
              <a:t>(</a:t>
            </a:r>
            <a:r>
              <a:rPr lang="en-US" altLang="ja-JP" sz="3600" dirty="0" smtClean="0">
                <a:solidFill>
                  <a:srgbClr val="002060"/>
                </a:solidFill>
                <a:latin typeface="Meiryo UI" panose="020B0604030504040204" pitchFamily="50" charset="-128"/>
                <a:ea typeface="Meiryo UI" panose="020B0604030504040204" pitchFamily="50" charset="-128"/>
              </a:rPr>
              <a:t>A6</a:t>
            </a:r>
            <a:r>
              <a:rPr lang="en-US" altLang="ja-JP" sz="3600" dirty="0">
                <a:solidFill>
                  <a:srgbClr val="002060"/>
                </a:solidFill>
                <a:latin typeface="Meiryo UI" panose="020B0604030504040204" pitchFamily="50" charset="-128"/>
                <a:ea typeface="Meiryo UI" panose="020B0604030504040204" pitchFamily="50" charset="-128"/>
              </a:rPr>
              <a:t>)</a:t>
            </a:r>
            <a:r>
              <a:rPr lang="ja-JP" altLang="en-US" sz="3600" dirty="0" smtClean="0">
                <a:solidFill>
                  <a:srgbClr val="002060"/>
                </a:solidFill>
                <a:latin typeface="Meiryo UI" panose="020B0604030504040204" pitchFamily="50" charset="-128"/>
                <a:ea typeface="Meiryo UI" panose="020B0604030504040204" pitchFamily="50" charset="-128"/>
              </a:rPr>
              <a:t>・入浴</a:t>
            </a:r>
            <a:r>
              <a:rPr lang="ja-JP" altLang="en-US" sz="3600" dirty="0">
                <a:solidFill>
                  <a:srgbClr val="002060"/>
                </a:solidFill>
                <a:latin typeface="Meiryo UI" panose="020B0604030504040204" pitchFamily="50" charset="-128"/>
                <a:ea typeface="Meiryo UI" panose="020B0604030504040204" pitchFamily="50" charset="-128"/>
              </a:rPr>
              <a:t>サービスに</a:t>
            </a:r>
            <a:r>
              <a:rPr lang="ja-JP" altLang="en-US" sz="3600" dirty="0" smtClean="0">
                <a:solidFill>
                  <a:srgbClr val="002060"/>
                </a:solidFill>
                <a:latin typeface="Meiryo UI" panose="020B0604030504040204" pitchFamily="50" charset="-128"/>
                <a:ea typeface="Meiryo UI" panose="020B0604030504040204" pitchFamily="50" charset="-128"/>
              </a:rPr>
              <a:t>ついて</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a:solidFill>
                  <a:srgbClr val="002060"/>
                </a:solidFill>
                <a:latin typeface="Meiryo UI" panose="020B0604030504040204" pitchFamily="50" charset="-128"/>
                <a:ea typeface="Meiryo UI" panose="020B0604030504040204" pitchFamily="50" charset="-128"/>
              </a:rPr>
              <a:t>４</a:t>
            </a:r>
            <a:r>
              <a:rPr lang="ja-JP" altLang="en-US" sz="3600" dirty="0" smtClean="0">
                <a:solidFill>
                  <a:srgbClr val="002060"/>
                </a:solidFill>
                <a:latin typeface="Meiryo UI" panose="020B0604030504040204" pitchFamily="50" charset="-128"/>
                <a:ea typeface="Meiryo UI" panose="020B0604030504040204" pitchFamily="50" charset="-128"/>
              </a:rPr>
              <a:t>．区独自基準・入浴</a:t>
            </a:r>
            <a:r>
              <a:rPr lang="ja-JP" altLang="en-US" sz="3600" dirty="0">
                <a:solidFill>
                  <a:srgbClr val="002060"/>
                </a:solidFill>
                <a:latin typeface="Meiryo UI" panose="020B0604030504040204" pitchFamily="50" charset="-128"/>
                <a:ea typeface="Meiryo UI" panose="020B0604030504040204" pitchFamily="50" charset="-128"/>
              </a:rPr>
              <a:t>サービスの委託</a:t>
            </a:r>
            <a:r>
              <a:rPr lang="ja-JP" altLang="en-US" sz="3600" dirty="0" smtClean="0">
                <a:solidFill>
                  <a:srgbClr val="002060"/>
                </a:solidFill>
                <a:latin typeface="Meiryo UI" panose="020B0604030504040204" pitchFamily="50" charset="-128"/>
                <a:ea typeface="Meiryo UI" panose="020B0604030504040204" pitchFamily="50" charset="-128"/>
              </a:rPr>
              <a:t>実施について</a:t>
            </a:r>
            <a:endParaRPr lang="en-US" altLang="ja-JP" sz="3600" dirty="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a:solidFill>
                  <a:srgbClr val="002060"/>
                </a:solidFill>
                <a:latin typeface="Meiryo UI" panose="020B0604030504040204" pitchFamily="50" charset="-128"/>
                <a:ea typeface="Meiryo UI" panose="020B0604030504040204" pitchFamily="50" charset="-128"/>
              </a:rPr>
              <a:t>５</a:t>
            </a:r>
            <a:r>
              <a:rPr lang="ja-JP" altLang="en-US" sz="3600" dirty="0" smtClean="0">
                <a:solidFill>
                  <a:srgbClr val="002060"/>
                </a:solidFill>
                <a:latin typeface="Meiryo UI" panose="020B0604030504040204" pitchFamily="50" charset="-128"/>
                <a:ea typeface="Meiryo UI" panose="020B0604030504040204" pitchFamily="50" charset="-128"/>
              </a:rPr>
              <a:t>．区独自基準</a:t>
            </a:r>
            <a:r>
              <a:rPr lang="en-US" altLang="ja-JP" sz="3600" dirty="0">
                <a:solidFill>
                  <a:srgbClr val="002060"/>
                </a:solidFill>
                <a:latin typeface="Meiryo UI" panose="020B0604030504040204" pitchFamily="50" charset="-128"/>
                <a:ea typeface="Meiryo UI" panose="020B0604030504040204" pitchFamily="50" charset="-128"/>
              </a:rPr>
              <a:t>(</a:t>
            </a:r>
            <a:r>
              <a:rPr lang="en-US" altLang="ja-JP" sz="3600" dirty="0" smtClean="0">
                <a:solidFill>
                  <a:srgbClr val="002060"/>
                </a:solidFill>
                <a:latin typeface="Meiryo UI" panose="020B0604030504040204" pitchFamily="50" charset="-128"/>
                <a:ea typeface="Meiryo UI" panose="020B0604030504040204" pitchFamily="50" charset="-128"/>
              </a:rPr>
              <a:t>A8)</a:t>
            </a:r>
            <a:r>
              <a:rPr lang="ja-JP" altLang="en-US" sz="3600" dirty="0">
                <a:solidFill>
                  <a:srgbClr val="002060"/>
                </a:solidFill>
                <a:latin typeface="Meiryo UI" panose="020B0604030504040204" pitchFamily="50" charset="-128"/>
                <a:ea typeface="Meiryo UI" panose="020B0604030504040204" pitchFamily="50" charset="-128"/>
              </a:rPr>
              <a:t>・リハビリサービス</a:t>
            </a:r>
            <a:r>
              <a:rPr lang="ja-JP" altLang="en-US" sz="3600" dirty="0" smtClean="0">
                <a:solidFill>
                  <a:srgbClr val="002060"/>
                </a:solidFill>
                <a:latin typeface="Meiryo UI" panose="020B0604030504040204" pitchFamily="50" charset="-128"/>
                <a:ea typeface="Meiryo UI" panose="020B0604030504040204" pitchFamily="50" charset="-128"/>
              </a:rPr>
              <a:t>について</a:t>
            </a:r>
            <a:endParaRPr lang="en-US" altLang="ja-JP" sz="3600" dirty="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smtClean="0">
                <a:solidFill>
                  <a:srgbClr val="002060"/>
                </a:solidFill>
                <a:latin typeface="Meiryo UI" panose="020B0604030504040204" pitchFamily="50" charset="-128"/>
                <a:ea typeface="Meiryo UI" panose="020B0604030504040204" pitchFamily="50" charset="-128"/>
              </a:rPr>
              <a:t>６．</a:t>
            </a:r>
            <a:r>
              <a:rPr lang="ja-JP" altLang="en-US" sz="3600" dirty="0">
                <a:solidFill>
                  <a:srgbClr val="002060"/>
                </a:solidFill>
                <a:latin typeface="Meiryo UI" panose="020B0604030504040204" pitchFamily="50" charset="-128"/>
                <a:ea typeface="Meiryo UI" panose="020B0604030504040204" pitchFamily="50" charset="-128"/>
              </a:rPr>
              <a:t>令和</a:t>
            </a:r>
            <a:r>
              <a:rPr lang="en-US" altLang="ja-JP" sz="3600" dirty="0">
                <a:solidFill>
                  <a:srgbClr val="002060"/>
                </a:solidFill>
                <a:latin typeface="Meiryo UI" panose="020B0604030504040204" pitchFamily="50" charset="-128"/>
                <a:ea typeface="Meiryo UI" panose="020B0604030504040204" pitchFamily="50" charset="-128"/>
              </a:rPr>
              <a:t>7</a:t>
            </a:r>
            <a:r>
              <a:rPr lang="ja-JP" altLang="en-US" sz="3600" dirty="0">
                <a:solidFill>
                  <a:srgbClr val="002060"/>
                </a:solidFill>
                <a:latin typeface="Meiryo UI" panose="020B0604030504040204" pitchFamily="50" charset="-128"/>
                <a:ea typeface="Meiryo UI" panose="020B0604030504040204" pitchFamily="50" charset="-128"/>
              </a:rPr>
              <a:t>年</a:t>
            </a:r>
            <a:r>
              <a:rPr lang="en-US" altLang="ja-JP" sz="3600" dirty="0">
                <a:solidFill>
                  <a:srgbClr val="002060"/>
                </a:solidFill>
                <a:latin typeface="Meiryo UI" panose="020B0604030504040204" pitchFamily="50" charset="-128"/>
                <a:ea typeface="Meiryo UI" panose="020B0604030504040204" pitchFamily="50" charset="-128"/>
              </a:rPr>
              <a:t>10</a:t>
            </a:r>
            <a:r>
              <a:rPr lang="ja-JP" altLang="en-US" sz="3600" dirty="0">
                <a:solidFill>
                  <a:srgbClr val="002060"/>
                </a:solidFill>
                <a:latin typeface="Meiryo UI" panose="020B0604030504040204" pitchFamily="50" charset="-128"/>
                <a:ea typeface="Meiryo UI" panose="020B0604030504040204" pitchFamily="50" charset="-128"/>
              </a:rPr>
              <a:t>月以降の通所型サービスの利用に</a:t>
            </a:r>
            <a:r>
              <a:rPr lang="ja-JP" altLang="en-US" sz="3600" dirty="0" smtClean="0">
                <a:solidFill>
                  <a:srgbClr val="002060"/>
                </a:solidFill>
                <a:latin typeface="Meiryo UI" panose="020B0604030504040204" pitchFamily="50" charset="-128"/>
                <a:ea typeface="Meiryo UI" panose="020B0604030504040204" pitchFamily="50" charset="-128"/>
              </a:rPr>
              <a:t>ついて</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smtClean="0">
                <a:solidFill>
                  <a:srgbClr val="002060"/>
                </a:solidFill>
                <a:latin typeface="Meiryo UI" panose="020B0604030504040204" pitchFamily="50" charset="-128"/>
                <a:ea typeface="Meiryo UI" panose="020B0604030504040204" pitchFamily="50" charset="-128"/>
              </a:rPr>
              <a:t>７．</a:t>
            </a:r>
            <a:r>
              <a:rPr lang="ja-JP" altLang="en-US" sz="3600" dirty="0">
                <a:solidFill>
                  <a:srgbClr val="002060"/>
                </a:solidFill>
                <a:latin typeface="Meiryo UI" panose="020B0604030504040204" pitchFamily="50" charset="-128"/>
                <a:ea typeface="Meiryo UI" panose="020B0604030504040204" pitchFamily="50" charset="-128"/>
              </a:rPr>
              <a:t>報酬改定について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lang="ja-JP" altLang="en-US" smtClean="0"/>
              <a:pPr/>
              <a:t>2</a:t>
            </a:fld>
            <a:endParaRPr lang="ja-JP" altLang="en-US" dirty="0"/>
          </a:p>
        </p:txBody>
      </p:sp>
    </p:spTree>
    <p:extLst>
      <p:ext uri="{BB962C8B-B14F-4D97-AF65-F5344CB8AC3E}">
        <p14:creationId xmlns:p14="http://schemas.microsoft.com/office/powerpoint/2010/main" val="3249887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20</a:t>
            </a:fld>
            <a:endParaRPr kumimoji="1" lang="ja-JP" altLang="en-US" dirty="0"/>
          </a:p>
        </p:txBody>
      </p:sp>
      <p:sp>
        <p:nvSpPr>
          <p:cNvPr id="5" name="フローチャート: 処理 4"/>
          <p:cNvSpPr/>
          <p:nvPr/>
        </p:nvSpPr>
        <p:spPr>
          <a:xfrm flipV="1">
            <a:off x="838200" y="122739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1293223" y="1414245"/>
            <a:ext cx="4153988" cy="708852"/>
          </a:xfrm>
          <a:prstGeom prst="rect">
            <a:avLst/>
          </a:prstGeom>
          <a:solidFill>
            <a:srgbClr val="00B0F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質　　　問</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560420" y="1414245"/>
            <a:ext cx="5072746" cy="708852"/>
          </a:xfrm>
          <a:prstGeom prst="rect">
            <a:avLst/>
          </a:prstGeom>
          <a:solidFill>
            <a:srgbClr val="00B0F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回　　　　答</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1293223" y="2425649"/>
            <a:ext cx="4153988" cy="264830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2"/>
                </a:solidFill>
                <a:latin typeface="Meiryo UI" panose="020B0604030504040204" pitchFamily="50" charset="-128"/>
                <a:ea typeface="Meiryo UI" panose="020B0604030504040204" pitchFamily="50" charset="-128"/>
              </a:rPr>
              <a:t>月額包括報酬で算定する場合</a:t>
            </a:r>
            <a:endParaRPr lang="en-US" altLang="ja-JP" sz="2000" dirty="0" smtClean="0">
              <a:solidFill>
                <a:schemeClr val="tx2"/>
              </a:solidFill>
              <a:latin typeface="Meiryo UI" panose="020B0604030504040204" pitchFamily="50" charset="-128"/>
              <a:ea typeface="Meiryo UI" panose="020B0604030504040204" pitchFamily="50" charset="-128"/>
            </a:endParaRPr>
          </a:p>
          <a:p>
            <a:r>
              <a:rPr lang="ja-JP" altLang="en-US" sz="2000" dirty="0" smtClean="0">
                <a:solidFill>
                  <a:schemeClr val="tx2"/>
                </a:solidFill>
                <a:latin typeface="Meiryo UI" panose="020B0604030504040204" pitchFamily="50" charset="-128"/>
                <a:ea typeface="Meiryo UI" panose="020B0604030504040204" pitchFamily="50" charset="-128"/>
              </a:rPr>
              <a:t>サービス</a:t>
            </a:r>
            <a:r>
              <a:rPr lang="ja-JP" altLang="en-US" sz="2000" dirty="0">
                <a:solidFill>
                  <a:schemeClr val="tx2"/>
                </a:solidFill>
                <a:latin typeface="Meiryo UI" panose="020B0604030504040204" pitchFamily="50" charset="-128"/>
                <a:ea typeface="Meiryo UI" panose="020B0604030504040204" pitchFamily="50" charset="-128"/>
              </a:rPr>
              <a:t>提供事業者</a:t>
            </a:r>
            <a:r>
              <a:rPr lang="ja-JP" altLang="en-US" sz="2000" dirty="0" smtClean="0">
                <a:solidFill>
                  <a:schemeClr val="tx2"/>
                </a:solidFill>
                <a:latin typeface="Meiryo UI" panose="020B0604030504040204" pitchFamily="50" charset="-128"/>
                <a:ea typeface="Meiryo UI" panose="020B0604030504040204" pitchFamily="50" charset="-128"/>
              </a:rPr>
              <a:t>で求められる</a:t>
            </a:r>
            <a:endParaRPr lang="en-US" altLang="ja-JP" sz="2000" dirty="0">
              <a:solidFill>
                <a:schemeClr val="tx2"/>
              </a:solidFill>
              <a:latin typeface="Meiryo UI" panose="020B0604030504040204" pitchFamily="50" charset="-128"/>
              <a:ea typeface="Meiryo UI" panose="020B0604030504040204" pitchFamily="50" charset="-128"/>
            </a:endParaRPr>
          </a:p>
          <a:p>
            <a:r>
              <a:rPr lang="ja-JP" altLang="en-US" sz="2000" dirty="0" smtClean="0">
                <a:solidFill>
                  <a:schemeClr val="tx2"/>
                </a:solidFill>
                <a:latin typeface="Meiryo UI" panose="020B0604030504040204" pitchFamily="50" charset="-128"/>
                <a:ea typeface="Meiryo UI" panose="020B0604030504040204" pitchFamily="50" charset="-128"/>
              </a:rPr>
              <a:t>対応はあるのか。</a:t>
            </a:r>
            <a:endParaRPr lang="ja-JP" altLang="en-US" sz="2000" dirty="0">
              <a:solidFill>
                <a:schemeClr val="tx2"/>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5560420" y="2425649"/>
            <a:ext cx="5072746" cy="2648305"/>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2"/>
                </a:solidFill>
                <a:latin typeface="Meiryo UI" panose="020B0604030504040204" pitchFamily="50" charset="-128"/>
                <a:ea typeface="Meiryo UI" panose="020B0604030504040204" pitchFamily="50" charset="-128"/>
              </a:rPr>
              <a:t>①現行通りの</a:t>
            </a:r>
            <a:r>
              <a:rPr lang="ja-JP" altLang="en-US" sz="2000" u="sng" dirty="0" smtClean="0">
                <a:solidFill>
                  <a:srgbClr val="D44106"/>
                </a:solidFill>
                <a:latin typeface="Meiryo UI" panose="020B0604030504040204" pitchFamily="50" charset="-128"/>
                <a:ea typeface="Meiryo UI" panose="020B0604030504040204" pitchFamily="50" charset="-128"/>
              </a:rPr>
              <a:t>サービス提供実績をケアマネジャーにご提出ください。</a:t>
            </a:r>
            <a:endParaRPr lang="en-US" altLang="ja-JP" sz="2000" u="sng" dirty="0" smtClean="0">
              <a:solidFill>
                <a:srgbClr val="D44106"/>
              </a:solidFill>
              <a:latin typeface="Meiryo UI" panose="020B0604030504040204" pitchFamily="50" charset="-128"/>
              <a:ea typeface="Meiryo UI" panose="020B0604030504040204" pitchFamily="50" charset="-128"/>
            </a:endParaRPr>
          </a:p>
          <a:p>
            <a:r>
              <a:rPr lang="ja-JP" altLang="en-US" sz="2000" dirty="0" smtClean="0">
                <a:solidFill>
                  <a:schemeClr val="tx2"/>
                </a:solidFill>
                <a:latin typeface="Meiryo UI" panose="020B0604030504040204" pitchFamily="50" charset="-128"/>
                <a:ea typeface="Meiryo UI" panose="020B0604030504040204" pitchFamily="50" charset="-128"/>
              </a:rPr>
              <a:t>②請求コードについては</a:t>
            </a:r>
            <a:r>
              <a:rPr lang="ja-JP" altLang="en-US" sz="2000" u="sng" dirty="0" smtClean="0">
                <a:solidFill>
                  <a:srgbClr val="D44106"/>
                </a:solidFill>
                <a:latin typeface="Meiryo UI" panose="020B0604030504040204" pitchFamily="50" charset="-128"/>
                <a:ea typeface="Meiryo UI" panose="020B0604030504040204" pitchFamily="50" charset="-128"/>
              </a:rPr>
              <a:t>月額包括報酬のコードで算定ください。</a:t>
            </a:r>
            <a:endParaRPr lang="en-US" altLang="ja-JP" sz="2000" u="sng" dirty="0" smtClean="0">
              <a:solidFill>
                <a:srgbClr val="D44106"/>
              </a:solidFill>
              <a:latin typeface="Meiryo UI" panose="020B0604030504040204" pitchFamily="50" charset="-128"/>
              <a:ea typeface="Meiryo UI" panose="020B0604030504040204" pitchFamily="50" charset="-128"/>
            </a:endParaRPr>
          </a:p>
          <a:p>
            <a:r>
              <a:rPr lang="en-US" altLang="ja-JP" sz="2000" dirty="0" smtClean="0">
                <a:solidFill>
                  <a:schemeClr val="tx2"/>
                </a:solidFill>
                <a:latin typeface="Meiryo UI" panose="020B0604030504040204" pitchFamily="50" charset="-128"/>
                <a:ea typeface="Meiryo UI" panose="020B0604030504040204" pitchFamily="50" charset="-128"/>
              </a:rPr>
              <a:t>※</a:t>
            </a:r>
            <a:r>
              <a:rPr lang="ja-JP" altLang="en-US" sz="2000" dirty="0" smtClean="0">
                <a:solidFill>
                  <a:schemeClr val="tx2"/>
                </a:solidFill>
                <a:latin typeface="Meiryo UI" panose="020B0604030504040204" pitchFamily="50" charset="-128"/>
                <a:ea typeface="Meiryo UI" panose="020B0604030504040204" pitchFamily="50" charset="-128"/>
              </a:rPr>
              <a:t>事業所指定に変更はありません。</a:t>
            </a:r>
            <a:endParaRPr lang="ja-JP" altLang="en-US" sz="2000" dirty="0">
              <a:solidFill>
                <a:schemeClr val="tx2"/>
              </a:solidFill>
              <a:latin typeface="Meiryo UI" panose="020B0604030504040204" pitchFamily="50" charset="-128"/>
              <a:ea typeface="Meiryo UI" panose="020B0604030504040204" pitchFamily="50" charset="-128"/>
            </a:endParaRPr>
          </a:p>
        </p:txBody>
      </p:sp>
      <p:sp>
        <p:nvSpPr>
          <p:cNvPr id="14" name="タイトル 1"/>
          <p:cNvSpPr>
            <a:spLocks noGrp="1"/>
          </p:cNvSpPr>
          <p:nvPr>
            <p:ph type="title"/>
          </p:nvPr>
        </p:nvSpPr>
        <p:spPr>
          <a:xfrm>
            <a:off x="838200" y="529584"/>
            <a:ext cx="10861039" cy="613669"/>
          </a:xfrm>
        </p:spPr>
        <p:txBody>
          <a:bodyPr>
            <a:normAutofit fontScale="90000"/>
          </a:bodyPr>
          <a:lstStyle/>
          <a:p>
            <a:r>
              <a:rPr lang="ja-JP" altLang="en-US" sz="3600" dirty="0" smtClean="0">
                <a:solidFill>
                  <a:srgbClr val="002060"/>
                </a:solidFill>
                <a:latin typeface="Meiryo UI" panose="020B0604030504040204" pitchFamily="50" charset="-128"/>
                <a:ea typeface="Meiryo UI" panose="020B0604030504040204" pitchFamily="50" charset="-128"/>
              </a:rPr>
              <a:t>国相当基準</a:t>
            </a:r>
            <a:r>
              <a:rPr lang="en-US" altLang="ja-JP" sz="3600" dirty="0" smtClean="0">
                <a:solidFill>
                  <a:srgbClr val="002060"/>
                </a:solidFill>
                <a:latin typeface="Meiryo UI" panose="020B0604030504040204" pitchFamily="50" charset="-128"/>
                <a:ea typeface="Meiryo UI" panose="020B0604030504040204" pitchFamily="50" charset="-128"/>
              </a:rPr>
              <a:t>(A6)</a:t>
            </a:r>
            <a:r>
              <a:rPr lang="ja-JP" altLang="en-US" sz="3600" dirty="0">
                <a:solidFill>
                  <a:srgbClr val="002060"/>
                </a:solidFill>
                <a:latin typeface="Meiryo UI" panose="020B0604030504040204" pitchFamily="50" charset="-128"/>
                <a:ea typeface="Meiryo UI" panose="020B0604030504040204" pitchFamily="50" charset="-128"/>
              </a:rPr>
              <a:t>及び</a:t>
            </a:r>
            <a:r>
              <a:rPr lang="ja-JP" altLang="en-US" sz="3600" dirty="0" smtClean="0">
                <a:solidFill>
                  <a:srgbClr val="002060"/>
                </a:solidFill>
                <a:latin typeface="Meiryo UI" panose="020B0604030504040204" pitchFamily="50" charset="-128"/>
                <a:ea typeface="Meiryo UI" panose="020B0604030504040204" pitchFamily="50" charset="-128"/>
              </a:rPr>
              <a:t>区独自基準・入浴サービス関連　</a:t>
            </a:r>
            <a:r>
              <a:rPr lang="en-US" altLang="ja-JP" sz="3600" dirty="0" smtClean="0">
                <a:solidFill>
                  <a:srgbClr val="002060"/>
                </a:solidFill>
                <a:latin typeface="Meiryo UI" panose="020B0604030504040204" pitchFamily="50" charset="-128"/>
                <a:ea typeface="Meiryo UI" panose="020B0604030504040204" pitchFamily="50" charset="-128"/>
              </a:rPr>
              <a:t>Q&amp;A</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9" name="楕円 8"/>
          <p:cNvSpPr/>
          <p:nvPr/>
        </p:nvSpPr>
        <p:spPr>
          <a:xfrm>
            <a:off x="99359" y="3331875"/>
            <a:ext cx="1193864" cy="835853"/>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002060"/>
                </a:solidFill>
                <a:latin typeface="Meiryo UI" panose="020B0604030504040204" pitchFamily="50" charset="-128"/>
                <a:ea typeface="Meiryo UI" panose="020B0604030504040204" pitchFamily="50" charset="-128"/>
              </a:rPr>
              <a:t>事業所</a:t>
            </a:r>
            <a:endParaRPr kumimoji="1" lang="ja-JP" altLang="en-US" sz="16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2745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５．区独自</a:t>
            </a:r>
            <a:r>
              <a:rPr lang="ja-JP" altLang="en-US" sz="4000" dirty="0" smtClean="0">
                <a:solidFill>
                  <a:srgbClr val="002060"/>
                </a:solidFill>
                <a:latin typeface="Meiryo UI" panose="020B0604030504040204" pitchFamily="50" charset="-128"/>
                <a:ea typeface="Meiryo UI" panose="020B0604030504040204" pitchFamily="50" charset="-128"/>
              </a:rPr>
              <a:t>基準</a:t>
            </a:r>
            <a:r>
              <a:rPr lang="en-US" altLang="ja-JP" sz="4000" dirty="0" smtClean="0">
                <a:solidFill>
                  <a:srgbClr val="002060"/>
                </a:solidFill>
                <a:latin typeface="Meiryo UI" panose="020B0604030504040204" pitchFamily="50" charset="-128"/>
                <a:ea typeface="Meiryo UI" panose="020B0604030504040204" pitchFamily="50" charset="-128"/>
              </a:rPr>
              <a:t>(A8)</a:t>
            </a:r>
            <a:r>
              <a:rPr lang="ja-JP" altLang="en-US" sz="4000" dirty="0" smtClean="0">
                <a:solidFill>
                  <a:srgbClr val="002060"/>
                </a:solidFill>
                <a:latin typeface="Meiryo UI" panose="020B0604030504040204" pitchFamily="50" charset="-128"/>
                <a:ea typeface="Meiryo UI" panose="020B0604030504040204" pitchFamily="50" charset="-128"/>
              </a:rPr>
              <a:t>・</a:t>
            </a:r>
            <a:r>
              <a:rPr lang="ja-JP" altLang="en-US" sz="4000" dirty="0">
                <a:solidFill>
                  <a:srgbClr val="002060"/>
                </a:solidFill>
                <a:latin typeface="Meiryo UI" panose="020B0604030504040204" pitchFamily="50" charset="-128"/>
                <a:ea typeface="Meiryo UI" panose="020B0604030504040204" pitchFamily="50" charset="-128"/>
              </a:rPr>
              <a:t>リハビリサービスについて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21</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1193077" y="2899204"/>
            <a:ext cx="10489472" cy="2554545"/>
          </a:xfrm>
          <a:prstGeom prst="rect">
            <a:avLst/>
          </a:prstGeom>
          <a:noFill/>
        </p:spPr>
        <p:txBody>
          <a:bodyPr wrap="square" rtlCol="0">
            <a:spAutoFit/>
          </a:bodyPr>
          <a:lstStyle/>
          <a:p>
            <a:r>
              <a:rPr lang="ja-JP" altLang="en-US" sz="4000" dirty="0">
                <a:solidFill>
                  <a:srgbClr val="002060"/>
                </a:solidFill>
                <a:latin typeface="Meiryo UI" panose="020B0604030504040204" pitchFamily="50" charset="-128"/>
                <a:ea typeface="Meiryo UI" panose="020B0604030504040204" pitchFamily="50" charset="-128"/>
              </a:rPr>
              <a:t>区独自基準（</a:t>
            </a:r>
            <a:r>
              <a:rPr lang="en-US" altLang="ja-JP" sz="4000" dirty="0">
                <a:solidFill>
                  <a:srgbClr val="002060"/>
                </a:solidFill>
                <a:latin typeface="Meiryo UI" panose="020B0604030504040204" pitchFamily="50" charset="-128"/>
                <a:ea typeface="Meiryo UI" panose="020B0604030504040204" pitchFamily="50" charset="-128"/>
              </a:rPr>
              <a:t>A8</a:t>
            </a:r>
            <a:r>
              <a:rPr lang="ja-JP" altLang="en-US" sz="4000" dirty="0" smtClean="0">
                <a:solidFill>
                  <a:srgbClr val="002060"/>
                </a:solidFill>
                <a:latin typeface="Meiryo UI" panose="020B0604030504040204" pitchFamily="50" charset="-128"/>
                <a:ea typeface="Meiryo UI" panose="020B0604030504040204" pitchFamily="50" charset="-128"/>
              </a:rPr>
              <a:t>）・リハビリサービス</a:t>
            </a:r>
            <a:endParaRPr lang="en-US" altLang="ja-JP" sz="4000" dirty="0" smtClean="0">
              <a:solidFill>
                <a:srgbClr val="002060"/>
              </a:solidFill>
              <a:latin typeface="Meiryo UI" panose="020B0604030504040204" pitchFamily="50" charset="-128"/>
              <a:ea typeface="Meiryo UI" panose="020B0604030504040204" pitchFamily="50" charset="-128"/>
            </a:endParaRPr>
          </a:p>
          <a:p>
            <a:r>
              <a:rPr lang="ja-JP" altLang="en-US" sz="4000" dirty="0" smtClean="0">
                <a:solidFill>
                  <a:srgbClr val="002060"/>
                </a:solidFill>
                <a:latin typeface="Meiryo UI" panose="020B0604030504040204" pitchFamily="50" charset="-128"/>
                <a:ea typeface="Meiryo UI" panose="020B0604030504040204" pitchFamily="50" charset="-128"/>
              </a:rPr>
              <a:t>（としまリハビリ通所サービス）における</a:t>
            </a:r>
            <a:endParaRPr lang="en-US" altLang="ja-JP" sz="4000" dirty="0" smtClean="0">
              <a:solidFill>
                <a:srgbClr val="002060"/>
              </a:solidFill>
              <a:latin typeface="Meiryo UI" panose="020B0604030504040204" pitchFamily="50" charset="-128"/>
              <a:ea typeface="Meiryo UI" panose="020B0604030504040204" pitchFamily="50" charset="-128"/>
            </a:endParaRPr>
          </a:p>
          <a:p>
            <a:r>
              <a:rPr lang="ja-JP" altLang="en-US" sz="4000" dirty="0" smtClean="0">
                <a:solidFill>
                  <a:srgbClr val="002060"/>
                </a:solidFill>
                <a:latin typeface="Meiryo UI" panose="020B0604030504040204" pitchFamily="50" charset="-128"/>
                <a:ea typeface="Meiryo UI" panose="020B0604030504040204" pitchFamily="50" charset="-128"/>
              </a:rPr>
              <a:t>月額包括報酬</a:t>
            </a:r>
            <a:r>
              <a:rPr lang="ja-JP" altLang="en-US" sz="4000" dirty="0" smtClean="0">
                <a:solidFill>
                  <a:srgbClr val="002060"/>
                </a:solidFill>
                <a:latin typeface="Meiryo UI" panose="020B0604030504040204" pitchFamily="50" charset="-128"/>
                <a:ea typeface="Meiryo UI" panose="020B0604030504040204" pitchFamily="50" charset="-128"/>
              </a:rPr>
              <a:t>額の設定及び加算額の変更</a:t>
            </a:r>
            <a:r>
              <a:rPr lang="ja-JP" altLang="en-US" sz="4000" dirty="0">
                <a:solidFill>
                  <a:srgbClr val="002060"/>
                </a:solidFill>
                <a:latin typeface="Meiryo UI" panose="020B0604030504040204" pitchFamily="50" charset="-128"/>
                <a:ea typeface="Meiryo UI" panose="020B0604030504040204" pitchFamily="50" charset="-128"/>
              </a:rPr>
              <a:t>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981035" y="1648626"/>
            <a:ext cx="4519220" cy="3464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５．区独自基準</a:t>
            </a:r>
            <a:r>
              <a:rPr lang="en-US" altLang="ja-JP" sz="1800" dirty="0" smtClean="0">
                <a:solidFill>
                  <a:srgbClr val="002060"/>
                </a:solidFill>
                <a:latin typeface="Meiryo UI" panose="020B0604030504040204" pitchFamily="50" charset="-128"/>
                <a:ea typeface="Meiryo UI" panose="020B0604030504040204" pitchFamily="50" charset="-128"/>
              </a:rPr>
              <a:t>(A8)</a:t>
            </a:r>
            <a:r>
              <a:rPr lang="ja-JP" altLang="en-US" sz="1800" dirty="0" smtClean="0">
                <a:solidFill>
                  <a:srgbClr val="002060"/>
                </a:solidFill>
                <a:latin typeface="Meiryo UI" panose="020B0604030504040204" pitchFamily="50" charset="-128"/>
                <a:ea typeface="Meiryo UI" panose="020B0604030504040204" pitchFamily="50" charset="-128"/>
              </a:rPr>
              <a:t>・リハビリサービスについて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290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角丸四角形 51"/>
          <p:cNvSpPr/>
          <p:nvPr/>
        </p:nvSpPr>
        <p:spPr>
          <a:xfrm>
            <a:off x="1563912" y="1452042"/>
            <a:ext cx="8418288" cy="796066"/>
          </a:xfrm>
          <a:prstGeom prst="roundRect">
            <a:avLst/>
          </a:prstGeom>
          <a:solidFill>
            <a:srgbClr val="FFFF99">
              <a:alpha val="4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3" name="正方形/長方形 52">
            <a:extLst>
              <a:ext uri="{FF2B5EF4-FFF2-40B4-BE49-F238E27FC236}">
                <a16:creationId xmlns:a16="http://schemas.microsoft.com/office/drawing/2014/main" id="{0F10F10E-6538-4F58-998E-A264D11FBD53}"/>
              </a:ext>
            </a:extLst>
          </p:cNvPr>
          <p:cNvSpPr/>
          <p:nvPr/>
        </p:nvSpPr>
        <p:spPr>
          <a:xfrm>
            <a:off x="1828954" y="1352085"/>
            <a:ext cx="8058017" cy="8588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3600" b="1"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機能</a:t>
            </a:r>
            <a:r>
              <a:rPr kumimoji="1" lang="ja-JP" altLang="en-US" sz="3600" b="1"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訓練に特化した通所サービス</a:t>
            </a:r>
            <a:endParaRPr kumimoji="1" lang="ja-JP" altLang="en-US" sz="3600" b="1"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54" name="コンテンツ プレースホルダー 4"/>
          <p:cNvGraphicFramePr>
            <a:graphicFrameLocks noGrp="1"/>
          </p:cNvGraphicFramePr>
          <p:nvPr>
            <p:ph idx="1"/>
            <p:extLst>
              <p:ext uri="{D42A27DB-BD31-4B8C-83A1-F6EECF244321}">
                <p14:modId xmlns:p14="http://schemas.microsoft.com/office/powerpoint/2010/main" val="2600660254"/>
              </p:ext>
            </p:extLst>
          </p:nvPr>
        </p:nvGraphicFramePr>
        <p:xfrm>
          <a:off x="5626099" y="2468761"/>
          <a:ext cx="6371772" cy="3791278"/>
        </p:xfrm>
        <a:graphic>
          <a:graphicData uri="http://schemas.openxmlformats.org/drawingml/2006/table">
            <a:tbl>
              <a:tblPr firstRow="1" bandRow="1">
                <a:tableStyleId>{0505E3EF-67EA-436B-97B2-0124C06EBD24}</a:tableStyleId>
              </a:tblPr>
              <a:tblGrid>
                <a:gridCol w="1119999">
                  <a:extLst>
                    <a:ext uri="{9D8B030D-6E8A-4147-A177-3AD203B41FA5}">
                      <a16:colId xmlns:a16="http://schemas.microsoft.com/office/drawing/2014/main" val="20000"/>
                    </a:ext>
                  </a:extLst>
                </a:gridCol>
                <a:gridCol w="1108582">
                  <a:extLst>
                    <a:ext uri="{9D8B030D-6E8A-4147-A177-3AD203B41FA5}">
                      <a16:colId xmlns:a16="http://schemas.microsoft.com/office/drawing/2014/main" val="20001"/>
                    </a:ext>
                  </a:extLst>
                </a:gridCol>
                <a:gridCol w="2788712">
                  <a:extLst>
                    <a:ext uri="{9D8B030D-6E8A-4147-A177-3AD203B41FA5}">
                      <a16:colId xmlns:a16="http://schemas.microsoft.com/office/drawing/2014/main" val="20002"/>
                    </a:ext>
                  </a:extLst>
                </a:gridCol>
                <a:gridCol w="1354479">
                  <a:extLst>
                    <a:ext uri="{9D8B030D-6E8A-4147-A177-3AD203B41FA5}">
                      <a16:colId xmlns:a16="http://schemas.microsoft.com/office/drawing/2014/main" val="20003"/>
                    </a:ext>
                  </a:extLst>
                </a:gridCol>
              </a:tblGrid>
              <a:tr h="952600">
                <a:tc>
                  <a:txBody>
                    <a:bodyPr/>
                    <a:lstStyle/>
                    <a:p>
                      <a:endParaRPr kumimoji="1" lang="en-US" altLang="ja-JP" sz="2400" dirty="0" smtClean="0">
                        <a:solidFill>
                          <a:srgbClr val="002060"/>
                        </a:solidFill>
                        <a:latin typeface="BIZ UDPゴシック" panose="020B0400000000000000" pitchFamily="50" charset="-128"/>
                        <a:ea typeface="BIZ UDPゴシック" panose="020B0400000000000000" pitchFamily="50" charset="-128"/>
                      </a:endParaRPr>
                    </a:p>
                    <a:p>
                      <a:endParaRPr kumimoji="1" lang="ja-JP" altLang="en-US" sz="2400" b="0" dirty="0">
                        <a:solidFill>
                          <a:srgbClr val="002060"/>
                        </a:solidFill>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800" b="0" dirty="0" smtClean="0">
                          <a:solidFill>
                            <a:srgbClr val="002060"/>
                          </a:solidFill>
                          <a:latin typeface="メイリオ" panose="020B0604030504040204" pitchFamily="50" charset="-128"/>
                          <a:ea typeface="メイリオ" panose="020B0604030504040204" pitchFamily="50" charset="-128"/>
                        </a:rPr>
                        <a:t>短期集中</a:t>
                      </a:r>
                      <a:endParaRPr kumimoji="1" lang="en-US" altLang="ja-JP" sz="1800" b="0"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1800" b="0" dirty="0" smtClean="0">
                          <a:solidFill>
                            <a:srgbClr val="002060"/>
                          </a:solidFill>
                          <a:latin typeface="メイリオ" panose="020B0604030504040204" pitchFamily="50" charset="-128"/>
                          <a:ea typeface="メイリオ" panose="020B0604030504040204" pitchFamily="50" charset="-128"/>
                        </a:rPr>
                        <a:t>通所型サービス</a:t>
                      </a:r>
                      <a:endParaRPr kumimoji="1" lang="ja-JP" altLang="en-US" sz="1800" b="0" dirty="0">
                        <a:solidFill>
                          <a:srgbClr val="002060"/>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ja-JP" altLang="en-US" sz="2400" dirty="0" smtClean="0">
                          <a:solidFill>
                            <a:srgbClr val="D44106"/>
                          </a:solidFill>
                          <a:latin typeface="BIZ UDPゴシック" panose="020B0400000000000000" pitchFamily="50" charset="-128"/>
                          <a:ea typeface="BIZ UDPゴシック" panose="020B0400000000000000" pitchFamily="50" charset="-128"/>
                        </a:rPr>
                        <a:t>としまリハビリ</a:t>
                      </a:r>
                      <a:endParaRPr kumimoji="1" lang="en-US" altLang="ja-JP" sz="2400" dirty="0" smtClean="0">
                        <a:solidFill>
                          <a:srgbClr val="D44106"/>
                        </a:solidFill>
                        <a:latin typeface="BIZ UDPゴシック" panose="020B0400000000000000" pitchFamily="50" charset="-128"/>
                        <a:ea typeface="BIZ UDPゴシック" panose="020B0400000000000000" pitchFamily="50" charset="-128"/>
                      </a:endParaRPr>
                    </a:p>
                    <a:p>
                      <a:pPr algn="ctr"/>
                      <a:r>
                        <a:rPr kumimoji="1" lang="ja-JP" altLang="en-US" sz="2400" dirty="0" smtClean="0">
                          <a:solidFill>
                            <a:srgbClr val="D44106"/>
                          </a:solidFill>
                          <a:latin typeface="BIZ UDPゴシック" panose="020B0400000000000000" pitchFamily="50" charset="-128"/>
                          <a:ea typeface="BIZ UDPゴシック" panose="020B0400000000000000" pitchFamily="50" charset="-128"/>
                        </a:rPr>
                        <a:t>通所サービス（</a:t>
                      </a:r>
                      <a:r>
                        <a:rPr kumimoji="1" lang="en-US" altLang="ja-JP" sz="2400" dirty="0" smtClean="0">
                          <a:solidFill>
                            <a:srgbClr val="D44106"/>
                          </a:solidFill>
                          <a:latin typeface="BIZ UDPゴシック" panose="020B0400000000000000" pitchFamily="50" charset="-128"/>
                          <a:ea typeface="BIZ UDPゴシック" panose="020B0400000000000000" pitchFamily="50" charset="-128"/>
                        </a:rPr>
                        <a:t>A8</a:t>
                      </a:r>
                      <a:r>
                        <a:rPr kumimoji="1" lang="ja-JP" altLang="en-US" sz="2400" dirty="0" smtClean="0">
                          <a:solidFill>
                            <a:srgbClr val="D44106"/>
                          </a:solidFill>
                          <a:latin typeface="BIZ UDPゴシック" panose="020B0400000000000000" pitchFamily="50" charset="-128"/>
                          <a:ea typeface="BIZ UDPゴシック" panose="020B0400000000000000" pitchFamily="50" charset="-128"/>
                        </a:rPr>
                        <a:t>）</a:t>
                      </a:r>
                      <a:endParaRPr kumimoji="1" lang="ja-JP" altLang="en-US" sz="2400" b="0" dirty="0">
                        <a:solidFill>
                          <a:srgbClr val="D44106"/>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600" b="0" dirty="0" smtClean="0">
                          <a:solidFill>
                            <a:srgbClr val="002060"/>
                          </a:solidFill>
                          <a:latin typeface="メイリオ" panose="020B0604030504040204" pitchFamily="50" charset="-128"/>
                          <a:ea typeface="メイリオ" panose="020B0604030504040204" pitchFamily="50" charset="-128"/>
                        </a:rPr>
                        <a:t>国相当基準</a:t>
                      </a:r>
                      <a:endParaRPr kumimoji="1" lang="en-US" altLang="ja-JP" sz="1600" b="0"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2000" b="0" dirty="0" smtClean="0">
                          <a:solidFill>
                            <a:srgbClr val="002060"/>
                          </a:solidFill>
                          <a:latin typeface="メイリオ" panose="020B0604030504040204" pitchFamily="50" charset="-128"/>
                          <a:ea typeface="メイリオ" panose="020B0604030504040204" pitchFamily="50" charset="-128"/>
                        </a:rPr>
                        <a:t>（</a:t>
                      </a:r>
                      <a:r>
                        <a:rPr kumimoji="1" lang="en-US" altLang="ja-JP" sz="2000" b="0" dirty="0" smtClean="0">
                          <a:solidFill>
                            <a:srgbClr val="002060"/>
                          </a:solidFill>
                          <a:latin typeface="メイリオ" panose="020B0604030504040204" pitchFamily="50" charset="-128"/>
                          <a:ea typeface="メイリオ" panose="020B0604030504040204" pitchFamily="50" charset="-128"/>
                        </a:rPr>
                        <a:t>A6</a:t>
                      </a:r>
                      <a:r>
                        <a:rPr kumimoji="1" lang="ja-JP" altLang="en-US" sz="2000" b="0" dirty="0" smtClean="0">
                          <a:solidFill>
                            <a:srgbClr val="002060"/>
                          </a:solidFill>
                          <a:latin typeface="メイリオ" panose="020B0604030504040204" pitchFamily="50" charset="-128"/>
                          <a:ea typeface="メイリオ" panose="020B0604030504040204" pitchFamily="50" charset="-128"/>
                        </a:rPr>
                        <a:t>）</a:t>
                      </a:r>
                      <a:endParaRPr kumimoji="1" lang="ja-JP" altLang="en-US" sz="2000" b="0" dirty="0">
                        <a:solidFill>
                          <a:srgbClr val="002060"/>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0"/>
                  </a:ext>
                </a:extLst>
              </a:tr>
              <a:tr h="648315">
                <a:tc>
                  <a:txBody>
                    <a:bodyPr/>
                    <a:lstStyle/>
                    <a:p>
                      <a:pPr algn="ctr"/>
                      <a:r>
                        <a:rPr kumimoji="1" lang="ja-JP" altLang="en-US" sz="1800" b="0" dirty="0" smtClean="0">
                          <a:solidFill>
                            <a:srgbClr val="002060"/>
                          </a:solidFill>
                          <a:latin typeface="Meiryo UI" panose="020B0604030504040204" pitchFamily="50" charset="-128"/>
                          <a:ea typeface="Meiryo UI" panose="020B0604030504040204" pitchFamily="50" charset="-128"/>
                        </a:rPr>
                        <a:t>サービス</a:t>
                      </a:r>
                      <a:endParaRPr kumimoji="1" lang="en-US" altLang="ja-JP" sz="1800" b="0" dirty="0" smtClean="0">
                        <a:solidFill>
                          <a:srgbClr val="002060"/>
                        </a:solidFill>
                        <a:latin typeface="Meiryo UI" panose="020B0604030504040204" pitchFamily="50" charset="-128"/>
                        <a:ea typeface="Meiryo UI" panose="020B0604030504040204" pitchFamily="50" charset="-128"/>
                      </a:endParaRPr>
                    </a:p>
                    <a:p>
                      <a:pPr algn="ctr"/>
                      <a:r>
                        <a:rPr kumimoji="1" lang="ja-JP" altLang="en-US" sz="1800" b="0" dirty="0" smtClean="0">
                          <a:solidFill>
                            <a:srgbClr val="002060"/>
                          </a:solidFill>
                          <a:latin typeface="Meiryo UI" panose="020B0604030504040204" pitchFamily="50" charset="-128"/>
                          <a:ea typeface="Meiryo UI" panose="020B0604030504040204" pitchFamily="50" charset="-128"/>
                        </a:rPr>
                        <a:t>提供時間</a:t>
                      </a:r>
                      <a:endParaRPr kumimoji="1" lang="en-US" altLang="ja-JP" sz="1800" b="0" dirty="0" smtClean="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b="0" u="none" dirty="0" smtClean="0">
                          <a:solidFill>
                            <a:srgbClr val="002060"/>
                          </a:solidFill>
                          <a:latin typeface="メイリオ" panose="020B0604030504040204" pitchFamily="50" charset="-128"/>
                          <a:ea typeface="メイリオ" panose="020B0604030504040204" pitchFamily="50" charset="-128"/>
                        </a:rPr>
                        <a:t>120</a:t>
                      </a:r>
                      <a:r>
                        <a:rPr kumimoji="1" lang="ja-JP" altLang="en-US" sz="1800" b="0" u="none" dirty="0" smtClean="0">
                          <a:solidFill>
                            <a:srgbClr val="002060"/>
                          </a:solidFill>
                          <a:latin typeface="メイリオ" panose="020B0604030504040204" pitchFamily="50" charset="-128"/>
                          <a:ea typeface="メイリオ" panose="020B0604030504040204" pitchFamily="50" charset="-128"/>
                        </a:rPr>
                        <a:t>分</a:t>
                      </a:r>
                      <a:endParaRPr kumimoji="1" lang="en-US" altLang="ja-JP" sz="1800" b="0" u="none" dirty="0" smtClean="0">
                        <a:solidFill>
                          <a:srgbClr val="002060"/>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ja-JP" altLang="en-US" sz="2400" dirty="0" smtClean="0">
                          <a:latin typeface="BIZ UDPゴシック" panose="020B0400000000000000" pitchFamily="50" charset="-128"/>
                          <a:ea typeface="BIZ UDPゴシック" panose="020B0400000000000000" pitchFamily="50" charset="-128"/>
                        </a:rPr>
                        <a:t>９０分</a:t>
                      </a:r>
                      <a:r>
                        <a:rPr kumimoji="1" lang="ja-JP" altLang="en-US" sz="1800" dirty="0" smtClean="0">
                          <a:latin typeface="BIZ UDPゴシック" panose="020B0400000000000000" pitchFamily="50" charset="-128"/>
                          <a:ea typeface="BIZ UDPゴシック" panose="020B0400000000000000" pitchFamily="50" charset="-128"/>
                        </a:rPr>
                        <a:t>以上</a:t>
                      </a:r>
                      <a:endParaRPr kumimoji="1" lang="ja-JP" altLang="en-US" sz="1800" b="0" dirty="0">
                        <a:solidFill>
                          <a:schemeClr val="tx1"/>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u="none" dirty="0" smtClean="0">
                          <a:solidFill>
                            <a:srgbClr val="002060"/>
                          </a:solidFill>
                          <a:latin typeface="メイリオ" panose="020B0604030504040204" pitchFamily="50" charset="-128"/>
                          <a:ea typeface="メイリオ" panose="020B0604030504040204" pitchFamily="50" charset="-128"/>
                        </a:rPr>
                        <a:t>規定なし</a:t>
                      </a:r>
                      <a:endParaRPr kumimoji="1" lang="en-US" altLang="ja-JP" sz="1800" b="0" u="none" dirty="0" smtClean="0">
                        <a:solidFill>
                          <a:srgbClr val="002060"/>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1"/>
                  </a:ext>
                </a:extLst>
              </a:tr>
              <a:tr h="463082">
                <a:tc>
                  <a:txBody>
                    <a:bodyPr/>
                    <a:lstStyle/>
                    <a:p>
                      <a:pPr algn="ctr"/>
                      <a:r>
                        <a:rPr kumimoji="1" lang="ja-JP" altLang="en-US" sz="1800" b="0" dirty="0" smtClean="0">
                          <a:solidFill>
                            <a:srgbClr val="002060"/>
                          </a:solidFill>
                          <a:latin typeface="Meiryo UI" panose="020B0604030504040204" pitchFamily="50" charset="-128"/>
                          <a:ea typeface="Meiryo UI" panose="020B0604030504040204" pitchFamily="50" charset="-128"/>
                        </a:rPr>
                        <a:t>送迎</a:t>
                      </a:r>
                      <a:endParaRPr kumimoji="1" lang="en-US" altLang="ja-JP" sz="1800" b="0" dirty="0" smtClean="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u="none" dirty="0" smtClean="0">
                          <a:solidFill>
                            <a:srgbClr val="002060"/>
                          </a:solidFill>
                          <a:latin typeface="メイリオ" panose="020B0604030504040204" pitchFamily="50" charset="-128"/>
                          <a:ea typeface="メイリオ" panose="020B0604030504040204" pitchFamily="50" charset="-128"/>
                        </a:rPr>
                        <a:t>なし</a:t>
                      </a:r>
                      <a:endParaRPr kumimoji="1" lang="en-US" altLang="ja-JP" sz="1800" b="0" u="none" dirty="0" smtClean="0">
                        <a:solidFill>
                          <a:srgbClr val="002060"/>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latin typeface="BIZ UDPゴシック" panose="020B0400000000000000" pitchFamily="50" charset="-128"/>
                          <a:ea typeface="BIZ UDPゴシック" panose="020B0400000000000000" pitchFamily="50" charset="-128"/>
                        </a:rPr>
                        <a:t>あり</a:t>
                      </a:r>
                      <a:endParaRPr kumimoji="1" lang="ja-JP" altLang="en-US" sz="2400" b="0" dirty="0" smtClean="0">
                        <a:solidFill>
                          <a:schemeClr val="tx1"/>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u="none" dirty="0" smtClean="0">
                          <a:solidFill>
                            <a:srgbClr val="002060"/>
                          </a:solidFill>
                          <a:latin typeface="メイリオ" panose="020B0604030504040204" pitchFamily="50" charset="-128"/>
                          <a:ea typeface="メイリオ" panose="020B0604030504040204" pitchFamily="50" charset="-128"/>
                        </a:rPr>
                        <a:t>あり</a:t>
                      </a:r>
                      <a:endParaRPr kumimoji="1" lang="en-US" altLang="ja-JP" sz="1800" b="0" u="none" dirty="0" smtClean="0">
                        <a:solidFill>
                          <a:srgbClr val="002060"/>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2"/>
                  </a:ext>
                </a:extLst>
              </a:tr>
              <a:tr h="648315">
                <a:tc>
                  <a:txBody>
                    <a:bodyPr/>
                    <a:lstStyle/>
                    <a:p>
                      <a:pPr algn="ctr"/>
                      <a:r>
                        <a:rPr kumimoji="1" lang="ja-JP" altLang="en-US" sz="1800" b="0" dirty="0" smtClean="0">
                          <a:solidFill>
                            <a:srgbClr val="002060"/>
                          </a:solidFill>
                          <a:latin typeface="Meiryo UI" panose="020B0604030504040204" pitchFamily="50" charset="-128"/>
                          <a:ea typeface="Meiryo UI" panose="020B0604030504040204" pitchFamily="50" charset="-128"/>
                        </a:rPr>
                        <a:t>入浴</a:t>
                      </a:r>
                      <a:endParaRPr kumimoji="1" lang="en-US" altLang="ja-JP" sz="1800" b="0" dirty="0" smtClean="0">
                        <a:solidFill>
                          <a:srgbClr val="002060"/>
                        </a:solidFill>
                        <a:latin typeface="Meiryo UI" panose="020B0604030504040204" pitchFamily="50" charset="-128"/>
                        <a:ea typeface="Meiryo UI" panose="020B0604030504040204" pitchFamily="50" charset="-128"/>
                      </a:endParaRPr>
                    </a:p>
                    <a:p>
                      <a:pPr algn="ctr"/>
                      <a:r>
                        <a:rPr kumimoji="1" lang="ja-JP" altLang="en-US" sz="1800" b="0" dirty="0" smtClean="0">
                          <a:solidFill>
                            <a:srgbClr val="002060"/>
                          </a:solidFill>
                          <a:latin typeface="Meiryo UI" panose="020B0604030504040204" pitchFamily="50" charset="-128"/>
                          <a:ea typeface="Meiryo UI" panose="020B0604030504040204" pitchFamily="50" charset="-128"/>
                        </a:rPr>
                        <a:t>食事</a:t>
                      </a:r>
                      <a:endParaRPr kumimoji="1" lang="ja-JP" altLang="en-US" sz="1800" b="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b="0" dirty="0" smtClean="0">
                          <a:solidFill>
                            <a:srgbClr val="002060"/>
                          </a:solidFill>
                          <a:latin typeface="メイリオ" panose="020B0604030504040204" pitchFamily="50" charset="-128"/>
                          <a:ea typeface="メイリオ" panose="020B0604030504040204" pitchFamily="50" charset="-128"/>
                        </a:rPr>
                        <a:t>なし</a:t>
                      </a:r>
                      <a:endParaRPr kumimoji="1" lang="ja-JP" altLang="en-US" sz="1800" b="0" dirty="0">
                        <a:solidFill>
                          <a:srgbClr val="002060"/>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ja-JP" altLang="en-US" sz="2400" dirty="0" smtClean="0">
                          <a:latin typeface="BIZ UDPゴシック" panose="020B0400000000000000" pitchFamily="50" charset="-128"/>
                          <a:ea typeface="BIZ UDPゴシック" panose="020B0400000000000000" pitchFamily="50" charset="-128"/>
                        </a:rPr>
                        <a:t>なし</a:t>
                      </a:r>
                      <a:endParaRPr kumimoji="1" lang="ja-JP" altLang="en-US" sz="2400" b="0" dirty="0">
                        <a:solidFill>
                          <a:schemeClr val="tx1"/>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dirty="0" smtClean="0">
                          <a:solidFill>
                            <a:srgbClr val="002060"/>
                          </a:solidFill>
                          <a:latin typeface="メイリオ" panose="020B0604030504040204" pitchFamily="50" charset="-128"/>
                          <a:ea typeface="メイリオ" panose="020B0604030504040204" pitchFamily="50" charset="-128"/>
                        </a:rPr>
                        <a:t>事業所による</a:t>
                      </a:r>
                      <a:endParaRPr kumimoji="1" lang="ja-JP" altLang="en-US" sz="1800" b="0" dirty="0">
                        <a:solidFill>
                          <a:srgbClr val="002060"/>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3"/>
                  </a:ext>
                </a:extLst>
              </a:tr>
              <a:tr h="1078966">
                <a:tc>
                  <a:txBody>
                    <a:bodyPr/>
                    <a:lstStyle/>
                    <a:p>
                      <a:pPr algn="ctr"/>
                      <a:r>
                        <a:rPr kumimoji="1" lang="ja-JP" altLang="en-US" sz="1800" b="0" dirty="0" smtClean="0">
                          <a:solidFill>
                            <a:srgbClr val="002060"/>
                          </a:solidFill>
                          <a:latin typeface="Meiryo UI" panose="020B0604030504040204" pitchFamily="50" charset="-128"/>
                          <a:ea typeface="Meiryo UI" panose="020B0604030504040204" pitchFamily="50" charset="-128"/>
                        </a:rPr>
                        <a:t>サービス</a:t>
                      </a:r>
                      <a:endParaRPr kumimoji="1" lang="en-US" altLang="ja-JP" sz="1800" b="0" dirty="0" smtClean="0">
                        <a:solidFill>
                          <a:srgbClr val="002060"/>
                        </a:solidFill>
                        <a:latin typeface="Meiryo UI" panose="020B0604030504040204" pitchFamily="50" charset="-128"/>
                        <a:ea typeface="Meiryo UI" panose="020B0604030504040204" pitchFamily="50" charset="-128"/>
                      </a:endParaRPr>
                    </a:p>
                    <a:p>
                      <a:pPr algn="ctr"/>
                      <a:r>
                        <a:rPr kumimoji="1" lang="ja-JP" altLang="en-US" sz="1800" b="0" dirty="0" smtClean="0">
                          <a:solidFill>
                            <a:srgbClr val="002060"/>
                          </a:solidFill>
                          <a:latin typeface="Meiryo UI" panose="020B0604030504040204" pitchFamily="50" charset="-128"/>
                          <a:ea typeface="Meiryo UI" panose="020B0604030504040204" pitchFamily="50" charset="-128"/>
                        </a:rPr>
                        <a:t>利用期間</a:t>
                      </a:r>
                      <a:endParaRPr kumimoji="1" lang="ja-JP" altLang="en-US" sz="1800" b="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b="0" dirty="0" smtClean="0">
                          <a:solidFill>
                            <a:srgbClr val="002060"/>
                          </a:solidFill>
                          <a:latin typeface="メイリオ" panose="020B0604030504040204" pitchFamily="50" charset="-128"/>
                          <a:ea typeface="メイリオ" panose="020B0604030504040204" pitchFamily="50" charset="-128"/>
                        </a:rPr>
                        <a:t>3</a:t>
                      </a:r>
                      <a:r>
                        <a:rPr kumimoji="1" lang="ja-JP" altLang="en-US" sz="1800" b="0" dirty="0" smtClean="0">
                          <a:solidFill>
                            <a:srgbClr val="002060"/>
                          </a:solidFill>
                          <a:latin typeface="メイリオ" panose="020B0604030504040204" pitchFamily="50" charset="-128"/>
                          <a:ea typeface="メイリオ" panose="020B0604030504040204" pitchFamily="50" charset="-128"/>
                        </a:rPr>
                        <a:t>ヶ月</a:t>
                      </a:r>
                      <a:endParaRPr kumimoji="1" lang="ja-JP" altLang="en-US" sz="1800" b="0" dirty="0">
                        <a:solidFill>
                          <a:srgbClr val="002060"/>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en-US" altLang="ja-JP" sz="2400" b="0" dirty="0" smtClean="0">
                          <a:solidFill>
                            <a:schemeClr val="tx1"/>
                          </a:solidFill>
                          <a:latin typeface="BIZ UDPゴシック" panose="020B0400000000000000" pitchFamily="50" charset="-128"/>
                          <a:ea typeface="BIZ UDPゴシック" panose="020B0400000000000000" pitchFamily="50" charset="-128"/>
                        </a:rPr>
                        <a:t>6</a:t>
                      </a:r>
                      <a:r>
                        <a:rPr kumimoji="1" lang="ja-JP" altLang="en-US" sz="2400" b="0" dirty="0" smtClean="0">
                          <a:solidFill>
                            <a:schemeClr val="tx1"/>
                          </a:solidFill>
                          <a:latin typeface="BIZ UDPゴシック" panose="020B0400000000000000" pitchFamily="50" charset="-128"/>
                          <a:ea typeface="BIZ UDPゴシック" panose="020B0400000000000000" pitchFamily="50" charset="-128"/>
                        </a:rPr>
                        <a:t>ヶ月</a:t>
                      </a:r>
                      <a:r>
                        <a:rPr kumimoji="1" lang="ja-JP" altLang="en-US" sz="1800" b="0" dirty="0" smtClean="0">
                          <a:solidFill>
                            <a:schemeClr val="tx1"/>
                          </a:solidFill>
                          <a:latin typeface="BIZ UDPゴシック" panose="020B0400000000000000" pitchFamily="50" charset="-128"/>
                          <a:ea typeface="BIZ UDPゴシック" panose="020B0400000000000000" pitchFamily="50" charset="-128"/>
                        </a:rPr>
                        <a:t>程度を目安</a:t>
                      </a:r>
                      <a:endParaRPr kumimoji="1" lang="en-US" altLang="ja-JP" sz="1800" b="0" dirty="0" smtClean="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800" b="0" dirty="0" smtClean="0">
                          <a:solidFill>
                            <a:srgbClr val="D44106"/>
                          </a:solidFill>
                          <a:latin typeface="BIZ UDPゴシック" panose="020B0400000000000000" pitchFamily="50" charset="-128"/>
                          <a:ea typeface="BIZ UDPゴシック" panose="020B0400000000000000" pitchFamily="50" charset="-128"/>
                        </a:rPr>
                        <a:t>（利用上限：</a:t>
                      </a:r>
                      <a:r>
                        <a:rPr kumimoji="1" lang="en-US" altLang="ja-JP" sz="1800" b="0" dirty="0" smtClean="0">
                          <a:solidFill>
                            <a:srgbClr val="D44106"/>
                          </a:solidFill>
                          <a:latin typeface="BIZ UDPゴシック" panose="020B0400000000000000" pitchFamily="50" charset="-128"/>
                          <a:ea typeface="BIZ UDPゴシック" panose="020B0400000000000000" pitchFamily="50" charset="-128"/>
                        </a:rPr>
                        <a:t>9</a:t>
                      </a:r>
                      <a:r>
                        <a:rPr kumimoji="1" lang="ja-JP" altLang="en-US" sz="1800" b="0" dirty="0" smtClean="0">
                          <a:solidFill>
                            <a:srgbClr val="D44106"/>
                          </a:solidFill>
                          <a:latin typeface="BIZ UDPゴシック" panose="020B0400000000000000" pitchFamily="50" charset="-128"/>
                          <a:ea typeface="BIZ UDPゴシック" panose="020B0400000000000000" pitchFamily="50" charset="-128"/>
                        </a:rPr>
                        <a:t>か月）</a:t>
                      </a:r>
                      <a:endParaRPr kumimoji="1" lang="ja-JP" altLang="en-US" sz="1800" b="0" dirty="0">
                        <a:solidFill>
                          <a:srgbClr val="D44106"/>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u="none" dirty="0" smtClean="0">
                          <a:solidFill>
                            <a:srgbClr val="002060"/>
                          </a:solidFill>
                          <a:latin typeface="メイリオ" panose="020B0604030504040204" pitchFamily="50" charset="-128"/>
                          <a:ea typeface="メイリオ" panose="020B0604030504040204" pitchFamily="50" charset="-128"/>
                        </a:rPr>
                        <a:t>規定な</a:t>
                      </a:r>
                      <a:r>
                        <a:rPr kumimoji="1" lang="ja-JP" altLang="en-US" sz="1800" b="0" dirty="0" smtClean="0">
                          <a:solidFill>
                            <a:srgbClr val="002060"/>
                          </a:solidFill>
                          <a:latin typeface="メイリオ" panose="020B0604030504040204" pitchFamily="50" charset="-128"/>
                          <a:ea typeface="メイリオ" panose="020B0604030504040204" pitchFamily="50" charset="-128"/>
                        </a:rPr>
                        <a:t>し</a:t>
                      </a:r>
                      <a:endParaRPr kumimoji="1" lang="ja-JP" altLang="en-US" sz="1800" b="0" dirty="0">
                        <a:solidFill>
                          <a:srgbClr val="002060"/>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4"/>
                  </a:ext>
                </a:extLst>
              </a:tr>
            </a:tbl>
          </a:graphicData>
        </a:graphic>
      </p:graphicFrame>
      <p:sp>
        <p:nvSpPr>
          <p:cNvPr id="55" name="正方形/長方形 54">
            <a:extLst>
              <a:ext uri="{FF2B5EF4-FFF2-40B4-BE49-F238E27FC236}">
                <a16:creationId xmlns:a16="http://schemas.microsoft.com/office/drawing/2014/main" id="{0F10F10E-6538-4F58-998E-A264D11FBD53}"/>
              </a:ext>
            </a:extLst>
          </p:cNvPr>
          <p:cNvSpPr/>
          <p:nvPr/>
        </p:nvSpPr>
        <p:spPr>
          <a:xfrm>
            <a:off x="927463" y="2626678"/>
            <a:ext cx="4698636" cy="294611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短時間・短期間（</a:t>
            </a:r>
            <a:r>
              <a:rPr kumimoji="1" lang="en-US" altLang="ja-JP" sz="20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90</a:t>
            </a:r>
            <a:r>
              <a:rPr kumimoji="1" lang="ja-JP" altLang="en-US" sz="20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分以上</a:t>
            </a:r>
            <a:r>
              <a:rPr kumimoji="1" lang="en-US" altLang="ja-JP" sz="20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×6</a:t>
            </a:r>
            <a:r>
              <a:rPr kumimoji="1" lang="ja-JP" altLang="en-US" sz="20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か月程度）に</a:t>
            </a:r>
            <a:r>
              <a:rPr kumimoji="1" lang="ja-JP" altLang="en-US" sz="2000" b="0" i="0" u="none" strike="noStrike" kern="1200" cap="none" spc="0" normalizeH="0" baseline="0" noProof="0" dirty="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0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機能</a:t>
            </a:r>
            <a:r>
              <a:rPr kumimoji="1" lang="ja-JP" altLang="en-US" sz="2000" b="0" i="0" u="none" strike="noStrike" kern="1200" cap="none" spc="0" normalizeH="0" baseline="0" noProof="0" dirty="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訓練に特化</a:t>
            </a:r>
            <a:r>
              <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した</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サービスを提供</a:t>
            </a:r>
            <a:r>
              <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し運動機能の早期改善を目指す。</a:t>
            </a:r>
            <a:endParaRPr kumimoji="1" lang="en-US" altLang="ja-JP"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運動</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機能の改善を通じて、つながるサロンなどの地域資源や、その方の望む自立した生活へ結びつける。</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（サービス卒業）</a:t>
            </a:r>
            <a:endParaRPr kumimoji="1" lang="ja-JP" altLang="en-US" sz="2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フローチャート: 処理 11"/>
          <p:cNvSpPr/>
          <p:nvPr/>
        </p:nvSpPr>
        <p:spPr>
          <a:xfrm flipV="1">
            <a:off x="368299" y="1140779"/>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7852229" y="2468761"/>
            <a:ext cx="2815771" cy="3791278"/>
          </a:xfrm>
          <a:prstGeom prst="rect">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スライド番号プレースホルダー 3"/>
          <p:cNvSpPr>
            <a:spLocks noGrp="1"/>
          </p:cNvSpPr>
          <p:nvPr>
            <p:ph type="sldNum" sz="quarter" idx="12"/>
          </p:nvPr>
        </p:nvSpPr>
        <p:spPr>
          <a:xfrm>
            <a:off x="8610600" y="6356350"/>
            <a:ext cx="2743200" cy="365125"/>
          </a:xfrm>
        </p:spPr>
        <p:txBody>
          <a:bodyPr/>
          <a:lstStyle/>
          <a:p>
            <a:fld id="{E7D0956B-76D7-48DB-97C7-73BA52619FB9}" type="slidenum">
              <a:rPr kumimoji="1" lang="ja-JP" altLang="en-US" smtClean="0"/>
              <a:t>22</a:t>
            </a:fld>
            <a:endParaRPr kumimoji="1" lang="ja-JP" altLang="en-US" dirty="0"/>
          </a:p>
        </p:txBody>
      </p:sp>
      <p:sp>
        <p:nvSpPr>
          <p:cNvPr id="13" name="タイトル 1"/>
          <p:cNvSpPr txBox="1">
            <a:spLocks/>
          </p:cNvSpPr>
          <p:nvPr/>
        </p:nvSpPr>
        <p:spPr>
          <a:xfrm>
            <a:off x="368299" y="531322"/>
            <a:ext cx="10515600" cy="751110"/>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smtClean="0">
                <a:solidFill>
                  <a:srgbClr val="002060"/>
                </a:solidFill>
                <a:latin typeface="Meiryo UI" panose="020B0604030504040204" pitchFamily="50" charset="-128"/>
                <a:ea typeface="Meiryo UI" panose="020B0604030504040204" pitchFamily="50" charset="-128"/>
              </a:rPr>
              <a:t>サービスの内容について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11" name="タイトル 1"/>
          <p:cNvSpPr txBox="1">
            <a:spLocks/>
          </p:cNvSpPr>
          <p:nvPr/>
        </p:nvSpPr>
        <p:spPr>
          <a:xfrm>
            <a:off x="394356" y="82570"/>
            <a:ext cx="4519220" cy="3464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５．区独自基準</a:t>
            </a:r>
            <a:r>
              <a:rPr lang="en-US" altLang="ja-JP" sz="1800" dirty="0" smtClean="0">
                <a:solidFill>
                  <a:srgbClr val="002060"/>
                </a:solidFill>
                <a:latin typeface="Meiryo UI" panose="020B0604030504040204" pitchFamily="50" charset="-128"/>
                <a:ea typeface="Meiryo UI" panose="020B0604030504040204" pitchFamily="50" charset="-128"/>
              </a:rPr>
              <a:t>(A8)</a:t>
            </a:r>
            <a:r>
              <a:rPr lang="ja-JP" altLang="en-US" sz="1800" dirty="0" smtClean="0">
                <a:solidFill>
                  <a:srgbClr val="002060"/>
                </a:solidFill>
                <a:latin typeface="Meiryo UI" panose="020B0604030504040204" pitchFamily="50" charset="-128"/>
                <a:ea typeface="Meiryo UI" panose="020B0604030504040204" pitchFamily="50" charset="-128"/>
              </a:rPr>
              <a:t>・リハビリサービスについて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15356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9282" y="246067"/>
            <a:ext cx="12166203"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a:solidFill>
                  <a:srgbClr val="002060"/>
                </a:solidFill>
                <a:latin typeface="Meiryo UI" panose="020B0604030504040204" pitchFamily="50" charset="-128"/>
                <a:ea typeface="Meiryo UI" panose="020B0604030504040204" pitchFamily="50" charset="-128"/>
              </a:rPr>
              <a:t>　</a:t>
            </a:r>
            <a:r>
              <a:rPr lang="ja-JP" altLang="en-US" sz="3600" dirty="0" smtClean="0">
                <a:solidFill>
                  <a:srgbClr val="002060"/>
                </a:solidFill>
                <a:latin typeface="Meiryo UI" panose="020B0604030504040204" pitchFamily="50" charset="-128"/>
                <a:ea typeface="Meiryo UI" panose="020B0604030504040204" pitchFamily="50" charset="-128"/>
              </a:rPr>
              <a:t>　　　　　月額包括報酬導入について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5" name="フローチャート: 処理 4"/>
          <p:cNvSpPr/>
          <p:nvPr/>
        </p:nvSpPr>
        <p:spPr>
          <a:xfrm flipV="1">
            <a:off x="431402" y="951989"/>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102614563"/>
              </p:ext>
            </p:extLst>
          </p:nvPr>
        </p:nvGraphicFramePr>
        <p:xfrm>
          <a:off x="621958" y="1668654"/>
          <a:ext cx="8257091" cy="1512000"/>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211265150"/>
                    </a:ext>
                  </a:extLst>
                </a:gridCol>
                <a:gridCol w="2520000">
                  <a:extLst>
                    <a:ext uri="{9D8B030D-6E8A-4147-A177-3AD203B41FA5}">
                      <a16:colId xmlns:a16="http://schemas.microsoft.com/office/drawing/2014/main" val="3570688672"/>
                    </a:ext>
                  </a:extLst>
                </a:gridCol>
                <a:gridCol w="1057091">
                  <a:extLst>
                    <a:ext uri="{9D8B030D-6E8A-4147-A177-3AD203B41FA5}">
                      <a16:colId xmlns:a16="http://schemas.microsoft.com/office/drawing/2014/main" val="3605359825"/>
                    </a:ext>
                  </a:extLst>
                </a:gridCol>
                <a:gridCol w="2520000">
                  <a:extLst>
                    <a:ext uri="{9D8B030D-6E8A-4147-A177-3AD203B41FA5}">
                      <a16:colId xmlns:a16="http://schemas.microsoft.com/office/drawing/2014/main" val="1063092355"/>
                    </a:ext>
                  </a:extLst>
                </a:gridCol>
              </a:tblGrid>
              <a:tr h="432000">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対象者</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5400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・事業対象者</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384</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回あたり）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D44106"/>
                          </a:solidFill>
                          <a:latin typeface="Meiryo UI" panose="020B0604030504040204" pitchFamily="50" charset="-128"/>
                          <a:ea typeface="Meiryo UI" panose="020B0604030504040204" pitchFamily="50" charset="-128"/>
                        </a:rPr>
                        <a:t>1,920</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D44106"/>
                          </a:solidFill>
                          <a:latin typeface="Meiryo UI" panose="020B0604030504040204" pitchFamily="50" charset="-128"/>
                          <a:ea typeface="Meiryo UI" panose="020B0604030504040204" pitchFamily="50" charset="-128"/>
                        </a:rPr>
                        <a:t>1</a:t>
                      </a:r>
                      <a:r>
                        <a:rPr kumimoji="1" lang="ja-JP" altLang="en-US" sz="1600" u="sng" dirty="0" smtClean="0">
                          <a:solidFill>
                            <a:srgbClr val="D44106"/>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r h="5400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・事業対象者</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395</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回あたり）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D44106"/>
                          </a:solidFill>
                          <a:latin typeface="Meiryo UI" panose="020B0604030504040204" pitchFamily="50" charset="-128"/>
                          <a:ea typeface="Meiryo UI" panose="020B0604030504040204" pitchFamily="50" charset="-128"/>
                        </a:rPr>
                        <a:t>3,555</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D44106"/>
                          </a:solidFill>
                          <a:latin typeface="Meiryo UI" panose="020B0604030504040204" pitchFamily="50" charset="-128"/>
                          <a:ea typeface="Meiryo UI" panose="020B0604030504040204" pitchFamily="50" charset="-128"/>
                        </a:rPr>
                        <a:t>1</a:t>
                      </a:r>
                      <a:r>
                        <a:rPr kumimoji="1" lang="ja-JP" altLang="en-US" sz="1600" u="sng" dirty="0" smtClean="0">
                          <a:solidFill>
                            <a:srgbClr val="D44106"/>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068666276"/>
                  </a:ext>
                </a:extLst>
              </a:tr>
            </a:tbl>
          </a:graphicData>
        </a:graphic>
      </p:graphicFrame>
      <p:sp>
        <p:nvSpPr>
          <p:cNvPr id="9" name="角丸四角形吹き出し 8"/>
          <p:cNvSpPr/>
          <p:nvPr/>
        </p:nvSpPr>
        <p:spPr>
          <a:xfrm>
            <a:off x="9101921" y="1504036"/>
            <a:ext cx="2988478" cy="1455509"/>
          </a:xfrm>
          <a:prstGeom prst="wedgeRoundRectCallout">
            <a:avLst>
              <a:gd name="adj1" fmla="val -57003"/>
              <a:gd name="adj2" fmla="val 26714"/>
              <a:gd name="adj3" fmla="val 1666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その対象者に対して</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月に</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度でもサービスを</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提供した</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場合</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月額包括報酬での算定を可とします</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（単位数は月</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or</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591852" y="1262451"/>
            <a:ext cx="10761947" cy="682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①</a:t>
            </a: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 </a:t>
            </a:r>
            <a:r>
              <a:rPr kumimoji="1" lang="ja-JP" altLang="en-US" sz="2000" b="1" i="0" u="sng"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月額包括報酬</a:t>
            </a: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での算定を可とする。</a:t>
            </a:r>
            <a:r>
              <a:rPr kumimoji="1" lang="ja-JP" altLang="en-US" sz="16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（月の途中で開始、終了する場合は１回あたりの報酬で算定してください）</a:t>
            </a:r>
            <a:endParaRPr kumimoji="1" lang="en-US" altLang="ja-JP" sz="16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endParaRPr>
          </a:p>
        </p:txBody>
      </p:sp>
      <p:sp>
        <p:nvSpPr>
          <p:cNvPr id="13" name="右矢印 12"/>
          <p:cNvSpPr/>
          <p:nvPr/>
        </p:nvSpPr>
        <p:spPr>
          <a:xfrm>
            <a:off x="5467770" y="2173235"/>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6346505" y="2094118"/>
            <a:ext cx="2513242" cy="1098422"/>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1853" y="3347132"/>
            <a:ext cx="8966122" cy="641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② 機能訓練向上加算の単位数を増額</a:t>
            </a: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cs typeface="+mn-cs"/>
              </a:rPr>
              <a:t>する。</a:t>
            </a:r>
            <a:endParaRPr kumimoji="1" lang="ja-JP" altLang="en-US" sz="2000" b="0" i="0" u="none" strike="noStrike" kern="1200" cap="none" spc="0" normalizeH="0" baseline="0" noProof="0" dirty="0">
              <a:ln>
                <a:noFill/>
              </a:ln>
              <a:solidFill>
                <a:srgbClr val="D44106"/>
              </a:solidFill>
              <a:effectLst/>
              <a:uLnTx/>
              <a:uFillTx/>
              <a:latin typeface="Meiryo UI" panose="020B0604030504040204" pitchFamily="50" charset="-128"/>
              <a:ea typeface="Meiryo UI" panose="020B0604030504040204" pitchFamily="50" charset="-128"/>
              <a:cs typeface="+mn-cs"/>
            </a:endParaRPr>
          </a:p>
        </p:txBody>
      </p:sp>
      <p:graphicFrame>
        <p:nvGraphicFramePr>
          <p:cNvPr id="17" name="表 16"/>
          <p:cNvGraphicFramePr>
            <a:graphicFrameLocks noGrp="1"/>
          </p:cNvGraphicFramePr>
          <p:nvPr>
            <p:extLst>
              <p:ext uri="{D42A27DB-BD31-4B8C-83A1-F6EECF244321}">
                <p14:modId xmlns:p14="http://schemas.microsoft.com/office/powerpoint/2010/main" val="404360349"/>
              </p:ext>
            </p:extLst>
          </p:nvPr>
        </p:nvGraphicFramePr>
        <p:xfrm>
          <a:off x="597232" y="3927422"/>
          <a:ext cx="8281817" cy="972000"/>
        </p:xfrm>
        <a:graphic>
          <a:graphicData uri="http://schemas.openxmlformats.org/drawingml/2006/table">
            <a:tbl>
              <a:tblPr firstRow="1" bandRow="1">
                <a:tableStyleId>{5C22544A-7EE6-4342-B048-85BDC9FD1C3A}</a:tableStyleId>
              </a:tblPr>
              <a:tblGrid>
                <a:gridCol w="4636917">
                  <a:extLst>
                    <a:ext uri="{9D8B030D-6E8A-4147-A177-3AD203B41FA5}">
                      <a16:colId xmlns:a16="http://schemas.microsoft.com/office/drawing/2014/main" val="3570688672"/>
                    </a:ext>
                  </a:extLst>
                </a:gridCol>
                <a:gridCol w="1117600">
                  <a:extLst>
                    <a:ext uri="{9D8B030D-6E8A-4147-A177-3AD203B41FA5}">
                      <a16:colId xmlns:a16="http://schemas.microsoft.com/office/drawing/2014/main" val="3605359825"/>
                    </a:ext>
                  </a:extLst>
                </a:gridCol>
                <a:gridCol w="2527300">
                  <a:extLst>
                    <a:ext uri="{9D8B030D-6E8A-4147-A177-3AD203B41FA5}">
                      <a16:colId xmlns:a16="http://schemas.microsoft.com/office/drawing/2014/main" val="1063092355"/>
                    </a:ext>
                  </a:extLst>
                </a:gridCol>
              </a:tblGrid>
              <a:tr h="432000">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540000">
                <a:tc>
                  <a:txBody>
                    <a:bodyPr/>
                    <a:lstStyle/>
                    <a:p>
                      <a:pPr algn="ctr"/>
                      <a:r>
                        <a:rPr kumimoji="1" lang="en-US" altLang="ja-JP" sz="1600" dirty="0" smtClean="0">
                          <a:latin typeface="Meiryo UI" panose="020B0604030504040204" pitchFamily="50" charset="-128"/>
                          <a:ea typeface="Meiryo UI" panose="020B0604030504040204" pitchFamily="50" charset="-128"/>
                        </a:rPr>
                        <a:t>225</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月あたり）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D44106"/>
                          </a:solidFill>
                          <a:latin typeface="Meiryo UI" panose="020B0604030504040204" pitchFamily="50" charset="-128"/>
                          <a:ea typeface="Meiryo UI" panose="020B0604030504040204" pitchFamily="50" charset="-128"/>
                        </a:rPr>
                        <a:t>338</a:t>
                      </a:r>
                      <a:r>
                        <a:rPr kumimoji="1" lang="ja-JP" altLang="en-US" sz="1600" dirty="0" smtClean="0">
                          <a:latin typeface="Meiryo UI" panose="020B0604030504040204" pitchFamily="50" charset="-128"/>
                          <a:ea typeface="Meiryo UI" panose="020B0604030504040204" pitchFamily="50" charset="-128"/>
                        </a:rPr>
                        <a:t>単位</a:t>
                      </a:r>
                      <a:r>
                        <a:rPr kumimoji="1" lang="ja-JP" altLang="en-US" sz="1600" u="none" dirty="0" smtClean="0">
                          <a:solidFill>
                            <a:schemeClr val="tx1"/>
                          </a:solidFill>
                          <a:latin typeface="Meiryo UI" panose="020B0604030504040204" pitchFamily="50" charset="-128"/>
                          <a:ea typeface="Meiryo UI" panose="020B0604030504040204" pitchFamily="50" charset="-128"/>
                        </a:rPr>
                        <a:t>（</a:t>
                      </a:r>
                      <a:r>
                        <a:rPr kumimoji="1" lang="en-US" altLang="ja-JP" sz="1600" u="none" dirty="0" smtClean="0">
                          <a:solidFill>
                            <a:schemeClr val="tx1"/>
                          </a:solidFill>
                          <a:latin typeface="Meiryo UI" panose="020B0604030504040204" pitchFamily="50" charset="-128"/>
                          <a:ea typeface="Meiryo UI" panose="020B0604030504040204" pitchFamily="50" charset="-128"/>
                        </a:rPr>
                        <a:t>1</a:t>
                      </a:r>
                      <a:r>
                        <a:rPr kumimoji="1" lang="ja-JP" altLang="en-US" sz="1600" u="none" dirty="0" smtClean="0">
                          <a:solidFill>
                            <a:schemeClr val="tx1"/>
                          </a:solidFill>
                          <a:latin typeface="Meiryo UI" panose="020B0604030504040204" pitchFamily="50" charset="-128"/>
                          <a:ea typeface="Meiryo UI" panose="020B0604030504040204" pitchFamily="50" charset="-128"/>
                        </a:rPr>
                        <a:t>月あたり）</a:t>
                      </a:r>
                      <a:endParaRPr kumimoji="1" lang="ja-JP" altLang="en-US" sz="16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bl>
          </a:graphicData>
        </a:graphic>
      </p:graphicFrame>
      <p:sp>
        <p:nvSpPr>
          <p:cNvPr id="19" name="正方形/長方形 18"/>
          <p:cNvSpPr/>
          <p:nvPr/>
        </p:nvSpPr>
        <p:spPr>
          <a:xfrm>
            <a:off x="5366568" y="3841484"/>
            <a:ext cx="1004717" cy="641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×1.5</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倍</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p:cNvSpPr/>
          <p:nvPr/>
        </p:nvSpPr>
        <p:spPr>
          <a:xfrm>
            <a:off x="6346505" y="4352360"/>
            <a:ext cx="2513242" cy="504389"/>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角丸四角形吹き出し 20"/>
          <p:cNvSpPr/>
          <p:nvPr/>
        </p:nvSpPr>
        <p:spPr>
          <a:xfrm>
            <a:off x="9194917" y="3577227"/>
            <a:ext cx="2895482" cy="1255326"/>
          </a:xfrm>
          <a:prstGeom prst="wedgeRoundRectCallout">
            <a:avLst>
              <a:gd name="adj1" fmla="val -57003"/>
              <a:gd name="adj2" fmla="val 26714"/>
              <a:gd name="adj3" fmla="val 1666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国相当</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基準（</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A6</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）の運動器機能向上加算の単位数の「１</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５倍」の</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単位数を加算します</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p:cNvSpPr/>
          <p:nvPr/>
        </p:nvSpPr>
        <p:spPr>
          <a:xfrm>
            <a:off x="591853" y="6353454"/>
            <a:ext cx="8966122" cy="337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自立化加算相当費は、引き続き現行のとおり加算取得可能</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 name="正方形/長方形 23"/>
          <p:cNvSpPr/>
          <p:nvPr/>
        </p:nvSpPr>
        <p:spPr>
          <a:xfrm>
            <a:off x="431402" y="246067"/>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令和</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6</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年</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4</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月～</a:t>
            </a: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5" name="右矢印 24"/>
          <p:cNvSpPr/>
          <p:nvPr/>
        </p:nvSpPr>
        <p:spPr>
          <a:xfrm>
            <a:off x="5435286" y="4216463"/>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aphicFrame>
        <p:nvGraphicFramePr>
          <p:cNvPr id="26" name="表 25"/>
          <p:cNvGraphicFramePr>
            <a:graphicFrameLocks noGrp="1"/>
          </p:cNvGraphicFramePr>
          <p:nvPr>
            <p:extLst>
              <p:ext uri="{D42A27DB-BD31-4B8C-83A1-F6EECF244321}">
                <p14:modId xmlns:p14="http://schemas.microsoft.com/office/powerpoint/2010/main" val="326330538"/>
              </p:ext>
            </p:extLst>
          </p:nvPr>
        </p:nvGraphicFramePr>
        <p:xfrm>
          <a:off x="519282" y="5355380"/>
          <a:ext cx="10922397" cy="968225"/>
        </p:xfrm>
        <a:graphic>
          <a:graphicData uri="http://schemas.openxmlformats.org/drawingml/2006/table">
            <a:tbl>
              <a:tblPr firstRow="1" bandRow="1">
                <a:tableStyleId>{5C22544A-7EE6-4342-B048-85BDC9FD1C3A}</a:tableStyleId>
              </a:tblPr>
              <a:tblGrid>
                <a:gridCol w="3761775">
                  <a:extLst>
                    <a:ext uri="{9D8B030D-6E8A-4147-A177-3AD203B41FA5}">
                      <a16:colId xmlns:a16="http://schemas.microsoft.com/office/drawing/2014/main" val="3570688672"/>
                    </a:ext>
                  </a:extLst>
                </a:gridCol>
                <a:gridCol w="2047172">
                  <a:extLst>
                    <a:ext uri="{9D8B030D-6E8A-4147-A177-3AD203B41FA5}">
                      <a16:colId xmlns:a16="http://schemas.microsoft.com/office/drawing/2014/main" val="3605359825"/>
                    </a:ext>
                  </a:extLst>
                </a:gridCol>
                <a:gridCol w="5113450">
                  <a:extLst>
                    <a:ext uri="{9D8B030D-6E8A-4147-A177-3AD203B41FA5}">
                      <a16:colId xmlns:a16="http://schemas.microsoft.com/office/drawing/2014/main" val="1063092355"/>
                    </a:ext>
                  </a:extLst>
                </a:gridCol>
              </a:tblGrid>
              <a:tr h="428225">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540000">
                <a:tc>
                  <a:txBody>
                    <a:bodyPr/>
                    <a:lstStyle/>
                    <a:p>
                      <a:pPr algn="ctr"/>
                      <a:r>
                        <a:rPr kumimoji="1" lang="en-US" altLang="ja-JP" sz="1600" strike="noStrike" dirty="0" smtClean="0">
                          <a:solidFill>
                            <a:schemeClr val="tx1"/>
                          </a:solidFill>
                          <a:latin typeface="Meiryo UI" panose="020B0604030504040204" pitchFamily="50" charset="-128"/>
                          <a:ea typeface="Meiryo UI" panose="020B0604030504040204" pitchFamily="50" charset="-128"/>
                        </a:rPr>
                        <a:t>1</a:t>
                      </a:r>
                      <a:r>
                        <a:rPr kumimoji="1" lang="ja-JP" altLang="en-US" sz="1600" strike="noStrike" dirty="0" smtClean="0">
                          <a:solidFill>
                            <a:schemeClr val="tx1"/>
                          </a:solidFill>
                          <a:latin typeface="Meiryo UI" panose="020B0604030504040204" pitchFamily="50" charset="-128"/>
                          <a:ea typeface="Meiryo UI" panose="020B0604030504040204" pitchFamily="50" charset="-128"/>
                        </a:rPr>
                        <a:t>月あたり　</a:t>
                      </a:r>
                      <a:r>
                        <a:rPr kumimoji="1" lang="en-US" altLang="ja-JP" sz="1600" strike="noStrike" dirty="0" smtClean="0">
                          <a:solidFill>
                            <a:schemeClr val="tx1"/>
                          </a:solidFill>
                          <a:latin typeface="Meiryo UI" panose="020B0604030504040204" pitchFamily="50" charset="-128"/>
                          <a:ea typeface="Meiryo UI" panose="020B0604030504040204" pitchFamily="50" charset="-128"/>
                        </a:rPr>
                        <a:t>50,000</a:t>
                      </a:r>
                      <a:r>
                        <a:rPr kumimoji="1" lang="ja-JP" altLang="en-US" sz="1600" strike="noStrike" dirty="0" smtClean="0">
                          <a:solidFill>
                            <a:schemeClr val="tx1"/>
                          </a:solidFill>
                          <a:latin typeface="Meiryo UI" panose="020B0604030504040204" pitchFamily="50" charset="-128"/>
                          <a:ea typeface="Meiryo UI" panose="020B0604030504040204" pitchFamily="50" charset="-128"/>
                        </a:rPr>
                        <a:t>円</a:t>
                      </a:r>
                      <a:endParaRPr kumimoji="1" lang="en-US" altLang="ja-JP" sz="1600" strike="noStrike"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600" u="none" dirty="0" smtClean="0">
                          <a:solidFill>
                            <a:schemeClr val="tx1"/>
                          </a:solidFill>
                          <a:latin typeface="Meiryo UI" panose="020B0604030504040204" pitchFamily="50" charset="-128"/>
                          <a:ea typeface="Meiryo UI" panose="020B0604030504040204" pitchFamily="50" charset="-128"/>
                        </a:rPr>
                        <a:t>1</a:t>
                      </a:r>
                      <a:r>
                        <a:rPr kumimoji="1" lang="ja-JP" altLang="en-US" sz="1600" u="none" dirty="0" smtClean="0">
                          <a:solidFill>
                            <a:schemeClr val="tx1"/>
                          </a:solidFill>
                          <a:latin typeface="Meiryo UI" panose="020B0604030504040204" pitchFamily="50" charset="-128"/>
                          <a:ea typeface="Meiryo UI" panose="020B0604030504040204" pitchFamily="50" charset="-128"/>
                        </a:rPr>
                        <a:t>月あたり　</a:t>
                      </a:r>
                      <a:r>
                        <a:rPr kumimoji="1" lang="en-US" altLang="ja-JP" sz="1600" u="none" dirty="0" smtClean="0">
                          <a:solidFill>
                            <a:schemeClr val="tx1"/>
                          </a:solidFill>
                          <a:latin typeface="Meiryo UI" panose="020B0604030504040204" pitchFamily="50" charset="-128"/>
                          <a:ea typeface="Meiryo UI" panose="020B0604030504040204" pitchFamily="50" charset="-128"/>
                        </a:rPr>
                        <a:t>50,000</a:t>
                      </a:r>
                      <a:r>
                        <a:rPr kumimoji="1" lang="ja-JP" altLang="en-US" sz="1600" u="none" dirty="0" smtClean="0">
                          <a:solidFill>
                            <a:schemeClr val="tx1"/>
                          </a:solidFill>
                          <a:latin typeface="Meiryo UI" panose="020B0604030504040204" pitchFamily="50" charset="-128"/>
                          <a:ea typeface="Meiryo UI" panose="020B0604030504040204" pitchFamily="50" charset="-128"/>
                        </a:rPr>
                        <a:t>円</a:t>
                      </a:r>
                      <a:endParaRPr kumimoji="1" lang="en-US" altLang="ja-JP" sz="1600" u="none"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u="none" dirty="0" smtClean="0">
                          <a:solidFill>
                            <a:srgbClr val="FF4106"/>
                          </a:solidFill>
                          <a:latin typeface="Meiryo UI" panose="020B0604030504040204" pitchFamily="50" charset="-128"/>
                          <a:ea typeface="Meiryo UI" panose="020B0604030504040204" pitchFamily="50" charset="-128"/>
                        </a:rPr>
                        <a:t>※</a:t>
                      </a:r>
                      <a:r>
                        <a:rPr kumimoji="1" lang="ja-JP" altLang="en-US" sz="1200" u="none" dirty="0" smtClean="0">
                          <a:solidFill>
                            <a:srgbClr val="FF4106"/>
                          </a:solidFill>
                          <a:latin typeface="Meiryo UI" panose="020B0604030504040204" pitchFamily="50" charset="-128"/>
                          <a:ea typeface="Meiryo UI" panose="020B0604030504040204" pitchFamily="50" charset="-128"/>
                        </a:rPr>
                        <a:t>週当たりの定員の合計が</a:t>
                      </a:r>
                      <a:r>
                        <a:rPr kumimoji="1" lang="en-US" altLang="ja-JP" sz="1200" u="none" dirty="0" smtClean="0">
                          <a:solidFill>
                            <a:srgbClr val="FF4106"/>
                          </a:solidFill>
                          <a:latin typeface="Meiryo UI" panose="020B0604030504040204" pitchFamily="50" charset="-128"/>
                          <a:ea typeface="Meiryo UI" panose="020B0604030504040204" pitchFamily="50" charset="-128"/>
                        </a:rPr>
                        <a:t>10</a:t>
                      </a:r>
                      <a:r>
                        <a:rPr kumimoji="1" lang="ja-JP" altLang="en-US" sz="1200" u="none" dirty="0" smtClean="0">
                          <a:solidFill>
                            <a:srgbClr val="FF4106"/>
                          </a:solidFill>
                          <a:latin typeface="Meiryo UI" panose="020B0604030504040204" pitchFamily="50" charset="-128"/>
                          <a:ea typeface="Meiryo UI" panose="020B0604030504040204" pitchFamily="50" charset="-128"/>
                        </a:rPr>
                        <a:t>名に満たない場合は、定員</a:t>
                      </a:r>
                      <a:r>
                        <a:rPr kumimoji="1" lang="en-US" altLang="ja-JP" sz="1200" u="none" dirty="0" smtClean="0">
                          <a:solidFill>
                            <a:srgbClr val="FF4106"/>
                          </a:solidFill>
                          <a:latin typeface="Meiryo UI" panose="020B0604030504040204" pitchFamily="50" charset="-128"/>
                          <a:ea typeface="Meiryo UI" panose="020B0604030504040204" pitchFamily="50" charset="-128"/>
                        </a:rPr>
                        <a:t>×5,000</a:t>
                      </a:r>
                      <a:r>
                        <a:rPr kumimoji="1" lang="ja-JP" altLang="en-US" sz="1200" u="none" dirty="0" smtClean="0">
                          <a:solidFill>
                            <a:srgbClr val="FF4106"/>
                          </a:solidFill>
                          <a:latin typeface="Meiryo UI" panose="020B0604030504040204" pitchFamily="50" charset="-128"/>
                          <a:ea typeface="Meiryo UI" panose="020B0604030504040204" pitchFamily="50" charset="-128"/>
                        </a:rPr>
                        <a:t>円とする</a:t>
                      </a:r>
                      <a:endParaRPr kumimoji="1" lang="ja-JP" altLang="en-US" sz="1200" u="none" dirty="0">
                        <a:solidFill>
                          <a:srgbClr val="FF4106"/>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bl>
          </a:graphicData>
        </a:graphic>
      </p:graphicFrame>
      <p:sp>
        <p:nvSpPr>
          <p:cNvPr id="18" name="右矢印 17"/>
          <p:cNvSpPr/>
          <p:nvPr/>
        </p:nvSpPr>
        <p:spPr>
          <a:xfrm>
            <a:off x="5435286" y="5524439"/>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591853" y="4911116"/>
            <a:ext cx="5268620"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rPr>
              <a:t>③</a:t>
            </a:r>
            <a:r>
              <a:rPr kumimoji="1" lang="ja-JP" altLang="en-US" sz="2000" b="1" i="0" u="none" strike="noStrike" kern="1200" cap="none" spc="0" normalizeH="0" baseline="0" noProof="0" dirty="0">
                <a:ln>
                  <a:noFill/>
                </a:ln>
                <a:solidFill>
                  <a:srgbClr val="D44106"/>
                </a:solidFill>
                <a:effectLst/>
                <a:uLnTx/>
                <a:uFillTx/>
                <a:latin typeface="HG丸ｺﾞｼｯｸM-PRO" panose="020F0600000000000000" pitchFamily="50" charset="-128"/>
                <a:ea typeface="HG丸ｺﾞｼｯｸM-PRO" panose="020F0600000000000000" pitchFamily="50" charset="-128"/>
              </a:rPr>
              <a:t>副都心加算</a:t>
            </a:r>
            <a:r>
              <a:rPr kumimoji="1" lang="ja-JP" altLang="en-US" sz="2000" b="1" i="0" u="none" strike="noStrike" kern="1200" cap="none" spc="0" normalizeH="0" baseline="0" noProof="0" dirty="0" smtClean="0">
                <a:ln>
                  <a:noFill/>
                </a:ln>
                <a:solidFill>
                  <a:srgbClr val="D44106"/>
                </a:solidFill>
                <a:effectLst/>
                <a:uLnTx/>
                <a:uFillTx/>
                <a:latin typeface="HG丸ｺﾞｼｯｸM-PRO" panose="020F0600000000000000" pitchFamily="50" charset="-128"/>
                <a:ea typeface="HG丸ｺﾞｼｯｸM-PRO" panose="020F0600000000000000" pitchFamily="50" charset="-128"/>
              </a:rPr>
              <a:t>相当費</a:t>
            </a:r>
            <a:r>
              <a:rPr lang="ja-JP" altLang="en-US" sz="2000" dirty="0">
                <a:solidFill>
                  <a:srgbClr val="D44106"/>
                </a:solidFill>
                <a:latin typeface="Meiryo UI" panose="020B0604030504040204" pitchFamily="50" charset="-128"/>
                <a:ea typeface="Meiryo UI" panose="020B0604030504040204" pitchFamily="50" charset="-128"/>
              </a:rPr>
              <a:t>の</a:t>
            </a:r>
            <a:r>
              <a:rPr kumimoji="1" lang="ja-JP" altLang="en-US" sz="2000" b="0" i="0" u="none" strike="noStrike" kern="1200" cap="none" spc="0" normalizeH="0" baseline="0" noProof="0" dirty="0" smtClean="0">
                <a:ln>
                  <a:noFill/>
                </a:ln>
                <a:solidFill>
                  <a:srgbClr val="D44106"/>
                </a:solidFill>
                <a:effectLst/>
                <a:uLnTx/>
                <a:uFillTx/>
                <a:latin typeface="Meiryo UI" panose="020B0604030504040204" pitchFamily="50" charset="-128"/>
                <a:ea typeface="Meiryo UI" panose="020B0604030504040204" pitchFamily="50" charset="-128"/>
              </a:rPr>
              <a:t>基準を一部変更する。</a:t>
            </a:r>
            <a:endParaRPr kumimoji="1" lang="ja-JP" altLang="en-US" sz="2000" b="0" i="0" u="none" strike="noStrike" kern="1200" cap="none" spc="0" normalizeH="0" baseline="0" noProof="0" dirty="0">
              <a:ln>
                <a:noFill/>
              </a:ln>
              <a:solidFill>
                <a:srgbClr val="D44106"/>
              </a:solidFill>
              <a:effectLst/>
              <a:uLnTx/>
              <a:uFillTx/>
              <a:latin typeface="Meiryo UI" panose="020B0604030504040204" pitchFamily="50" charset="-128"/>
              <a:ea typeface="Meiryo UI" panose="020B0604030504040204" pitchFamily="50" charset="-128"/>
            </a:endParaRPr>
          </a:p>
        </p:txBody>
      </p:sp>
      <p:sp>
        <p:nvSpPr>
          <p:cNvPr id="27" name="正方形/長方形 26"/>
          <p:cNvSpPr/>
          <p:nvPr/>
        </p:nvSpPr>
        <p:spPr>
          <a:xfrm>
            <a:off x="6346505" y="5772412"/>
            <a:ext cx="5142965" cy="550153"/>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p:cNvSpPr txBox="1">
            <a:spLocks/>
          </p:cNvSpPr>
          <p:nvPr/>
        </p:nvSpPr>
        <p:spPr>
          <a:xfrm>
            <a:off x="431402" y="28698"/>
            <a:ext cx="4519220" cy="3464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５．区独自基準</a:t>
            </a:r>
            <a:r>
              <a:rPr lang="en-US" altLang="ja-JP" sz="1800" dirty="0" smtClean="0">
                <a:solidFill>
                  <a:srgbClr val="002060"/>
                </a:solidFill>
                <a:latin typeface="Meiryo UI" panose="020B0604030504040204" pitchFamily="50" charset="-128"/>
                <a:ea typeface="Meiryo UI" panose="020B0604030504040204" pitchFamily="50" charset="-128"/>
              </a:rPr>
              <a:t>(A8)</a:t>
            </a:r>
            <a:r>
              <a:rPr lang="ja-JP" altLang="en-US" sz="1800" dirty="0" smtClean="0">
                <a:solidFill>
                  <a:srgbClr val="002060"/>
                </a:solidFill>
                <a:latin typeface="Meiryo UI" panose="020B0604030504040204" pitchFamily="50" charset="-128"/>
                <a:ea typeface="Meiryo UI" panose="020B0604030504040204" pitchFamily="50" charset="-128"/>
              </a:rPr>
              <a:t>・リハビリサービスについて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6999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715565" y="446769"/>
            <a:ext cx="11353800"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その他の加算相当費について</a:t>
            </a:r>
            <a:endParaRPr kumimoji="1" lang="ja-JP" altLang="en-US" sz="24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aphicFrame>
        <p:nvGraphicFramePr>
          <p:cNvPr id="12" name="表 11"/>
          <p:cNvGraphicFramePr>
            <a:graphicFrameLocks noGrp="1"/>
          </p:cNvGraphicFramePr>
          <p:nvPr>
            <p:extLst>
              <p:ext uri="{D42A27DB-BD31-4B8C-83A1-F6EECF244321}">
                <p14:modId xmlns:p14="http://schemas.microsoft.com/office/powerpoint/2010/main" val="717299648"/>
              </p:ext>
            </p:extLst>
          </p:nvPr>
        </p:nvGraphicFramePr>
        <p:xfrm>
          <a:off x="621019" y="2497600"/>
          <a:ext cx="10905363" cy="3318365"/>
        </p:xfrm>
        <a:graphic>
          <a:graphicData uri="http://schemas.openxmlformats.org/drawingml/2006/table">
            <a:tbl>
              <a:tblPr firstRow="1" bandRow="1">
                <a:tableStyleId>{0E3FDE45-AF77-4B5C-9715-49D594BDF05E}</a:tableStyleId>
              </a:tblPr>
              <a:tblGrid>
                <a:gridCol w="2987170">
                  <a:extLst>
                    <a:ext uri="{9D8B030D-6E8A-4147-A177-3AD203B41FA5}">
                      <a16:colId xmlns:a16="http://schemas.microsoft.com/office/drawing/2014/main" val="20000"/>
                    </a:ext>
                  </a:extLst>
                </a:gridCol>
                <a:gridCol w="5363570">
                  <a:extLst>
                    <a:ext uri="{9D8B030D-6E8A-4147-A177-3AD203B41FA5}">
                      <a16:colId xmlns:a16="http://schemas.microsoft.com/office/drawing/2014/main" val="20001"/>
                    </a:ext>
                  </a:extLst>
                </a:gridCol>
                <a:gridCol w="2554623">
                  <a:extLst>
                    <a:ext uri="{9D8B030D-6E8A-4147-A177-3AD203B41FA5}">
                      <a16:colId xmlns:a16="http://schemas.microsoft.com/office/drawing/2014/main" val="20002"/>
                    </a:ext>
                  </a:extLst>
                </a:gridCol>
              </a:tblGrid>
              <a:tr h="688502">
                <a:tc>
                  <a:txBody>
                    <a:bodyPr/>
                    <a:lstStyle/>
                    <a:p>
                      <a:pPr algn="l"/>
                      <a:r>
                        <a:rPr kumimoji="1" lang="ja-JP" altLang="en-US" sz="2000" dirty="0" smtClean="0">
                          <a:solidFill>
                            <a:srgbClr val="002060"/>
                          </a:solidFill>
                          <a:latin typeface="Meiryo UI" panose="020B0604030504040204" pitchFamily="50" charset="-128"/>
                          <a:ea typeface="Meiryo UI" panose="020B0604030504040204" pitchFamily="50" charset="-128"/>
                        </a:rPr>
                        <a:t>◆加算名称</a:t>
                      </a:r>
                      <a:r>
                        <a:rPr kumimoji="1" lang="ja-JP" altLang="en-US" sz="2000" dirty="0">
                          <a:solidFill>
                            <a:srgbClr val="002060"/>
                          </a:solidFill>
                          <a:latin typeface="Meiryo UI" panose="020B0604030504040204" pitchFamily="50" charset="-128"/>
                          <a:ea typeface="Meiryo UI" panose="020B0604030504040204" pitchFamily="50" charset="-128"/>
                        </a:rPr>
                        <a:t>　　　　　　　　　　　　　　　　　　　　　　　　　　　　　　　　　　　　　</a:t>
                      </a:r>
                    </a:p>
                  </a:txBody>
                  <a:tcPr anchor="ctr"/>
                </a:tc>
                <a:tc>
                  <a:txBody>
                    <a:bodyPr/>
                    <a:lstStyle/>
                    <a:p>
                      <a:pPr algn="l"/>
                      <a:r>
                        <a:rPr kumimoji="1" lang="ja-JP" altLang="en-US" sz="2000" dirty="0" smtClean="0">
                          <a:solidFill>
                            <a:srgbClr val="002060"/>
                          </a:solidFill>
                          <a:latin typeface="Meiryo UI" panose="020B0604030504040204" pitchFamily="50" charset="-128"/>
                          <a:ea typeface="Meiryo UI" panose="020B0604030504040204" pitchFamily="50" charset="-128"/>
                        </a:rPr>
                        <a:t>◆加算の要件</a:t>
                      </a:r>
                      <a:endParaRPr kumimoji="1" lang="ja-JP" altLang="en-US" sz="20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2000" dirty="0" smtClean="0">
                          <a:solidFill>
                            <a:srgbClr val="002060"/>
                          </a:solidFill>
                          <a:latin typeface="Meiryo UI" panose="020B0604030504040204" pitchFamily="50" charset="-128"/>
                          <a:ea typeface="Meiryo UI" panose="020B0604030504040204" pitchFamily="50" charset="-128"/>
                        </a:rPr>
                        <a:t>　　　◆加算額</a:t>
                      </a:r>
                      <a:endParaRPr kumimoji="1" lang="ja-JP" altLang="en-US" sz="200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16366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rgbClr val="002060"/>
                          </a:solidFill>
                          <a:latin typeface="Meiryo UI" panose="020B0604030504040204" pitchFamily="50" charset="-128"/>
                          <a:ea typeface="Meiryo UI" panose="020B0604030504040204" pitchFamily="50" charset="-128"/>
                        </a:rPr>
                        <a:t>自立化加算相当費（</a:t>
                      </a:r>
                      <a:r>
                        <a:rPr kumimoji="1" lang="en-US" altLang="ja-JP" sz="1800" b="1" dirty="0" smtClean="0">
                          <a:solidFill>
                            <a:srgbClr val="002060"/>
                          </a:solidFill>
                          <a:latin typeface="Meiryo UI" panose="020B0604030504040204" pitchFamily="50" charset="-128"/>
                          <a:ea typeface="Meiryo UI" panose="020B0604030504040204" pitchFamily="50" charset="-128"/>
                        </a:rPr>
                        <a:t>Ⅰ</a:t>
                      </a:r>
                      <a:r>
                        <a:rPr kumimoji="1" lang="ja-JP" altLang="en-US" sz="1800" b="1" dirty="0" smtClean="0">
                          <a:solidFill>
                            <a:srgbClr val="002060"/>
                          </a:solidFill>
                          <a:latin typeface="Meiryo UI" panose="020B0604030504040204" pitchFamily="50" charset="-128"/>
                          <a:ea typeface="Meiryo UI" panose="020B0604030504040204" pitchFamily="50" charset="-128"/>
                        </a:rPr>
                        <a:t>）</a:t>
                      </a:r>
                      <a:endParaRPr kumimoji="1" lang="ja-JP" altLang="en-US" sz="1800" b="1"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①区独自基準</a:t>
                      </a:r>
                      <a:r>
                        <a:rPr kumimoji="1" lang="en-US" altLang="ja-JP" sz="1600" dirty="0" smtClean="0">
                          <a:solidFill>
                            <a:srgbClr val="002060"/>
                          </a:solidFill>
                          <a:latin typeface="Meiryo UI" panose="020B0604030504040204" pitchFamily="50" charset="-128"/>
                          <a:ea typeface="Meiryo UI" panose="020B0604030504040204" pitchFamily="50" charset="-128"/>
                        </a:rPr>
                        <a:t>(A8)</a:t>
                      </a:r>
                      <a:r>
                        <a:rPr kumimoji="1" lang="ja-JP" altLang="en-US" sz="1600" dirty="0" smtClean="0">
                          <a:solidFill>
                            <a:srgbClr val="002060"/>
                          </a:solidFill>
                          <a:latin typeface="Meiryo UI" panose="020B0604030504040204" pitchFamily="50" charset="-128"/>
                          <a:ea typeface="Meiryo UI" panose="020B0604030504040204" pitchFamily="50" charset="-128"/>
                        </a:rPr>
                        <a:t>・リハビリサービスの利用により運動機能の　　</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改善がみられ、当該サービスを終了し、その他のサービスを</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利用していない場合</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②区独自基準</a:t>
                      </a:r>
                      <a:r>
                        <a:rPr kumimoji="1" lang="en-US" altLang="ja-JP" sz="1600" dirty="0" smtClean="0">
                          <a:solidFill>
                            <a:srgbClr val="002060"/>
                          </a:solidFill>
                          <a:latin typeface="Meiryo UI" panose="020B0604030504040204" pitchFamily="50" charset="-128"/>
                          <a:ea typeface="Meiryo UI" panose="020B0604030504040204" pitchFamily="50" charset="-128"/>
                        </a:rPr>
                        <a:t>(A8)</a:t>
                      </a:r>
                      <a:r>
                        <a:rPr kumimoji="1" lang="ja-JP" altLang="en-US" sz="1600" dirty="0" smtClean="0">
                          <a:solidFill>
                            <a:srgbClr val="002060"/>
                          </a:solidFill>
                          <a:latin typeface="Meiryo UI" panose="020B0604030504040204" pitchFamily="50" charset="-128"/>
                          <a:ea typeface="Meiryo UI" panose="020B0604030504040204" pitchFamily="50" charset="-128"/>
                        </a:rPr>
                        <a:t>・リハビリサービスの利用により運動機能の　　</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改善がみられ、当該サービスを終了し、つながるサロン又は</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短期集中通所型サービスへ通所する場合</a:t>
                      </a:r>
                    </a:p>
                  </a:txBody>
                  <a:tcPr anchor="ctr"/>
                </a:tc>
                <a:tc>
                  <a:txBody>
                    <a:bodyPr/>
                    <a:lstStyle/>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1</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人あたり</a:t>
                      </a:r>
                      <a:endParaRPr kumimoji="1" lang="en-US" altLang="ja-JP" sz="1800" spc="0" baseline="0" dirty="0" smtClean="0">
                        <a:solidFill>
                          <a:srgbClr val="002060"/>
                        </a:solidFill>
                        <a:latin typeface="Meiryo UI" panose="020B0604030504040204" pitchFamily="50" charset="-128"/>
                        <a:ea typeface="Meiryo UI" panose="020B0604030504040204" pitchFamily="50" charset="-128"/>
                      </a:endParaRPr>
                    </a:p>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20,000</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円</a:t>
                      </a:r>
                      <a:endParaRPr kumimoji="1" lang="en-US" altLang="ja-JP" sz="1800" spc="0" baseline="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20650010"/>
                  </a:ext>
                </a:extLst>
              </a:tr>
              <a:tr h="9932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rgbClr val="002060"/>
                          </a:solidFill>
                          <a:latin typeface="Meiryo UI" panose="020B0604030504040204" pitchFamily="50" charset="-128"/>
                          <a:ea typeface="Meiryo UI" panose="020B0604030504040204" pitchFamily="50" charset="-128"/>
                        </a:rPr>
                        <a:t>自立化加算相当費（</a:t>
                      </a:r>
                      <a:r>
                        <a:rPr kumimoji="1" lang="en-US" altLang="ja-JP" sz="1800" b="1" dirty="0" smtClean="0">
                          <a:solidFill>
                            <a:srgbClr val="002060"/>
                          </a:solidFill>
                          <a:latin typeface="Meiryo UI" panose="020B0604030504040204" pitchFamily="50" charset="-128"/>
                          <a:ea typeface="Meiryo UI" panose="020B0604030504040204" pitchFamily="50" charset="-128"/>
                        </a:rPr>
                        <a:t>Ⅱ</a:t>
                      </a:r>
                      <a:r>
                        <a:rPr kumimoji="1" lang="ja-JP" altLang="en-US" sz="1800" b="1" dirty="0" smtClean="0">
                          <a:solidFill>
                            <a:srgbClr val="002060"/>
                          </a:solidFill>
                          <a:latin typeface="Meiryo UI" panose="020B0604030504040204" pitchFamily="50" charset="-128"/>
                          <a:ea typeface="Meiryo UI" panose="020B0604030504040204" pitchFamily="50" charset="-128"/>
                        </a:rPr>
                        <a:t>）</a:t>
                      </a:r>
                      <a:endParaRPr kumimoji="1" lang="ja-JP" altLang="en-US" sz="1800" b="1" dirty="0">
                        <a:solidFill>
                          <a:srgbClr val="002060"/>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600" b="0" dirty="0" smtClean="0">
                          <a:solidFill>
                            <a:srgbClr val="002060"/>
                          </a:solidFill>
                          <a:latin typeface="Meiryo UI" panose="020B0604030504040204" pitchFamily="50" charset="-128"/>
                          <a:ea typeface="Meiryo UI" panose="020B0604030504040204" pitchFamily="50" charset="-128"/>
                        </a:rPr>
                        <a:t>としまリハビリ通所サービスを終了し、サービス終了時に実施する「自立化加算相当費（</a:t>
                      </a:r>
                      <a:r>
                        <a:rPr kumimoji="1" lang="en-US" altLang="ja-JP" sz="1600" b="0" dirty="0" smtClean="0">
                          <a:solidFill>
                            <a:srgbClr val="002060"/>
                          </a:solidFill>
                          <a:latin typeface="Meiryo UI" panose="020B0604030504040204" pitchFamily="50" charset="-128"/>
                          <a:ea typeface="Meiryo UI" panose="020B0604030504040204" pitchFamily="50" charset="-128"/>
                        </a:rPr>
                        <a:t>Ⅱ</a:t>
                      </a:r>
                      <a:r>
                        <a:rPr kumimoji="1" lang="ja-JP" altLang="en-US" sz="1600" b="0" dirty="0" smtClean="0">
                          <a:solidFill>
                            <a:srgbClr val="002060"/>
                          </a:solidFill>
                          <a:latin typeface="Meiryo UI" panose="020B0604030504040204" pitchFamily="50" charset="-128"/>
                          <a:ea typeface="Meiryo UI" panose="020B0604030504040204" pitchFamily="50" charset="-128"/>
                        </a:rPr>
                        <a:t>）判定基準表</a:t>
                      </a:r>
                      <a:r>
                        <a:rPr kumimoji="1" lang="en-US" altLang="ja-JP" sz="1600" b="0" dirty="0" smtClean="0">
                          <a:solidFill>
                            <a:srgbClr val="002060"/>
                          </a:solidFill>
                          <a:latin typeface="Meiryo UI" panose="020B0604030504040204" pitchFamily="50" charset="-128"/>
                          <a:ea typeface="Meiryo UI" panose="020B0604030504040204" pitchFamily="50" charset="-128"/>
                        </a:rPr>
                        <a:t>※</a:t>
                      </a:r>
                      <a:r>
                        <a:rPr kumimoji="1" lang="ja-JP" altLang="en-US" sz="1600" b="0" dirty="0" smtClean="0">
                          <a:solidFill>
                            <a:srgbClr val="002060"/>
                          </a:solidFill>
                          <a:latin typeface="Meiryo UI" panose="020B0604030504040204" pitchFamily="50" charset="-128"/>
                          <a:ea typeface="Meiryo UI" panose="020B0604030504040204" pitchFamily="50" charset="-128"/>
                        </a:rPr>
                        <a:t>」により、基準値を下回る状態と判定された場合</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1</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人あたり</a:t>
                      </a:r>
                      <a:endParaRPr kumimoji="1" lang="en-US" altLang="ja-JP" sz="1800" spc="0" baseline="0" dirty="0" smtClean="0">
                        <a:solidFill>
                          <a:srgbClr val="002060"/>
                        </a:solidFill>
                        <a:latin typeface="Meiryo UI" panose="020B0604030504040204" pitchFamily="50" charset="-128"/>
                        <a:ea typeface="Meiryo UI" panose="020B0604030504040204" pitchFamily="50" charset="-128"/>
                      </a:endParaRPr>
                    </a:p>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10,000</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円</a:t>
                      </a:r>
                      <a:endParaRPr kumimoji="1" lang="en-US" altLang="ja-JP" sz="1800" spc="0" baseline="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21" name="正方形/長方形 20"/>
          <p:cNvSpPr/>
          <p:nvPr/>
        </p:nvSpPr>
        <p:spPr>
          <a:xfrm>
            <a:off x="623872" y="2495024"/>
            <a:ext cx="10905363" cy="33209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4" name="テキスト ボックス 23"/>
          <p:cNvSpPr txBox="1"/>
          <p:nvPr/>
        </p:nvSpPr>
        <p:spPr>
          <a:xfrm>
            <a:off x="621019" y="1733806"/>
            <a:ext cx="341632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〇自立化加算相当費</a:t>
            </a:r>
            <a:endParaRPr kumimoji="1" lang="ja-JP" altLang="en-US" sz="28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21019" y="6017795"/>
            <a:ext cx="936118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基本チェックリストのうち</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「口腔機能」「認知症」「</a:t>
            </a:r>
            <a:r>
              <a:rPr kumimoji="1" lang="ja-JP" altLang="en-US" sz="16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うつの</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状態」の</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項目を除いたものを使用</a:t>
            </a:r>
            <a:endParaRPr kumimoji="1" lang="ja-JP" altLang="en-US" sz="16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0" name="フローチャート: 処理 9"/>
          <p:cNvSpPr/>
          <p:nvPr/>
        </p:nvSpPr>
        <p:spPr>
          <a:xfrm flipV="1">
            <a:off x="621019" y="136482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9" name="タイトル 1"/>
          <p:cNvSpPr txBox="1">
            <a:spLocks/>
          </p:cNvSpPr>
          <p:nvPr/>
        </p:nvSpPr>
        <p:spPr>
          <a:xfrm>
            <a:off x="514530" y="231482"/>
            <a:ext cx="4519220" cy="3464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５．区独自基準</a:t>
            </a:r>
            <a:r>
              <a:rPr lang="en-US" altLang="ja-JP" sz="1800" dirty="0" smtClean="0">
                <a:solidFill>
                  <a:srgbClr val="002060"/>
                </a:solidFill>
                <a:latin typeface="Meiryo UI" panose="020B0604030504040204" pitchFamily="50" charset="-128"/>
                <a:ea typeface="Meiryo UI" panose="020B0604030504040204" pitchFamily="50" charset="-128"/>
              </a:rPr>
              <a:t>(A8)</a:t>
            </a:r>
            <a:r>
              <a:rPr lang="ja-JP" altLang="en-US" sz="1800" dirty="0" smtClean="0">
                <a:solidFill>
                  <a:srgbClr val="002060"/>
                </a:solidFill>
                <a:latin typeface="Meiryo UI" panose="020B0604030504040204" pitchFamily="50" charset="-128"/>
                <a:ea typeface="Meiryo UI" panose="020B0604030504040204" pitchFamily="50" charset="-128"/>
              </a:rPr>
              <a:t>・リハビリサービスについて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132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60846" y="471236"/>
            <a:ext cx="12166203"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rgbClr val="002060"/>
                </a:solidFill>
                <a:latin typeface="Meiryo UI" panose="020B0604030504040204" pitchFamily="50" charset="-128"/>
                <a:ea typeface="Meiryo UI" panose="020B0604030504040204" pitchFamily="50" charset="-128"/>
              </a:rPr>
              <a:t>月途中の開始・終了について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5" name="フローチャート: 処理 4"/>
          <p:cNvSpPr/>
          <p:nvPr/>
        </p:nvSpPr>
        <p:spPr>
          <a:xfrm flipV="1">
            <a:off x="431402" y="121315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正方形/長方形 9"/>
          <p:cNvSpPr/>
          <p:nvPr/>
        </p:nvSpPr>
        <p:spPr>
          <a:xfrm>
            <a:off x="431402" y="1458373"/>
            <a:ext cx="11615656" cy="4861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spcBef>
                <a:spcPts val="0"/>
              </a:spcBef>
              <a:spcAft>
                <a:spcPts val="0"/>
              </a:spcAft>
              <a:buClrTx/>
              <a:buSzTx/>
              <a:buFontTx/>
              <a:buNone/>
              <a:tabLst/>
              <a:defRPr/>
            </a:pPr>
            <a:endParaRPr lang="en-US" altLang="ja-JP" sz="1200" dirty="0" smtClean="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endParaRPr lang="en-US" altLang="ja-JP" sz="1200" dirty="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endParaRPr lang="en-US" altLang="ja-JP" sz="1200" dirty="0">
              <a:solidFill>
                <a:srgbClr val="002060"/>
              </a:solidFill>
              <a:latin typeface="Meiryo UI" panose="020B0604030504040204" pitchFamily="50" charset="-128"/>
              <a:ea typeface="Meiryo UI" panose="020B0604030504040204" pitchFamily="50" charset="-128"/>
            </a:endParaRPr>
          </a:p>
          <a:p>
            <a:pPr lvl="0">
              <a:defRPr/>
            </a:pPr>
            <a:r>
              <a:rPr lang="ja-JP" altLang="en-US" sz="2800" dirty="0" smtClean="0">
                <a:solidFill>
                  <a:srgbClr val="002060"/>
                </a:solidFill>
                <a:latin typeface="Meiryo UI" panose="020B0604030504040204" pitchFamily="50" charset="-128"/>
                <a:ea typeface="Meiryo UI" panose="020B0604030504040204" pitchFamily="50" charset="-128"/>
              </a:rPr>
              <a:t>　</a:t>
            </a:r>
            <a:r>
              <a:rPr lang="ja-JP" altLang="en-US" sz="3600" dirty="0" smtClean="0">
                <a:solidFill>
                  <a:srgbClr val="002060"/>
                </a:solidFill>
                <a:latin typeface="Meiryo UI" panose="020B0604030504040204" pitchFamily="50" charset="-128"/>
                <a:ea typeface="Meiryo UI" panose="020B0604030504040204" pitchFamily="50" charset="-128"/>
              </a:rPr>
              <a:t>　・月の途中に区</a:t>
            </a:r>
            <a:r>
              <a:rPr lang="ja-JP" altLang="en-US" sz="3600" dirty="0">
                <a:solidFill>
                  <a:srgbClr val="002060"/>
                </a:solidFill>
                <a:latin typeface="Meiryo UI" panose="020B0604030504040204" pitchFamily="50" charset="-128"/>
                <a:ea typeface="Meiryo UI" panose="020B0604030504040204" pitchFamily="50" charset="-128"/>
              </a:rPr>
              <a:t>独自基準</a:t>
            </a:r>
            <a:r>
              <a:rPr lang="en-US" altLang="ja-JP" sz="3600" dirty="0">
                <a:solidFill>
                  <a:srgbClr val="002060"/>
                </a:solidFill>
                <a:latin typeface="Meiryo UI" panose="020B0604030504040204" pitchFamily="50" charset="-128"/>
                <a:ea typeface="Meiryo UI" panose="020B0604030504040204" pitchFamily="50" charset="-128"/>
              </a:rPr>
              <a:t>(A8)</a:t>
            </a:r>
            <a:r>
              <a:rPr lang="ja-JP" altLang="en-US" sz="3600" dirty="0">
                <a:solidFill>
                  <a:srgbClr val="002060"/>
                </a:solidFill>
                <a:latin typeface="Meiryo UI" panose="020B0604030504040204" pitchFamily="50" charset="-128"/>
                <a:ea typeface="Meiryo UI" panose="020B0604030504040204" pitchFamily="50" charset="-128"/>
              </a:rPr>
              <a:t>・</a:t>
            </a:r>
            <a:r>
              <a:rPr lang="ja-JP" altLang="en-US" sz="3600" dirty="0" smtClean="0">
                <a:solidFill>
                  <a:srgbClr val="002060"/>
                </a:solidFill>
                <a:latin typeface="Meiryo UI" panose="020B0604030504040204" pitchFamily="50" charset="-128"/>
                <a:ea typeface="Meiryo UI" panose="020B0604030504040204" pitchFamily="50" charset="-128"/>
              </a:rPr>
              <a:t>リハビリサービスの</a:t>
            </a:r>
            <a:endParaRPr lang="en-US" altLang="ja-JP" sz="3600" dirty="0" smtClean="0">
              <a:solidFill>
                <a:srgbClr val="002060"/>
              </a:solidFill>
              <a:latin typeface="Meiryo UI" panose="020B0604030504040204" pitchFamily="50" charset="-128"/>
              <a:ea typeface="Meiryo UI" panose="020B0604030504040204" pitchFamily="50" charset="-128"/>
            </a:endParaRPr>
          </a:p>
          <a:p>
            <a:pPr lvl="0">
              <a:defRPr/>
            </a:pPr>
            <a:r>
              <a:rPr lang="ja-JP" altLang="en-US" sz="3600" dirty="0">
                <a:solidFill>
                  <a:srgbClr val="002060"/>
                </a:solidFill>
                <a:latin typeface="Meiryo UI" panose="020B0604030504040204" pitchFamily="50" charset="-128"/>
                <a:ea typeface="Meiryo UI" panose="020B0604030504040204" pitchFamily="50" charset="-128"/>
              </a:rPr>
              <a:t>　</a:t>
            </a:r>
            <a:r>
              <a:rPr lang="ja-JP" altLang="en-US" sz="3600" dirty="0" smtClean="0">
                <a:solidFill>
                  <a:srgbClr val="002060"/>
                </a:solidFill>
                <a:latin typeface="Meiryo UI" panose="020B0604030504040204" pitchFamily="50" charset="-128"/>
                <a:ea typeface="Meiryo UI" panose="020B0604030504040204" pitchFamily="50" charset="-128"/>
              </a:rPr>
              <a:t>　 利用を開始</a:t>
            </a:r>
            <a:r>
              <a:rPr lang="ja-JP" altLang="en-US" sz="3600" dirty="0">
                <a:solidFill>
                  <a:srgbClr val="002060"/>
                </a:solidFill>
                <a:latin typeface="Meiryo UI" panose="020B0604030504040204" pitchFamily="50" charset="-128"/>
                <a:ea typeface="Meiryo UI" panose="020B0604030504040204" pitchFamily="50" charset="-128"/>
              </a:rPr>
              <a:t>または</a:t>
            </a:r>
            <a:r>
              <a:rPr lang="ja-JP" altLang="en-US" sz="3600" dirty="0" smtClean="0">
                <a:solidFill>
                  <a:srgbClr val="002060"/>
                </a:solidFill>
                <a:latin typeface="Meiryo UI" panose="020B0604030504040204" pitchFamily="50" charset="-128"/>
                <a:ea typeface="Meiryo UI" panose="020B0604030504040204" pitchFamily="50" charset="-128"/>
              </a:rPr>
              <a:t>終了した場合は</a:t>
            </a:r>
            <a:endParaRPr lang="en-US" altLang="ja-JP" sz="3600" dirty="0" smtClean="0">
              <a:solidFill>
                <a:srgbClr val="002060"/>
              </a:solidFill>
              <a:latin typeface="Meiryo UI" panose="020B0604030504040204" pitchFamily="50" charset="-128"/>
              <a:ea typeface="Meiryo UI" panose="020B0604030504040204" pitchFamily="50" charset="-128"/>
            </a:endParaRPr>
          </a:p>
          <a:p>
            <a:pPr lvl="0">
              <a:defRPr/>
            </a:pPr>
            <a:r>
              <a:rPr lang="en-US" altLang="ja-JP" sz="3600" dirty="0">
                <a:solidFill>
                  <a:srgbClr val="002060"/>
                </a:solidFill>
                <a:latin typeface="Meiryo UI" panose="020B0604030504040204" pitchFamily="50" charset="-128"/>
                <a:ea typeface="Meiryo UI" panose="020B0604030504040204" pitchFamily="50" charset="-128"/>
              </a:rPr>
              <a:t> </a:t>
            </a:r>
            <a:r>
              <a:rPr lang="en-US" altLang="ja-JP" sz="3600" dirty="0" smtClean="0">
                <a:solidFill>
                  <a:srgbClr val="002060"/>
                </a:solidFill>
                <a:latin typeface="Meiryo UI" panose="020B0604030504040204" pitchFamily="50" charset="-128"/>
                <a:ea typeface="Meiryo UI" panose="020B0604030504040204" pitchFamily="50" charset="-128"/>
              </a:rPr>
              <a:t>    </a:t>
            </a:r>
            <a:r>
              <a:rPr lang="ja-JP" altLang="en-US" sz="3600" dirty="0" smtClean="0">
                <a:solidFill>
                  <a:srgbClr val="002060"/>
                </a:solidFill>
                <a:latin typeface="Meiryo UI" panose="020B0604030504040204" pitchFamily="50" charset="-128"/>
                <a:ea typeface="Meiryo UI" panose="020B0604030504040204" pitchFamily="50" charset="-128"/>
              </a:rPr>
              <a:t>原則</a:t>
            </a:r>
            <a:r>
              <a:rPr lang="en-US" altLang="ja-JP" sz="4400" u="sng" dirty="0">
                <a:solidFill>
                  <a:srgbClr val="DC4106"/>
                </a:solidFill>
                <a:latin typeface="Meiryo UI" panose="020B0604030504040204" pitchFamily="50" charset="-128"/>
                <a:ea typeface="Meiryo UI" panose="020B0604030504040204" pitchFamily="50" charset="-128"/>
              </a:rPr>
              <a:t>1</a:t>
            </a:r>
            <a:r>
              <a:rPr lang="ja-JP" altLang="en-US" sz="4400" u="sng" dirty="0" smtClean="0">
                <a:solidFill>
                  <a:srgbClr val="DC4106"/>
                </a:solidFill>
                <a:latin typeface="Meiryo UI" panose="020B0604030504040204" pitchFamily="50" charset="-128"/>
                <a:ea typeface="Meiryo UI" panose="020B0604030504040204" pitchFamily="50" charset="-128"/>
              </a:rPr>
              <a:t>回あたりの報酬での算定</a:t>
            </a:r>
            <a:r>
              <a:rPr lang="ja-JP" altLang="en-US" sz="3600" dirty="0" smtClean="0">
                <a:solidFill>
                  <a:srgbClr val="002060"/>
                </a:solidFill>
                <a:latin typeface="Meiryo UI" panose="020B0604030504040204" pitchFamily="50" charset="-128"/>
                <a:ea typeface="Meiryo UI" panose="020B0604030504040204" pitchFamily="50" charset="-128"/>
              </a:rPr>
              <a:t>となります。</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3600" dirty="0">
                <a:solidFill>
                  <a:srgbClr val="002060"/>
                </a:solidFill>
                <a:latin typeface="Meiryo UI" panose="020B0604030504040204" pitchFamily="50" charset="-128"/>
                <a:ea typeface="Meiryo UI" panose="020B0604030504040204" pitchFamily="50" charset="-128"/>
              </a:rPr>
              <a:t>　</a:t>
            </a:r>
            <a:r>
              <a:rPr lang="ja-JP" altLang="en-US" sz="3600" dirty="0" smtClean="0">
                <a:solidFill>
                  <a:srgbClr val="002060"/>
                </a:solidFill>
                <a:latin typeface="Meiryo UI" panose="020B0604030504040204" pitchFamily="50" charset="-128"/>
                <a:ea typeface="Meiryo UI" panose="020B0604030504040204" pitchFamily="50" charset="-128"/>
              </a:rPr>
              <a:t>　 </a:t>
            </a:r>
            <a:r>
              <a:rPr lang="en-US" altLang="ja-JP" sz="3600" dirty="0" smtClean="0">
                <a:solidFill>
                  <a:srgbClr val="002060"/>
                </a:solidFill>
                <a:latin typeface="Meiryo UI" panose="020B0604030504040204" pitchFamily="50" charset="-128"/>
                <a:ea typeface="Meiryo UI" panose="020B0604030504040204" pitchFamily="50" charset="-128"/>
              </a:rPr>
              <a:t>※</a:t>
            </a:r>
            <a:r>
              <a:rPr lang="ja-JP" altLang="en-US" sz="3600" dirty="0" smtClean="0">
                <a:solidFill>
                  <a:srgbClr val="002060"/>
                </a:solidFill>
                <a:latin typeface="Meiryo UI" panose="020B0604030504040204" pitchFamily="50" charset="-128"/>
                <a:ea typeface="Meiryo UI" panose="020B0604030504040204" pitchFamily="50" charset="-128"/>
              </a:rPr>
              <a:t>日割り算定はしません。</a:t>
            </a:r>
            <a:endParaRPr lang="en-US" altLang="ja-JP" sz="3600" dirty="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2800" dirty="0" smtClean="0">
                <a:solidFill>
                  <a:srgbClr val="002060"/>
                </a:solidFill>
                <a:latin typeface="Meiryo UI" panose="020B0604030504040204" pitchFamily="50" charset="-128"/>
                <a:ea typeface="Meiryo UI" panose="020B0604030504040204" pitchFamily="50" charset="-128"/>
              </a:rPr>
              <a:t>　　　</a:t>
            </a:r>
            <a:endParaRPr lang="en-US" altLang="ja-JP" sz="2800" dirty="0" smtClean="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2800" dirty="0" smtClean="0">
                <a:solidFill>
                  <a:srgbClr val="002060"/>
                </a:solidFill>
                <a:latin typeface="Meiryo UI" panose="020B0604030504040204" pitchFamily="50" charset="-128"/>
                <a:ea typeface="Meiryo UI" panose="020B0604030504040204" pitchFamily="50" charset="-128"/>
              </a:rPr>
              <a:t>　　・ただし月途中で開始または終了した場合でも</a:t>
            </a:r>
            <a:endParaRPr lang="en-US" altLang="ja-JP" sz="2800" dirty="0" smtClean="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2800" dirty="0">
                <a:solidFill>
                  <a:srgbClr val="002060"/>
                </a:solidFill>
                <a:latin typeface="Meiryo UI" panose="020B0604030504040204" pitchFamily="50" charset="-128"/>
                <a:ea typeface="Meiryo UI" panose="020B0604030504040204" pitchFamily="50" charset="-128"/>
              </a:rPr>
              <a:t>　</a:t>
            </a:r>
            <a:r>
              <a:rPr lang="ja-JP" altLang="en-US" sz="2800" dirty="0" smtClean="0">
                <a:solidFill>
                  <a:srgbClr val="002060"/>
                </a:solidFill>
                <a:latin typeface="Meiryo UI" panose="020B0604030504040204" pitchFamily="50" charset="-128"/>
                <a:ea typeface="Meiryo UI" panose="020B0604030504040204" pitchFamily="50" charset="-128"/>
              </a:rPr>
              <a:t>　　</a:t>
            </a:r>
            <a:r>
              <a:rPr lang="ja-JP" altLang="en-US" sz="2800" u="sng" dirty="0" smtClean="0">
                <a:solidFill>
                  <a:srgbClr val="DC4106"/>
                </a:solidFill>
                <a:latin typeface="Meiryo UI" panose="020B0604030504040204" pitchFamily="50" charset="-128"/>
                <a:ea typeface="Meiryo UI" panose="020B0604030504040204" pitchFamily="50" charset="-128"/>
              </a:rPr>
              <a:t>要支援</a:t>
            </a:r>
            <a:r>
              <a:rPr lang="en-US" altLang="ja-JP" sz="2800" u="sng" dirty="0" smtClean="0">
                <a:solidFill>
                  <a:srgbClr val="DC4106"/>
                </a:solidFill>
                <a:latin typeface="Meiryo UI" panose="020B0604030504040204" pitchFamily="50" charset="-128"/>
                <a:ea typeface="Meiryo UI" panose="020B0604030504040204" pitchFamily="50" charset="-128"/>
              </a:rPr>
              <a:t>1</a:t>
            </a:r>
            <a:r>
              <a:rPr lang="ja-JP" altLang="en-US" sz="2800" u="sng" dirty="0" smtClean="0">
                <a:solidFill>
                  <a:srgbClr val="DC4106"/>
                </a:solidFill>
                <a:latin typeface="Meiryo UI" panose="020B0604030504040204" pitchFamily="50" charset="-128"/>
                <a:ea typeface="Meiryo UI" panose="020B0604030504040204" pitchFamily="50" charset="-128"/>
              </a:rPr>
              <a:t>で月</a:t>
            </a:r>
            <a:r>
              <a:rPr lang="en-US" altLang="ja-JP" sz="2800" u="sng" dirty="0" smtClean="0">
                <a:solidFill>
                  <a:srgbClr val="DC4106"/>
                </a:solidFill>
                <a:latin typeface="Meiryo UI" panose="020B0604030504040204" pitchFamily="50" charset="-128"/>
                <a:ea typeface="Meiryo UI" panose="020B0604030504040204" pitchFamily="50" charset="-128"/>
              </a:rPr>
              <a:t>4</a:t>
            </a:r>
            <a:r>
              <a:rPr lang="ja-JP" altLang="en-US" sz="2800" u="sng" dirty="0" smtClean="0">
                <a:solidFill>
                  <a:srgbClr val="DC4106"/>
                </a:solidFill>
                <a:latin typeface="Meiryo UI" panose="020B0604030504040204" pitchFamily="50" charset="-128"/>
                <a:ea typeface="Meiryo UI" panose="020B0604030504040204" pitchFamily="50" charset="-128"/>
              </a:rPr>
              <a:t>回以上（要支援</a:t>
            </a:r>
            <a:r>
              <a:rPr lang="en-US" altLang="ja-JP" sz="2800" u="sng" dirty="0" smtClean="0">
                <a:solidFill>
                  <a:srgbClr val="DC4106"/>
                </a:solidFill>
                <a:latin typeface="Meiryo UI" panose="020B0604030504040204" pitchFamily="50" charset="-128"/>
                <a:ea typeface="Meiryo UI" panose="020B0604030504040204" pitchFamily="50" charset="-128"/>
              </a:rPr>
              <a:t>2</a:t>
            </a:r>
            <a:r>
              <a:rPr lang="ja-JP" altLang="en-US" sz="2800" u="sng" dirty="0" smtClean="0">
                <a:solidFill>
                  <a:srgbClr val="DC4106"/>
                </a:solidFill>
                <a:latin typeface="Meiryo UI" panose="020B0604030504040204" pitchFamily="50" charset="-128"/>
                <a:ea typeface="Meiryo UI" panose="020B0604030504040204" pitchFamily="50" charset="-128"/>
              </a:rPr>
              <a:t>で月</a:t>
            </a:r>
            <a:r>
              <a:rPr lang="en-US" altLang="ja-JP" sz="2800" u="sng" dirty="0" smtClean="0">
                <a:solidFill>
                  <a:srgbClr val="DC4106"/>
                </a:solidFill>
                <a:latin typeface="Meiryo UI" panose="020B0604030504040204" pitchFamily="50" charset="-128"/>
                <a:ea typeface="Meiryo UI" panose="020B0604030504040204" pitchFamily="50" charset="-128"/>
              </a:rPr>
              <a:t>8</a:t>
            </a:r>
            <a:r>
              <a:rPr lang="ja-JP" altLang="en-US" sz="2800" u="sng" dirty="0" smtClean="0">
                <a:solidFill>
                  <a:srgbClr val="DC4106"/>
                </a:solidFill>
                <a:latin typeface="Meiryo UI" panose="020B0604030504040204" pitchFamily="50" charset="-128"/>
                <a:ea typeface="Meiryo UI" panose="020B0604030504040204" pitchFamily="50" charset="-128"/>
              </a:rPr>
              <a:t>回以上）</a:t>
            </a:r>
            <a:r>
              <a:rPr lang="ja-JP" altLang="en-US" sz="2800" dirty="0" smtClean="0">
                <a:solidFill>
                  <a:srgbClr val="002060"/>
                </a:solidFill>
                <a:latin typeface="Meiryo UI" panose="020B0604030504040204" pitchFamily="50" charset="-128"/>
                <a:ea typeface="Meiryo UI" panose="020B0604030504040204" pitchFamily="50" charset="-128"/>
              </a:rPr>
              <a:t>利用した場合は</a:t>
            </a:r>
            <a:endParaRPr lang="en-US" altLang="ja-JP" sz="2800" dirty="0">
              <a:solidFill>
                <a:srgbClr val="00206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spcBef>
                <a:spcPts val="0"/>
              </a:spcBef>
              <a:spcAft>
                <a:spcPts val="0"/>
              </a:spcAft>
              <a:buClrTx/>
              <a:buSzTx/>
              <a:buFontTx/>
              <a:buNone/>
              <a:tabLst/>
              <a:defRPr/>
            </a:pPr>
            <a:r>
              <a:rPr lang="ja-JP" altLang="en-US" sz="3600" dirty="0" smtClean="0">
                <a:solidFill>
                  <a:srgbClr val="002060"/>
                </a:solidFill>
                <a:latin typeface="Meiryo UI" panose="020B0604030504040204" pitchFamily="50" charset="-128"/>
                <a:ea typeface="Meiryo UI" panose="020B0604030504040204" pitchFamily="50" charset="-128"/>
              </a:rPr>
              <a:t>　</a:t>
            </a:r>
            <a:r>
              <a:rPr lang="ja-JP" altLang="en-US" sz="3600" dirty="0">
                <a:solidFill>
                  <a:srgbClr val="002060"/>
                </a:solidFill>
                <a:latin typeface="Meiryo UI" panose="020B0604030504040204" pitchFamily="50" charset="-128"/>
                <a:ea typeface="Meiryo UI" panose="020B0604030504040204" pitchFamily="50" charset="-128"/>
              </a:rPr>
              <a:t>　</a:t>
            </a:r>
            <a:r>
              <a:rPr lang="ja-JP" altLang="en-US" sz="4000" u="sng" dirty="0" smtClean="0">
                <a:solidFill>
                  <a:srgbClr val="DC4106"/>
                </a:solidFill>
                <a:latin typeface="Meiryo UI" panose="020B0604030504040204" pitchFamily="50" charset="-128"/>
                <a:ea typeface="Meiryo UI" panose="020B0604030504040204" pitchFamily="50" charset="-128"/>
              </a:rPr>
              <a:t>月額包括報酬での算定も可とします。</a:t>
            </a:r>
            <a:endParaRPr lang="en-US" altLang="ja-JP" sz="3200" u="sng" dirty="0">
              <a:solidFill>
                <a:srgbClr val="DC4106"/>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6" name="タイトル 1"/>
          <p:cNvSpPr txBox="1">
            <a:spLocks/>
          </p:cNvSpPr>
          <p:nvPr/>
        </p:nvSpPr>
        <p:spPr>
          <a:xfrm>
            <a:off x="431402" y="262021"/>
            <a:ext cx="4519220" cy="3464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５．区独自基準</a:t>
            </a:r>
            <a:r>
              <a:rPr lang="en-US" altLang="ja-JP" sz="1800" dirty="0" smtClean="0">
                <a:solidFill>
                  <a:srgbClr val="002060"/>
                </a:solidFill>
                <a:latin typeface="Meiryo UI" panose="020B0604030504040204" pitchFamily="50" charset="-128"/>
                <a:ea typeface="Meiryo UI" panose="020B0604030504040204" pitchFamily="50" charset="-128"/>
              </a:rPr>
              <a:t>(A8)</a:t>
            </a:r>
            <a:r>
              <a:rPr lang="ja-JP" altLang="en-US" sz="1800" dirty="0" smtClean="0">
                <a:solidFill>
                  <a:srgbClr val="002060"/>
                </a:solidFill>
                <a:latin typeface="Meiryo UI" panose="020B0604030504040204" pitchFamily="50" charset="-128"/>
                <a:ea typeface="Meiryo UI" panose="020B0604030504040204" pitchFamily="50" charset="-128"/>
              </a:rPr>
              <a:t>・リハビリサービスについて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11356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9116" y="560254"/>
            <a:ext cx="12166203"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smtClean="0">
                <a:solidFill>
                  <a:srgbClr val="002060"/>
                </a:solidFill>
                <a:latin typeface="Meiryo UI" panose="020B0604030504040204" pitchFamily="50" charset="-128"/>
                <a:ea typeface="Meiryo UI" panose="020B0604030504040204" pitchFamily="50" charset="-128"/>
              </a:rPr>
              <a:t>利用者負担について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5" name="フローチャート: 処理 4"/>
          <p:cNvSpPr/>
          <p:nvPr/>
        </p:nvSpPr>
        <p:spPr>
          <a:xfrm flipV="1">
            <a:off x="431402" y="1371387"/>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正方形/長方形 9"/>
          <p:cNvSpPr/>
          <p:nvPr/>
        </p:nvSpPr>
        <p:spPr>
          <a:xfrm>
            <a:off x="431402" y="1729911"/>
            <a:ext cx="11615656" cy="4366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spcBef>
                <a:spcPts val="0"/>
              </a:spcBef>
              <a:spcAft>
                <a:spcPts val="0"/>
              </a:spcAft>
              <a:buClrTx/>
              <a:buSzTx/>
              <a:buFontTx/>
              <a:buNone/>
              <a:tabLst/>
              <a:defRPr/>
            </a:pPr>
            <a:endParaRPr lang="en-US" altLang="ja-JP" sz="1600" dirty="0">
              <a:solidFill>
                <a:srgbClr val="002060"/>
              </a:solidFill>
              <a:latin typeface="Meiryo UI" panose="020B0604030504040204" pitchFamily="50" charset="-128"/>
              <a:ea typeface="Meiryo UI" panose="020B0604030504040204" pitchFamily="50" charset="-128"/>
            </a:endParaRPr>
          </a:p>
          <a:p>
            <a:pPr>
              <a:defRPr/>
            </a:pPr>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　</a:t>
            </a:r>
            <a:r>
              <a:rPr lang="ja-JP" altLang="en-US" sz="4000" dirty="0">
                <a:solidFill>
                  <a:srgbClr val="002060"/>
                </a:solidFill>
                <a:latin typeface="Meiryo UI" panose="020B0604030504040204" pitchFamily="50" charset="-128"/>
                <a:ea typeface="Meiryo UI" panose="020B0604030504040204" pitchFamily="50" charset="-128"/>
              </a:rPr>
              <a:t>　</a:t>
            </a:r>
            <a:r>
              <a:rPr lang="ja-JP" altLang="en-US" sz="4000" dirty="0" smtClean="0">
                <a:solidFill>
                  <a:srgbClr val="002060"/>
                </a:solidFill>
                <a:latin typeface="Meiryo UI" panose="020B0604030504040204" pitchFamily="50" charset="-128"/>
                <a:ea typeface="Meiryo UI" panose="020B0604030504040204" pitchFamily="50" charset="-128"/>
              </a:rPr>
              <a:t>・月額包括報酬の場合の利用者負担について</a:t>
            </a:r>
            <a:endParaRPr lang="en-US" altLang="ja-JP" sz="4000" dirty="0" smtClean="0">
              <a:solidFill>
                <a:srgbClr val="002060"/>
              </a:solidFill>
              <a:latin typeface="Meiryo UI" panose="020B0604030504040204" pitchFamily="50" charset="-128"/>
              <a:ea typeface="Meiryo UI" panose="020B0604030504040204" pitchFamily="50" charset="-128"/>
            </a:endParaRPr>
          </a:p>
          <a:p>
            <a:pPr>
              <a:defRPr/>
            </a:pPr>
            <a:endParaRPr lang="en-US" altLang="ja-JP" sz="4000" dirty="0" smtClean="0">
              <a:solidFill>
                <a:srgbClr val="002060"/>
              </a:solidFill>
              <a:latin typeface="Meiryo UI" panose="020B0604030504040204" pitchFamily="50" charset="-128"/>
              <a:ea typeface="Meiryo UI" panose="020B0604030504040204" pitchFamily="50" charset="-128"/>
            </a:endParaRPr>
          </a:p>
          <a:p>
            <a:pPr>
              <a:defRPr/>
            </a:pPr>
            <a:r>
              <a:rPr lang="ja-JP" altLang="en-US" sz="4000" dirty="0">
                <a:solidFill>
                  <a:srgbClr val="002060"/>
                </a:solidFill>
                <a:latin typeface="Meiryo UI" panose="020B0604030504040204" pitchFamily="50" charset="-128"/>
                <a:ea typeface="Meiryo UI" panose="020B0604030504040204" pitchFamily="50" charset="-128"/>
              </a:rPr>
              <a:t>　</a:t>
            </a:r>
            <a:r>
              <a:rPr lang="ja-JP" altLang="en-US" sz="4000" dirty="0" smtClean="0">
                <a:solidFill>
                  <a:srgbClr val="002060"/>
                </a:solidFill>
                <a:latin typeface="Meiryo UI" panose="020B0604030504040204" pitchFamily="50" charset="-128"/>
                <a:ea typeface="Meiryo UI" panose="020B0604030504040204" pitchFamily="50" charset="-128"/>
              </a:rPr>
              <a:t>　　要支援１</a:t>
            </a:r>
            <a:r>
              <a:rPr lang="ja-JP" altLang="en-US" sz="4000" dirty="0" smtClean="0">
                <a:solidFill>
                  <a:srgbClr val="002060"/>
                </a:solidFill>
                <a:latin typeface="Meiryo UI" panose="020B0604030504040204" pitchFamily="50" charset="-128"/>
                <a:ea typeface="Meiryo UI" panose="020B0604030504040204" pitchFamily="50" charset="-128"/>
              </a:rPr>
              <a:t>：月額　</a:t>
            </a:r>
            <a:r>
              <a:rPr lang="en-US" altLang="ja-JP" sz="4000" dirty="0" smtClean="0">
                <a:solidFill>
                  <a:srgbClr val="002060"/>
                </a:solidFill>
                <a:latin typeface="Meiryo UI" panose="020B0604030504040204" pitchFamily="50" charset="-128"/>
                <a:ea typeface="Meiryo UI" panose="020B0604030504040204" pitchFamily="50" charset="-128"/>
              </a:rPr>
              <a:t>1,200</a:t>
            </a:r>
            <a:r>
              <a:rPr lang="ja-JP" altLang="en-US" sz="4000" dirty="0" smtClean="0">
                <a:solidFill>
                  <a:srgbClr val="002060"/>
                </a:solidFill>
                <a:latin typeface="Meiryo UI" panose="020B0604030504040204" pitchFamily="50" charset="-128"/>
                <a:ea typeface="Meiryo UI" panose="020B0604030504040204" pitchFamily="50" charset="-128"/>
              </a:rPr>
              <a:t>円</a:t>
            </a:r>
            <a:endParaRPr lang="en-US" altLang="ja-JP" sz="4000" dirty="0" smtClean="0">
              <a:solidFill>
                <a:srgbClr val="002060"/>
              </a:solidFill>
              <a:latin typeface="Meiryo UI" panose="020B0604030504040204" pitchFamily="50" charset="-128"/>
              <a:ea typeface="Meiryo UI" panose="020B0604030504040204" pitchFamily="50" charset="-128"/>
            </a:endParaRPr>
          </a:p>
          <a:p>
            <a:pPr>
              <a:defRPr/>
            </a:pPr>
            <a:r>
              <a:rPr lang="ja-JP" altLang="en-US" sz="4000" dirty="0">
                <a:solidFill>
                  <a:srgbClr val="002060"/>
                </a:solidFill>
                <a:latin typeface="Meiryo UI" panose="020B0604030504040204" pitchFamily="50" charset="-128"/>
                <a:ea typeface="Meiryo UI" panose="020B0604030504040204" pitchFamily="50" charset="-128"/>
              </a:rPr>
              <a:t>　</a:t>
            </a:r>
            <a:r>
              <a:rPr lang="ja-JP" altLang="en-US" sz="4000" dirty="0" smtClean="0">
                <a:solidFill>
                  <a:srgbClr val="002060"/>
                </a:solidFill>
                <a:latin typeface="Meiryo UI" panose="020B0604030504040204" pitchFamily="50" charset="-128"/>
                <a:ea typeface="Meiryo UI" panose="020B0604030504040204" pitchFamily="50" charset="-128"/>
              </a:rPr>
              <a:t>　　要支援２</a:t>
            </a:r>
            <a:r>
              <a:rPr lang="ja-JP" altLang="en-US" sz="4000" dirty="0" smtClean="0">
                <a:solidFill>
                  <a:srgbClr val="002060"/>
                </a:solidFill>
                <a:latin typeface="Meiryo UI" panose="020B0604030504040204" pitchFamily="50" charset="-128"/>
                <a:ea typeface="Meiryo UI" panose="020B0604030504040204" pitchFamily="50" charset="-128"/>
              </a:rPr>
              <a:t>：月額　</a:t>
            </a:r>
            <a:r>
              <a:rPr lang="en-US" altLang="ja-JP" sz="4000" dirty="0" smtClean="0">
                <a:solidFill>
                  <a:srgbClr val="002060"/>
                </a:solidFill>
                <a:latin typeface="Meiryo UI" panose="020B0604030504040204" pitchFamily="50" charset="-128"/>
                <a:ea typeface="Meiryo UI" panose="020B0604030504040204" pitchFamily="50" charset="-128"/>
              </a:rPr>
              <a:t>2,400</a:t>
            </a:r>
            <a:r>
              <a:rPr lang="ja-JP" altLang="en-US" sz="4000" dirty="0" smtClean="0">
                <a:solidFill>
                  <a:srgbClr val="002060"/>
                </a:solidFill>
                <a:latin typeface="Meiryo UI" panose="020B0604030504040204" pitchFamily="50" charset="-128"/>
                <a:ea typeface="Meiryo UI" panose="020B0604030504040204" pitchFamily="50" charset="-128"/>
              </a:rPr>
              <a:t>円</a:t>
            </a:r>
            <a:endParaRPr lang="en-US" altLang="ja-JP" sz="4000" dirty="0" smtClean="0">
              <a:solidFill>
                <a:srgbClr val="002060"/>
              </a:solidFill>
              <a:latin typeface="Meiryo UI" panose="020B0604030504040204" pitchFamily="50" charset="-128"/>
              <a:ea typeface="Meiryo UI" panose="020B0604030504040204" pitchFamily="50" charset="-128"/>
            </a:endParaRPr>
          </a:p>
          <a:p>
            <a:pPr>
              <a:defRPr/>
            </a:pPr>
            <a:r>
              <a:rPr lang="ja-JP" altLang="en-US" sz="4000" dirty="0">
                <a:solidFill>
                  <a:srgbClr val="002060"/>
                </a:solidFill>
                <a:latin typeface="Meiryo UI" panose="020B0604030504040204" pitchFamily="50" charset="-128"/>
                <a:ea typeface="Meiryo UI" panose="020B0604030504040204" pitchFamily="50" charset="-128"/>
              </a:rPr>
              <a:t>　</a:t>
            </a:r>
            <a:r>
              <a:rPr lang="ja-JP" altLang="en-US" sz="4000" dirty="0" smtClean="0">
                <a:solidFill>
                  <a:srgbClr val="002060"/>
                </a:solidFill>
                <a:latin typeface="Meiryo UI" panose="020B0604030504040204" pitchFamily="50" charset="-128"/>
                <a:ea typeface="Meiryo UI" panose="020B0604030504040204" pitchFamily="50" charset="-128"/>
              </a:rPr>
              <a:t>　　</a:t>
            </a:r>
            <a:r>
              <a:rPr lang="en-US" altLang="ja-JP" sz="4000" dirty="0" smtClean="0">
                <a:solidFill>
                  <a:srgbClr val="002060"/>
                </a:solidFill>
                <a:latin typeface="Meiryo UI" panose="020B0604030504040204" pitchFamily="50" charset="-128"/>
                <a:ea typeface="Meiryo UI" panose="020B0604030504040204" pitchFamily="50" charset="-128"/>
              </a:rPr>
              <a:t>※1</a:t>
            </a:r>
            <a:r>
              <a:rPr lang="ja-JP" altLang="en-US" sz="4000" dirty="0" smtClean="0">
                <a:solidFill>
                  <a:srgbClr val="002060"/>
                </a:solidFill>
                <a:latin typeface="Meiryo UI" panose="020B0604030504040204" pitchFamily="50" charset="-128"/>
                <a:ea typeface="Meiryo UI" panose="020B0604030504040204" pitchFamily="50" charset="-128"/>
              </a:rPr>
              <a:t>割負担の場合</a:t>
            </a:r>
            <a:endParaRPr lang="en-US" altLang="ja-JP" sz="4000" dirty="0" smtClean="0">
              <a:solidFill>
                <a:srgbClr val="002060"/>
              </a:solidFill>
              <a:latin typeface="Meiryo UI" panose="020B0604030504040204" pitchFamily="50" charset="-128"/>
              <a:ea typeface="Meiryo UI" panose="020B0604030504040204" pitchFamily="50" charset="-128"/>
            </a:endParaRPr>
          </a:p>
          <a:p>
            <a:pPr>
              <a:defRPr/>
            </a:pPr>
            <a:r>
              <a:rPr lang="en-US" altLang="ja-JP" sz="4000" dirty="0">
                <a:solidFill>
                  <a:srgbClr val="002060"/>
                </a:solidFill>
                <a:latin typeface="Meiryo UI" panose="020B0604030504040204" pitchFamily="50" charset="-128"/>
                <a:ea typeface="Meiryo UI" panose="020B0604030504040204" pitchFamily="50" charset="-128"/>
              </a:rPr>
              <a:t> </a:t>
            </a:r>
            <a:r>
              <a:rPr lang="en-US" altLang="ja-JP" sz="4000" dirty="0" smtClean="0">
                <a:solidFill>
                  <a:srgbClr val="002060"/>
                </a:solidFill>
                <a:latin typeface="Meiryo UI" panose="020B0604030504040204" pitchFamily="50" charset="-128"/>
                <a:ea typeface="Meiryo UI" panose="020B0604030504040204" pitchFamily="50" charset="-128"/>
              </a:rPr>
              <a:t>     ※</a:t>
            </a:r>
            <a:r>
              <a:rPr lang="ja-JP" altLang="en-US" sz="4000" dirty="0" smtClean="0">
                <a:solidFill>
                  <a:srgbClr val="002060"/>
                </a:solidFill>
                <a:latin typeface="Meiryo UI" panose="020B0604030504040204" pitchFamily="50" charset="-128"/>
                <a:ea typeface="Meiryo UI" panose="020B0604030504040204" pitchFamily="50" charset="-128"/>
              </a:rPr>
              <a:t>別途機能訓練</a:t>
            </a:r>
            <a:r>
              <a:rPr lang="ja-JP" altLang="en-US" sz="4000" dirty="0">
                <a:solidFill>
                  <a:srgbClr val="002060"/>
                </a:solidFill>
                <a:latin typeface="Meiryo UI" panose="020B0604030504040204" pitchFamily="50" charset="-128"/>
                <a:ea typeface="Meiryo UI" panose="020B0604030504040204" pitchFamily="50" charset="-128"/>
              </a:rPr>
              <a:t>向上</a:t>
            </a:r>
            <a:r>
              <a:rPr lang="ja-JP" altLang="en-US" sz="4000" dirty="0" smtClean="0">
                <a:solidFill>
                  <a:srgbClr val="002060"/>
                </a:solidFill>
                <a:latin typeface="Meiryo UI" panose="020B0604030504040204" pitchFamily="50" charset="-128"/>
                <a:ea typeface="Meiryo UI" panose="020B0604030504040204" pitchFamily="50" charset="-128"/>
              </a:rPr>
              <a:t>加算</a:t>
            </a:r>
            <a:r>
              <a:rPr lang="en-US" altLang="ja-JP" sz="4000" dirty="0" smtClean="0">
                <a:solidFill>
                  <a:srgbClr val="002060"/>
                </a:solidFill>
                <a:latin typeface="Meiryo UI" panose="020B0604030504040204" pitchFamily="50" charset="-128"/>
                <a:ea typeface="Meiryo UI" panose="020B0604030504040204" pitchFamily="50" charset="-128"/>
              </a:rPr>
              <a:t>(300</a:t>
            </a:r>
            <a:r>
              <a:rPr lang="ja-JP" altLang="en-US" sz="4000" dirty="0" smtClean="0">
                <a:solidFill>
                  <a:srgbClr val="002060"/>
                </a:solidFill>
                <a:latin typeface="Meiryo UI" panose="020B0604030504040204" pitchFamily="50" charset="-128"/>
                <a:ea typeface="Meiryo UI" panose="020B0604030504040204" pitchFamily="50" charset="-128"/>
              </a:rPr>
              <a:t>円</a:t>
            </a:r>
            <a:r>
              <a:rPr lang="en-US" altLang="ja-JP" sz="4000" dirty="0" smtClean="0">
                <a:solidFill>
                  <a:srgbClr val="002060"/>
                </a:solidFill>
                <a:latin typeface="Meiryo UI" panose="020B0604030504040204" pitchFamily="50" charset="-128"/>
                <a:ea typeface="Meiryo UI" panose="020B0604030504040204" pitchFamily="50" charset="-128"/>
              </a:rPr>
              <a:t>/1</a:t>
            </a:r>
            <a:r>
              <a:rPr lang="ja-JP" altLang="en-US" sz="4000" dirty="0" smtClean="0">
                <a:solidFill>
                  <a:srgbClr val="002060"/>
                </a:solidFill>
                <a:latin typeface="Meiryo UI" panose="020B0604030504040204" pitchFamily="50" charset="-128"/>
                <a:ea typeface="Meiryo UI" panose="020B0604030504040204" pitchFamily="50" charset="-128"/>
              </a:rPr>
              <a:t>月あたり</a:t>
            </a:r>
            <a:r>
              <a:rPr lang="en-US" altLang="ja-JP" sz="4000" dirty="0" smtClean="0">
                <a:solidFill>
                  <a:srgbClr val="002060"/>
                </a:solidFill>
                <a:latin typeface="Meiryo UI" panose="020B0604030504040204" pitchFamily="50" charset="-128"/>
                <a:ea typeface="Meiryo UI" panose="020B0604030504040204" pitchFamily="50" charset="-128"/>
              </a:rPr>
              <a:t>)</a:t>
            </a:r>
            <a:r>
              <a:rPr lang="ja-JP" altLang="en-US" sz="4000" dirty="0" smtClean="0">
                <a:solidFill>
                  <a:srgbClr val="002060"/>
                </a:solidFill>
                <a:latin typeface="Meiryo UI" panose="020B0604030504040204" pitchFamily="50" charset="-128"/>
                <a:ea typeface="Meiryo UI" panose="020B0604030504040204" pitchFamily="50" charset="-128"/>
              </a:rPr>
              <a:t>が</a:t>
            </a:r>
            <a:endParaRPr lang="en-US" altLang="ja-JP" sz="4000" dirty="0" smtClean="0">
              <a:solidFill>
                <a:srgbClr val="002060"/>
              </a:solidFill>
              <a:latin typeface="Meiryo UI" panose="020B0604030504040204" pitchFamily="50" charset="-128"/>
              <a:ea typeface="Meiryo UI" panose="020B0604030504040204" pitchFamily="50" charset="-128"/>
            </a:endParaRPr>
          </a:p>
          <a:p>
            <a:pPr>
              <a:defRPr/>
            </a:pPr>
            <a:r>
              <a:rPr lang="ja-JP" altLang="en-US" sz="4000" dirty="0">
                <a:solidFill>
                  <a:srgbClr val="002060"/>
                </a:solidFill>
                <a:latin typeface="Meiryo UI" panose="020B0604030504040204" pitchFamily="50" charset="-128"/>
                <a:ea typeface="Meiryo UI" panose="020B0604030504040204" pitchFamily="50" charset="-128"/>
              </a:rPr>
              <a:t>　</a:t>
            </a:r>
            <a:r>
              <a:rPr lang="ja-JP" altLang="en-US" sz="4000" dirty="0" smtClean="0">
                <a:solidFill>
                  <a:srgbClr val="002060"/>
                </a:solidFill>
                <a:latin typeface="Meiryo UI" panose="020B0604030504040204" pitchFamily="50" charset="-128"/>
                <a:ea typeface="Meiryo UI" panose="020B0604030504040204" pitchFamily="50" charset="-128"/>
              </a:rPr>
              <a:t>　　　 </a:t>
            </a:r>
            <a:r>
              <a:rPr lang="ja-JP" altLang="en-US" sz="4000" dirty="0">
                <a:solidFill>
                  <a:srgbClr val="002060"/>
                </a:solidFill>
                <a:latin typeface="Meiryo UI" panose="020B0604030504040204" pitchFamily="50" charset="-128"/>
                <a:ea typeface="Meiryo UI" panose="020B0604030504040204" pitchFamily="50" charset="-128"/>
              </a:rPr>
              <a:t>利用者負担になります</a:t>
            </a:r>
            <a:r>
              <a:rPr lang="ja-JP" altLang="en-US" sz="4000" dirty="0" smtClean="0">
                <a:solidFill>
                  <a:srgbClr val="002060"/>
                </a:solidFill>
                <a:latin typeface="Meiryo UI" panose="020B0604030504040204" pitchFamily="50" charset="-128"/>
                <a:ea typeface="Meiryo UI" panose="020B0604030504040204" pitchFamily="50" charset="-128"/>
              </a:rPr>
              <a:t>。</a:t>
            </a:r>
            <a:r>
              <a:rPr lang="ja-JP" altLang="en-US" sz="3200" dirty="0" smtClean="0">
                <a:solidFill>
                  <a:srgbClr val="FF0000"/>
                </a:solidFill>
                <a:latin typeface="Meiryo UI" panose="020B0604030504040204" pitchFamily="50" charset="-128"/>
                <a:ea typeface="Meiryo UI" panose="020B0604030504040204" pitchFamily="50" charset="-128"/>
              </a:rPr>
              <a:t>　</a:t>
            </a:r>
            <a:endParaRPr lang="en-US" altLang="ja-JP" sz="32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6" name="タイトル 1"/>
          <p:cNvSpPr txBox="1">
            <a:spLocks/>
          </p:cNvSpPr>
          <p:nvPr/>
        </p:nvSpPr>
        <p:spPr>
          <a:xfrm>
            <a:off x="431402" y="387039"/>
            <a:ext cx="4519220" cy="3464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５．区独自基準</a:t>
            </a:r>
            <a:r>
              <a:rPr lang="en-US" altLang="ja-JP" sz="1800" dirty="0" smtClean="0">
                <a:solidFill>
                  <a:srgbClr val="002060"/>
                </a:solidFill>
                <a:latin typeface="Meiryo UI" panose="020B0604030504040204" pitchFamily="50" charset="-128"/>
                <a:ea typeface="Meiryo UI" panose="020B0604030504040204" pitchFamily="50" charset="-128"/>
              </a:rPr>
              <a:t>(A8)</a:t>
            </a:r>
            <a:r>
              <a:rPr lang="ja-JP" altLang="en-US" sz="1800" dirty="0" smtClean="0">
                <a:solidFill>
                  <a:srgbClr val="002060"/>
                </a:solidFill>
                <a:latin typeface="Meiryo UI" panose="020B0604030504040204" pitchFamily="50" charset="-128"/>
                <a:ea typeface="Meiryo UI" panose="020B0604030504040204" pitchFamily="50" charset="-128"/>
              </a:rPr>
              <a:t>・リハビリサービスについて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391880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区</a:t>
            </a:r>
            <a:r>
              <a:rPr lang="ja-JP" altLang="en-US" sz="3600" dirty="0">
                <a:solidFill>
                  <a:srgbClr val="002060"/>
                </a:solidFill>
                <a:latin typeface="Meiryo UI" panose="020B0604030504040204" pitchFamily="50" charset="-128"/>
                <a:ea typeface="Meiryo UI" panose="020B0604030504040204" pitchFamily="50" charset="-128"/>
              </a:rPr>
              <a:t>独自基準</a:t>
            </a:r>
            <a:r>
              <a:rPr lang="en-US" altLang="ja-JP" sz="3600" dirty="0">
                <a:solidFill>
                  <a:srgbClr val="002060"/>
                </a:solidFill>
                <a:latin typeface="Meiryo UI" panose="020B0604030504040204" pitchFamily="50" charset="-128"/>
                <a:ea typeface="Meiryo UI" panose="020B0604030504040204" pitchFamily="50" charset="-128"/>
              </a:rPr>
              <a:t>(A8)</a:t>
            </a:r>
            <a:r>
              <a:rPr lang="ja-JP" altLang="en-US" sz="3600" dirty="0">
                <a:solidFill>
                  <a:srgbClr val="002060"/>
                </a:solidFill>
                <a:latin typeface="Meiryo UI" panose="020B0604030504040204" pitchFamily="50" charset="-128"/>
                <a:ea typeface="Meiryo UI" panose="020B0604030504040204" pitchFamily="50" charset="-128"/>
              </a:rPr>
              <a:t>・リハビリサービス関連　</a:t>
            </a:r>
            <a:r>
              <a:rPr lang="en-US" altLang="ja-JP" sz="3600" dirty="0">
                <a:solidFill>
                  <a:srgbClr val="002060"/>
                </a:solidFill>
                <a:latin typeface="Meiryo UI" panose="020B0604030504040204" pitchFamily="50" charset="-128"/>
                <a:ea typeface="Meiryo UI" panose="020B0604030504040204" pitchFamily="50" charset="-128"/>
              </a:rPr>
              <a:t>Q&amp;A</a:t>
            </a: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27</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1293223" y="1414245"/>
            <a:ext cx="4153988" cy="708852"/>
          </a:xfrm>
          <a:prstGeom prst="rect">
            <a:avLst/>
          </a:prstGeom>
          <a:solidFill>
            <a:srgbClr val="00B0F0"/>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質　　　問</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560420" y="1414245"/>
            <a:ext cx="5072746" cy="708852"/>
          </a:xfrm>
          <a:prstGeom prst="rect">
            <a:avLst/>
          </a:prstGeom>
          <a:solidFill>
            <a:srgbClr val="00B0F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回　　　　答</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293223" y="2340958"/>
            <a:ext cx="4153988" cy="200897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2"/>
                </a:solidFill>
                <a:latin typeface="Meiryo UI" panose="020B0604030504040204" pitchFamily="50" charset="-128"/>
                <a:ea typeface="Meiryo UI" panose="020B0604030504040204" pitchFamily="50" charset="-128"/>
              </a:rPr>
              <a:t>副都心加算や自立化加算はどのように請求するのか。</a:t>
            </a:r>
            <a:r>
              <a:rPr lang="en-US" altLang="ja-JP" dirty="0" smtClean="0">
                <a:solidFill>
                  <a:schemeClr val="tx2"/>
                </a:solidFill>
                <a:latin typeface="Meiryo UI" panose="020B0604030504040204" pitchFamily="50" charset="-128"/>
                <a:ea typeface="Meiryo UI" panose="020B0604030504040204" pitchFamily="50" charset="-128"/>
              </a:rPr>
              <a:t>	</a:t>
            </a:r>
            <a:endParaRPr kumimoji="1" lang="ja-JP" altLang="en-US" dirty="0">
              <a:solidFill>
                <a:schemeClr val="tx2"/>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560420" y="2350692"/>
            <a:ext cx="5072746" cy="1999239"/>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tx2"/>
                </a:solidFill>
                <a:latin typeface="Meiryo UI" panose="020B0604030504040204" pitchFamily="50" charset="-128"/>
                <a:ea typeface="Meiryo UI" panose="020B0604030504040204" pitchFamily="50" charset="-128"/>
              </a:rPr>
              <a:t>指定様式の請求書を</a:t>
            </a:r>
            <a:r>
              <a:rPr kumimoji="1" lang="ja-JP" altLang="en-US" sz="2000" u="sng" dirty="0" smtClean="0">
                <a:solidFill>
                  <a:srgbClr val="DC4106"/>
                </a:solidFill>
                <a:latin typeface="Meiryo UI" panose="020B0604030504040204" pitchFamily="50" charset="-128"/>
                <a:ea typeface="Meiryo UI" panose="020B0604030504040204" pitchFamily="50" charset="-128"/>
              </a:rPr>
              <a:t>高齢者福祉課へ</a:t>
            </a:r>
            <a:endParaRPr kumimoji="1" lang="en-US" altLang="ja-JP" sz="2000" u="sng" dirty="0" smtClean="0">
              <a:solidFill>
                <a:srgbClr val="DC4106"/>
              </a:solidFill>
              <a:latin typeface="Meiryo UI" panose="020B0604030504040204" pitchFamily="50" charset="-128"/>
              <a:ea typeface="Meiryo UI" panose="020B0604030504040204" pitchFamily="50" charset="-128"/>
            </a:endParaRPr>
          </a:p>
          <a:p>
            <a:r>
              <a:rPr kumimoji="1" lang="ja-JP" altLang="en-US" sz="2000" u="sng" dirty="0" smtClean="0">
                <a:solidFill>
                  <a:srgbClr val="DC4106"/>
                </a:solidFill>
                <a:latin typeface="Meiryo UI" panose="020B0604030504040204" pitchFamily="50" charset="-128"/>
                <a:ea typeface="Meiryo UI" panose="020B0604030504040204" pitchFamily="50" charset="-128"/>
              </a:rPr>
              <a:t>ご提出</a:t>
            </a:r>
            <a:r>
              <a:rPr lang="ja-JP" altLang="en-US" sz="2000" u="sng" dirty="0">
                <a:solidFill>
                  <a:srgbClr val="DC4106"/>
                </a:solidFill>
                <a:latin typeface="Meiryo UI" panose="020B0604030504040204" pitchFamily="50" charset="-128"/>
                <a:ea typeface="Meiryo UI" panose="020B0604030504040204" pitchFamily="50" charset="-128"/>
              </a:rPr>
              <a:t>ください。</a:t>
            </a:r>
            <a:endParaRPr kumimoji="1" lang="en-US" altLang="ja-JP" sz="2000" u="sng" dirty="0" smtClean="0">
              <a:solidFill>
                <a:srgbClr val="DC4106"/>
              </a:solidFill>
              <a:latin typeface="Meiryo UI" panose="020B0604030504040204" pitchFamily="50" charset="-128"/>
              <a:ea typeface="Meiryo UI" panose="020B0604030504040204" pitchFamily="50" charset="-128"/>
            </a:endParaRPr>
          </a:p>
          <a:p>
            <a:r>
              <a:rPr lang="ja-JP" altLang="en-US" sz="2000" dirty="0" smtClean="0">
                <a:solidFill>
                  <a:schemeClr val="tx2"/>
                </a:solidFill>
                <a:latin typeface="Meiryo UI" panose="020B0604030504040204" pitchFamily="50" charset="-128"/>
                <a:ea typeface="Meiryo UI" panose="020B0604030504040204" pitchFamily="50" charset="-128"/>
              </a:rPr>
              <a:t>国保連経由での請求はありません。</a:t>
            </a:r>
            <a:endParaRPr kumimoji="1" lang="ja-JP" altLang="en-US" sz="2000" dirty="0">
              <a:solidFill>
                <a:schemeClr val="tx2"/>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293223" y="4529939"/>
            <a:ext cx="4153988" cy="200897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2"/>
                </a:solidFill>
                <a:latin typeface="Meiryo UI" panose="020B0604030504040204" pitchFamily="50" charset="-128"/>
                <a:ea typeface="Meiryo UI" panose="020B0604030504040204" pitchFamily="50" charset="-128"/>
              </a:rPr>
              <a:t>区独自基準</a:t>
            </a:r>
            <a:r>
              <a:rPr lang="en-US" altLang="ja-JP" dirty="0">
                <a:solidFill>
                  <a:schemeClr val="tx2"/>
                </a:solidFill>
                <a:latin typeface="Meiryo UI" panose="020B0604030504040204" pitchFamily="50" charset="-128"/>
                <a:ea typeface="Meiryo UI" panose="020B0604030504040204" pitchFamily="50" charset="-128"/>
              </a:rPr>
              <a:t>(A8)</a:t>
            </a:r>
            <a:r>
              <a:rPr lang="ja-JP" altLang="en-US" dirty="0">
                <a:solidFill>
                  <a:schemeClr val="tx2"/>
                </a:solidFill>
                <a:latin typeface="Meiryo UI" panose="020B0604030504040204" pitchFamily="50" charset="-128"/>
                <a:ea typeface="Meiryo UI" panose="020B0604030504040204" pitchFamily="50" charset="-128"/>
              </a:rPr>
              <a:t>・リハビリサービス利用</a:t>
            </a:r>
            <a:r>
              <a:rPr lang="ja-JP" altLang="en-US" dirty="0" smtClean="0">
                <a:solidFill>
                  <a:schemeClr val="tx2"/>
                </a:solidFill>
                <a:latin typeface="Meiryo UI" panose="020B0604030504040204" pitchFamily="50" charset="-128"/>
                <a:ea typeface="Meiryo UI" panose="020B0604030504040204" pitchFamily="50" charset="-128"/>
              </a:rPr>
              <a:t>で被爆者手帳の交付を受けている</a:t>
            </a:r>
            <a:r>
              <a:rPr lang="ja-JP" altLang="en-US" dirty="0">
                <a:solidFill>
                  <a:schemeClr val="tx2"/>
                </a:solidFill>
                <a:latin typeface="Meiryo UI" panose="020B0604030504040204" pitchFamily="50" charset="-128"/>
                <a:ea typeface="Meiryo UI" panose="020B0604030504040204" pitchFamily="50" charset="-128"/>
              </a:rPr>
              <a:t>方・中国残留</a:t>
            </a:r>
            <a:r>
              <a:rPr lang="ja-JP" altLang="en-US" dirty="0" smtClean="0">
                <a:solidFill>
                  <a:schemeClr val="tx2"/>
                </a:solidFill>
                <a:latin typeface="Meiryo UI" panose="020B0604030504040204" pitchFamily="50" charset="-128"/>
                <a:ea typeface="Meiryo UI" panose="020B0604030504040204" pitchFamily="50" charset="-128"/>
              </a:rPr>
              <a:t>邦人の方の算定方法に</a:t>
            </a:r>
            <a:r>
              <a:rPr lang="ja-JP" altLang="en-US" dirty="0" smtClean="0">
                <a:solidFill>
                  <a:schemeClr val="tx2"/>
                </a:solidFill>
                <a:latin typeface="Meiryo UI" panose="020B0604030504040204" pitchFamily="50" charset="-128"/>
                <a:ea typeface="Meiryo UI" panose="020B0604030504040204" pitchFamily="50" charset="-128"/>
              </a:rPr>
              <a:t>ついてはどうなるのか。</a:t>
            </a:r>
            <a:endParaRPr lang="en-US" altLang="ja-JP" dirty="0" smtClean="0">
              <a:solidFill>
                <a:schemeClr val="tx2"/>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5560420" y="4529939"/>
            <a:ext cx="5072746" cy="1999239"/>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2"/>
                </a:solidFill>
                <a:latin typeface="Meiryo UI" panose="020B0604030504040204" pitchFamily="50" charset="-128"/>
                <a:ea typeface="Meiryo UI" panose="020B0604030504040204" pitchFamily="50" charset="-128"/>
              </a:rPr>
              <a:t>国相当基準</a:t>
            </a:r>
            <a:r>
              <a:rPr lang="en-US" altLang="ja-JP" dirty="0">
                <a:solidFill>
                  <a:schemeClr val="tx2"/>
                </a:solidFill>
                <a:latin typeface="Meiryo UI" panose="020B0604030504040204" pitchFamily="50" charset="-128"/>
                <a:ea typeface="Meiryo UI" panose="020B0604030504040204" pitchFamily="50" charset="-128"/>
              </a:rPr>
              <a:t>(A6)</a:t>
            </a:r>
            <a:r>
              <a:rPr lang="ja-JP" altLang="en-US" dirty="0" smtClean="0">
                <a:solidFill>
                  <a:schemeClr val="tx2"/>
                </a:solidFill>
                <a:latin typeface="Meiryo UI" panose="020B0604030504040204" pitchFamily="50" charset="-128"/>
                <a:ea typeface="Meiryo UI" panose="020B0604030504040204" pitchFamily="50" charset="-128"/>
              </a:rPr>
              <a:t>の１回あたりの報酬にて</a:t>
            </a:r>
            <a:endParaRPr lang="en-US" altLang="ja-JP" dirty="0" smtClean="0">
              <a:solidFill>
                <a:schemeClr val="tx2"/>
              </a:solidFill>
              <a:latin typeface="Meiryo UI" panose="020B0604030504040204" pitchFamily="50" charset="-128"/>
              <a:ea typeface="Meiryo UI" panose="020B0604030504040204" pitchFamily="50" charset="-128"/>
            </a:endParaRPr>
          </a:p>
          <a:p>
            <a:r>
              <a:rPr lang="ja-JP" altLang="en-US" dirty="0" smtClean="0">
                <a:solidFill>
                  <a:schemeClr val="tx2"/>
                </a:solidFill>
                <a:latin typeface="Meiryo UI" panose="020B0604030504040204" pitchFamily="50" charset="-128"/>
                <a:ea typeface="Meiryo UI" panose="020B0604030504040204" pitchFamily="50" charset="-128"/>
              </a:rPr>
              <a:t>算定ください。</a:t>
            </a:r>
            <a:endParaRPr lang="en-US" altLang="ja-JP" dirty="0" smtClean="0">
              <a:solidFill>
                <a:schemeClr val="tx2"/>
              </a:solidFill>
              <a:latin typeface="Meiryo UI" panose="020B0604030504040204" pitchFamily="50" charset="-128"/>
              <a:ea typeface="Meiryo UI" panose="020B0604030504040204" pitchFamily="50" charset="-128"/>
            </a:endParaRPr>
          </a:p>
          <a:p>
            <a:r>
              <a:rPr lang="en-US" altLang="ja-JP" dirty="0" smtClean="0">
                <a:solidFill>
                  <a:schemeClr val="tx2"/>
                </a:solidFill>
                <a:latin typeface="Meiryo UI" panose="020B0604030504040204" pitchFamily="50" charset="-128"/>
                <a:ea typeface="Meiryo UI" panose="020B0604030504040204" pitchFamily="50" charset="-128"/>
              </a:rPr>
              <a:t>※</a:t>
            </a:r>
            <a:r>
              <a:rPr lang="ja-JP" altLang="en-US" dirty="0" smtClean="0">
                <a:solidFill>
                  <a:schemeClr val="tx2"/>
                </a:solidFill>
                <a:latin typeface="Meiryo UI" panose="020B0604030504040204" pitchFamily="50" charset="-128"/>
                <a:ea typeface="Meiryo UI" panose="020B0604030504040204" pitchFamily="50" charset="-128"/>
              </a:rPr>
              <a:t>ケアプランについて</a:t>
            </a:r>
            <a:r>
              <a:rPr lang="ja-JP" altLang="en-US" dirty="0">
                <a:solidFill>
                  <a:schemeClr val="tx2"/>
                </a:solidFill>
                <a:latin typeface="Meiryo UI" panose="020B0604030504040204" pitchFamily="50" charset="-128"/>
                <a:ea typeface="Meiryo UI" panose="020B0604030504040204" pitchFamily="50" charset="-128"/>
              </a:rPr>
              <a:t>は区独自基準</a:t>
            </a:r>
            <a:r>
              <a:rPr lang="en-US" altLang="ja-JP" dirty="0">
                <a:solidFill>
                  <a:schemeClr val="tx2"/>
                </a:solidFill>
                <a:latin typeface="Meiryo UI" panose="020B0604030504040204" pitchFamily="50" charset="-128"/>
                <a:ea typeface="Meiryo UI" panose="020B0604030504040204" pitchFamily="50" charset="-128"/>
              </a:rPr>
              <a:t>(A8)</a:t>
            </a:r>
            <a:r>
              <a:rPr lang="ja-JP" altLang="en-US" dirty="0">
                <a:solidFill>
                  <a:schemeClr val="tx2"/>
                </a:solidFill>
                <a:latin typeface="Meiryo UI" panose="020B0604030504040204" pitchFamily="50" charset="-128"/>
                <a:ea typeface="Meiryo UI" panose="020B0604030504040204" pitchFamily="50" charset="-128"/>
              </a:rPr>
              <a:t>・</a:t>
            </a:r>
            <a:r>
              <a:rPr lang="ja-JP" altLang="en-US" dirty="0" smtClean="0">
                <a:solidFill>
                  <a:schemeClr val="tx2"/>
                </a:solidFill>
                <a:latin typeface="Meiryo UI" panose="020B0604030504040204" pitchFamily="50" charset="-128"/>
                <a:ea typeface="Meiryo UI" panose="020B0604030504040204" pitchFamily="50" charset="-128"/>
              </a:rPr>
              <a:t>リハビリ</a:t>
            </a:r>
            <a:endParaRPr lang="en-US" altLang="ja-JP" dirty="0" smtClean="0">
              <a:solidFill>
                <a:schemeClr val="tx2"/>
              </a:solidFill>
              <a:latin typeface="Meiryo UI" panose="020B0604030504040204" pitchFamily="50" charset="-128"/>
              <a:ea typeface="Meiryo UI" panose="020B0604030504040204" pitchFamily="50" charset="-128"/>
            </a:endParaRPr>
          </a:p>
          <a:p>
            <a:r>
              <a:rPr lang="ja-JP" altLang="en-US" dirty="0" smtClean="0">
                <a:solidFill>
                  <a:schemeClr val="tx2"/>
                </a:solidFill>
                <a:latin typeface="Meiryo UI" panose="020B0604030504040204" pitchFamily="50" charset="-128"/>
                <a:ea typeface="Meiryo UI" panose="020B0604030504040204" pitchFamily="50" charset="-128"/>
              </a:rPr>
              <a:t>　 サービス</a:t>
            </a:r>
            <a:r>
              <a:rPr lang="ja-JP" altLang="en-US" dirty="0">
                <a:solidFill>
                  <a:schemeClr val="tx2"/>
                </a:solidFill>
                <a:latin typeface="Meiryo UI" panose="020B0604030504040204" pitchFamily="50" charset="-128"/>
                <a:ea typeface="Meiryo UI" panose="020B0604030504040204" pitchFamily="50" charset="-128"/>
              </a:rPr>
              <a:t>で</a:t>
            </a:r>
            <a:r>
              <a:rPr lang="ja-JP" altLang="en-US" dirty="0" smtClean="0">
                <a:solidFill>
                  <a:schemeClr val="tx2"/>
                </a:solidFill>
                <a:latin typeface="Meiryo UI" panose="020B0604030504040204" pitchFamily="50" charset="-128"/>
                <a:ea typeface="Meiryo UI" panose="020B0604030504040204" pitchFamily="50" charset="-128"/>
              </a:rPr>
              <a:t>作成する。</a:t>
            </a:r>
          </a:p>
        </p:txBody>
      </p:sp>
      <p:sp>
        <p:nvSpPr>
          <p:cNvPr id="14" name="楕円 13"/>
          <p:cNvSpPr/>
          <p:nvPr/>
        </p:nvSpPr>
        <p:spPr>
          <a:xfrm>
            <a:off x="97904" y="4529939"/>
            <a:ext cx="1080655" cy="835853"/>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smtClean="0">
                <a:solidFill>
                  <a:schemeClr val="tx1"/>
                </a:solidFill>
              </a:rPr>
              <a:t>CM</a:t>
            </a:r>
            <a:endParaRPr kumimoji="1" lang="ja-JP" altLang="en-US" dirty="0">
              <a:solidFill>
                <a:schemeClr val="tx1"/>
              </a:solidFill>
            </a:endParaRPr>
          </a:p>
        </p:txBody>
      </p:sp>
      <p:sp>
        <p:nvSpPr>
          <p:cNvPr id="15" name="楕円 14"/>
          <p:cNvSpPr/>
          <p:nvPr/>
        </p:nvSpPr>
        <p:spPr>
          <a:xfrm>
            <a:off x="97904" y="2913663"/>
            <a:ext cx="1080655" cy="835853"/>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dirty="0" smtClean="0">
                <a:solidFill>
                  <a:schemeClr val="tx1"/>
                </a:solidFill>
              </a:rPr>
              <a:t>事業所</a:t>
            </a:r>
            <a:endParaRPr kumimoji="1" lang="ja-JP" altLang="en-US" sz="1600" dirty="0">
              <a:solidFill>
                <a:schemeClr val="tx1"/>
              </a:solidFill>
            </a:endParaRPr>
          </a:p>
        </p:txBody>
      </p:sp>
      <p:sp>
        <p:nvSpPr>
          <p:cNvPr id="16" name="楕円 15"/>
          <p:cNvSpPr/>
          <p:nvPr/>
        </p:nvSpPr>
        <p:spPr>
          <a:xfrm>
            <a:off x="97904" y="5703059"/>
            <a:ext cx="1080655" cy="835853"/>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dirty="0" smtClean="0">
                <a:solidFill>
                  <a:schemeClr val="tx1"/>
                </a:solidFill>
              </a:rPr>
              <a:t>事業所</a:t>
            </a:r>
            <a:endParaRPr kumimoji="1" lang="ja-JP" altLang="en-US" sz="1600" dirty="0">
              <a:solidFill>
                <a:schemeClr val="tx1"/>
              </a:solidFill>
            </a:endParaRPr>
          </a:p>
        </p:txBody>
      </p:sp>
    </p:spTree>
    <p:extLst>
      <p:ext uri="{BB962C8B-B14F-4D97-AF65-F5344CB8AC3E}">
        <p14:creationId xmlns:p14="http://schemas.microsoft.com/office/powerpoint/2010/main" val="658088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区独自基準</a:t>
            </a:r>
            <a:r>
              <a:rPr lang="en-US" altLang="ja-JP" sz="3600" dirty="0">
                <a:solidFill>
                  <a:srgbClr val="002060"/>
                </a:solidFill>
                <a:latin typeface="Meiryo UI" panose="020B0604030504040204" pitchFamily="50" charset="-128"/>
                <a:ea typeface="Meiryo UI" panose="020B0604030504040204" pitchFamily="50" charset="-128"/>
              </a:rPr>
              <a:t>(A8)</a:t>
            </a:r>
            <a:r>
              <a:rPr lang="ja-JP" altLang="en-US" sz="3600" dirty="0">
                <a:solidFill>
                  <a:srgbClr val="002060"/>
                </a:solidFill>
                <a:latin typeface="Meiryo UI" panose="020B0604030504040204" pitchFamily="50" charset="-128"/>
                <a:ea typeface="Meiryo UI" panose="020B0604030504040204" pitchFamily="50" charset="-128"/>
              </a:rPr>
              <a:t>・リハビリサービス関連　</a:t>
            </a:r>
            <a:r>
              <a:rPr lang="en-US" altLang="ja-JP" sz="3600" dirty="0">
                <a:solidFill>
                  <a:srgbClr val="002060"/>
                </a:solidFill>
                <a:latin typeface="Meiryo UI" panose="020B0604030504040204" pitchFamily="50" charset="-128"/>
                <a:ea typeface="Meiryo UI" panose="020B0604030504040204" pitchFamily="50" charset="-128"/>
              </a:rPr>
              <a:t>Q&amp;A</a:t>
            </a: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28</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1293223" y="1414245"/>
            <a:ext cx="4153988" cy="708852"/>
          </a:xfrm>
          <a:prstGeom prst="rect">
            <a:avLst/>
          </a:prstGeom>
          <a:solidFill>
            <a:srgbClr val="00B0F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質　　　問</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560420" y="1414245"/>
            <a:ext cx="5072746" cy="708852"/>
          </a:xfrm>
          <a:prstGeom prst="rect">
            <a:avLst/>
          </a:prstGeom>
          <a:solidFill>
            <a:srgbClr val="00B0F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bg1"/>
                </a:solidFill>
                <a:latin typeface="Meiryo UI" panose="020B0604030504040204" pitchFamily="50" charset="-128"/>
                <a:ea typeface="Meiryo UI" panose="020B0604030504040204" pitchFamily="50" charset="-128"/>
              </a:rPr>
              <a:t>回　　　　答</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293223" y="2340958"/>
            <a:ext cx="4153988" cy="200897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002060"/>
                </a:solidFill>
                <a:latin typeface="Meiryo UI" panose="020B0604030504040204" pitchFamily="50" charset="-128"/>
                <a:ea typeface="Meiryo UI" panose="020B0604030504040204" pitchFamily="50" charset="-128"/>
              </a:rPr>
              <a:t>国相当基準</a:t>
            </a:r>
            <a:r>
              <a:rPr lang="en-US" altLang="ja-JP" dirty="0">
                <a:solidFill>
                  <a:srgbClr val="002060"/>
                </a:solidFill>
                <a:latin typeface="Meiryo UI" panose="020B0604030504040204" pitchFamily="50" charset="-128"/>
                <a:ea typeface="Meiryo UI" panose="020B0604030504040204" pitchFamily="50" charset="-128"/>
              </a:rPr>
              <a:t>(A6)</a:t>
            </a:r>
            <a:r>
              <a:rPr lang="ja-JP" altLang="en-US" dirty="0" smtClean="0">
                <a:solidFill>
                  <a:srgbClr val="002060"/>
                </a:solidFill>
                <a:latin typeface="Meiryo UI" panose="020B0604030504040204" pitchFamily="50" charset="-128"/>
                <a:ea typeface="Meiryo UI" panose="020B0604030504040204" pitchFamily="50" charset="-128"/>
              </a:rPr>
              <a:t>と</a:t>
            </a:r>
            <a:r>
              <a:rPr lang="ja-JP" altLang="en-US" dirty="0">
                <a:solidFill>
                  <a:srgbClr val="002060"/>
                </a:solidFill>
                <a:latin typeface="Meiryo UI" panose="020B0604030504040204" pitchFamily="50" charset="-128"/>
                <a:ea typeface="Meiryo UI" panose="020B0604030504040204" pitchFamily="50" charset="-128"/>
              </a:rPr>
              <a:t>区独自基準</a:t>
            </a:r>
            <a:r>
              <a:rPr lang="en-US" altLang="ja-JP" dirty="0">
                <a:solidFill>
                  <a:srgbClr val="002060"/>
                </a:solidFill>
                <a:latin typeface="Meiryo UI" panose="020B0604030504040204" pitchFamily="50" charset="-128"/>
                <a:ea typeface="Meiryo UI" panose="020B0604030504040204" pitchFamily="50" charset="-128"/>
              </a:rPr>
              <a:t>(A8</a:t>
            </a:r>
            <a:r>
              <a:rPr lang="en-US" altLang="ja-JP" dirty="0" smtClean="0">
                <a:solidFill>
                  <a:srgbClr val="002060"/>
                </a:solidFill>
                <a:latin typeface="Meiryo UI" panose="020B0604030504040204" pitchFamily="50" charset="-128"/>
                <a:ea typeface="Meiryo UI" panose="020B0604030504040204" pitchFamily="50" charset="-128"/>
              </a:rPr>
              <a:t>)</a:t>
            </a:r>
            <a:r>
              <a:rPr lang="ja-JP" altLang="en-US" dirty="0">
                <a:solidFill>
                  <a:srgbClr val="002060"/>
                </a:solidFill>
                <a:latin typeface="Meiryo UI" panose="020B0604030504040204" pitchFamily="50" charset="-128"/>
                <a:ea typeface="Meiryo UI" panose="020B0604030504040204" pitchFamily="50" charset="-128"/>
              </a:rPr>
              <a:t> ・リハビリサービス</a:t>
            </a:r>
            <a:r>
              <a:rPr lang="ja-JP" altLang="en-US" dirty="0" smtClean="0">
                <a:solidFill>
                  <a:srgbClr val="002060"/>
                </a:solidFill>
                <a:latin typeface="Meiryo UI" panose="020B0604030504040204" pitchFamily="50" charset="-128"/>
                <a:ea typeface="Meiryo UI" panose="020B0604030504040204" pitchFamily="50" charset="-128"/>
              </a:rPr>
              <a:t>を同時に実施する際に注意すべき</a:t>
            </a:r>
            <a:r>
              <a:rPr lang="ja-JP" altLang="en-US" dirty="0" smtClean="0">
                <a:solidFill>
                  <a:srgbClr val="002060"/>
                </a:solidFill>
                <a:latin typeface="Meiryo UI" panose="020B0604030504040204" pitchFamily="50" charset="-128"/>
                <a:ea typeface="Meiryo UI" panose="020B0604030504040204" pitchFamily="50" charset="-128"/>
              </a:rPr>
              <a:t>ことは何ですか（</a:t>
            </a:r>
            <a:r>
              <a:rPr lang="ja-JP" altLang="en-US" dirty="0" smtClean="0">
                <a:solidFill>
                  <a:srgbClr val="002060"/>
                </a:solidFill>
                <a:latin typeface="Meiryo UI" panose="020B0604030504040204" pitchFamily="50" charset="-128"/>
                <a:ea typeface="Meiryo UI" panose="020B0604030504040204" pitchFamily="50" charset="-128"/>
              </a:rPr>
              <a:t>人員基準について）</a:t>
            </a:r>
            <a:endParaRPr lang="en-US" altLang="ja-JP" dirty="0" smtClean="0">
              <a:solidFill>
                <a:srgbClr val="002060"/>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560420" y="2350692"/>
            <a:ext cx="5072746" cy="1999239"/>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rgbClr val="002060"/>
                </a:solidFill>
                <a:latin typeface="Meiryo UI" panose="020B0604030504040204" pitchFamily="50" charset="-128"/>
                <a:ea typeface="Meiryo UI" panose="020B0604030504040204" pitchFamily="50" charset="-128"/>
              </a:rPr>
              <a:t>同じ職員が兼務（国相当基準</a:t>
            </a:r>
            <a:r>
              <a:rPr lang="en-US" altLang="ja-JP" dirty="0" smtClean="0">
                <a:solidFill>
                  <a:srgbClr val="002060"/>
                </a:solidFill>
                <a:latin typeface="Meiryo UI" panose="020B0604030504040204" pitchFamily="50" charset="-128"/>
                <a:ea typeface="Meiryo UI" panose="020B0604030504040204" pitchFamily="50" charset="-128"/>
              </a:rPr>
              <a:t>(A6)</a:t>
            </a:r>
            <a:r>
              <a:rPr lang="ja-JP" altLang="en-US" dirty="0" smtClean="0">
                <a:solidFill>
                  <a:srgbClr val="002060"/>
                </a:solidFill>
                <a:latin typeface="Meiryo UI" panose="020B0604030504040204" pitchFamily="50" charset="-128"/>
                <a:ea typeface="Meiryo UI" panose="020B0604030504040204" pitchFamily="50" charset="-128"/>
              </a:rPr>
              <a:t>と区独自基準</a:t>
            </a:r>
            <a:r>
              <a:rPr lang="en-US" altLang="ja-JP" dirty="0" smtClean="0">
                <a:solidFill>
                  <a:srgbClr val="002060"/>
                </a:solidFill>
                <a:latin typeface="Meiryo UI" panose="020B0604030504040204" pitchFamily="50" charset="-128"/>
                <a:ea typeface="Meiryo UI" panose="020B0604030504040204" pitchFamily="50" charset="-128"/>
              </a:rPr>
              <a:t>(A8)</a:t>
            </a:r>
            <a:r>
              <a:rPr lang="ja-JP" altLang="en-US" dirty="0" smtClean="0">
                <a:solidFill>
                  <a:srgbClr val="002060"/>
                </a:solidFill>
                <a:latin typeface="Meiryo UI" panose="020B0604030504040204" pitchFamily="50" charset="-128"/>
                <a:ea typeface="Meiryo UI" panose="020B0604030504040204" pitchFamily="50" charset="-128"/>
              </a:rPr>
              <a:t> ・リハビリサービスを同一時間に勤務すること）は</a:t>
            </a:r>
            <a:r>
              <a:rPr lang="ja-JP" altLang="en-US" u="sng" dirty="0" smtClean="0">
                <a:solidFill>
                  <a:srgbClr val="DC4106"/>
                </a:solidFill>
                <a:latin typeface="Meiryo UI" panose="020B0604030504040204" pitchFamily="50" charset="-128"/>
                <a:ea typeface="Meiryo UI" panose="020B0604030504040204" pitchFamily="50" charset="-128"/>
              </a:rPr>
              <a:t>できません</a:t>
            </a:r>
            <a:r>
              <a:rPr lang="ja-JP" altLang="en-US" dirty="0" smtClean="0">
                <a:solidFill>
                  <a:srgbClr val="DC4106"/>
                </a:solidFill>
                <a:latin typeface="Meiryo UI" panose="020B0604030504040204" pitchFamily="50" charset="-128"/>
                <a:ea typeface="Meiryo UI" panose="020B0604030504040204" pitchFamily="50" charset="-128"/>
              </a:rPr>
              <a:t>。</a:t>
            </a:r>
          </a:p>
          <a:p>
            <a:r>
              <a:rPr kumimoji="1" lang="ja-JP" altLang="en-US" dirty="0" smtClean="0">
                <a:solidFill>
                  <a:srgbClr val="002060"/>
                </a:solidFill>
                <a:latin typeface="Meiryo UI" panose="020B0604030504040204" pitchFamily="50" charset="-128"/>
                <a:ea typeface="Meiryo UI" panose="020B0604030504040204" pitchFamily="50" charset="-128"/>
              </a:rPr>
              <a:t>別の職員を配置いただくか、</a:t>
            </a:r>
            <a:r>
              <a:rPr lang="ja-JP" altLang="en-US" dirty="0" smtClean="0">
                <a:solidFill>
                  <a:srgbClr val="002060"/>
                </a:solidFill>
                <a:latin typeface="Meiryo UI" panose="020B0604030504040204" pitchFamily="50" charset="-128"/>
                <a:ea typeface="Meiryo UI" panose="020B0604030504040204" pitchFamily="50" charset="-128"/>
              </a:rPr>
              <a:t>提供時間を調整いただくなどのご対応をお願いします。</a:t>
            </a:r>
            <a:endParaRPr lang="en-US" altLang="ja-JP" dirty="0" smtClean="0">
              <a:solidFill>
                <a:srgbClr val="002060"/>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1293223" y="4765596"/>
            <a:ext cx="4153988" cy="176583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002060"/>
                </a:solidFill>
                <a:latin typeface="Meiryo UI" panose="020B0604030504040204" pitchFamily="50" charset="-128"/>
                <a:ea typeface="Meiryo UI" panose="020B0604030504040204" pitchFamily="50" charset="-128"/>
              </a:rPr>
              <a:t>国相当基準</a:t>
            </a:r>
            <a:r>
              <a:rPr lang="en-US" altLang="ja-JP" dirty="0">
                <a:solidFill>
                  <a:srgbClr val="002060"/>
                </a:solidFill>
                <a:latin typeface="Meiryo UI" panose="020B0604030504040204" pitchFamily="50" charset="-128"/>
                <a:ea typeface="Meiryo UI" panose="020B0604030504040204" pitchFamily="50" charset="-128"/>
              </a:rPr>
              <a:t>(A6)</a:t>
            </a:r>
            <a:r>
              <a:rPr lang="ja-JP" altLang="en-US" dirty="0">
                <a:solidFill>
                  <a:srgbClr val="002060"/>
                </a:solidFill>
                <a:latin typeface="Meiryo UI" panose="020B0604030504040204" pitchFamily="50" charset="-128"/>
                <a:ea typeface="Meiryo UI" panose="020B0604030504040204" pitchFamily="50" charset="-128"/>
              </a:rPr>
              <a:t>と区独自基準</a:t>
            </a:r>
            <a:r>
              <a:rPr lang="en-US" altLang="ja-JP" dirty="0">
                <a:solidFill>
                  <a:srgbClr val="002060"/>
                </a:solidFill>
                <a:latin typeface="Meiryo UI" panose="020B0604030504040204" pitchFamily="50" charset="-128"/>
                <a:ea typeface="Meiryo UI" panose="020B0604030504040204" pitchFamily="50" charset="-128"/>
              </a:rPr>
              <a:t>(A8)</a:t>
            </a:r>
            <a:r>
              <a:rPr lang="ja-JP" altLang="en-US" dirty="0">
                <a:solidFill>
                  <a:srgbClr val="002060"/>
                </a:solidFill>
                <a:latin typeface="Meiryo UI" panose="020B0604030504040204" pitchFamily="50" charset="-128"/>
                <a:ea typeface="Meiryo UI" panose="020B0604030504040204" pitchFamily="50" charset="-128"/>
              </a:rPr>
              <a:t> ・リハビリサービスを同時に実施する際に注意すべき</a:t>
            </a:r>
            <a:r>
              <a:rPr lang="ja-JP" altLang="en-US" dirty="0" smtClean="0">
                <a:solidFill>
                  <a:srgbClr val="002060"/>
                </a:solidFill>
                <a:latin typeface="Meiryo UI" panose="020B0604030504040204" pitchFamily="50" charset="-128"/>
                <a:ea typeface="Meiryo UI" panose="020B0604030504040204" pitchFamily="50" charset="-128"/>
              </a:rPr>
              <a:t>ことは何ですか（</a:t>
            </a:r>
            <a:r>
              <a:rPr lang="ja-JP" altLang="en-US" dirty="0" smtClean="0">
                <a:solidFill>
                  <a:srgbClr val="002060"/>
                </a:solidFill>
                <a:latin typeface="Meiryo UI" panose="020B0604030504040204" pitchFamily="50" charset="-128"/>
                <a:ea typeface="Meiryo UI" panose="020B0604030504040204" pitchFamily="50" charset="-128"/>
              </a:rPr>
              <a:t>施設基準について</a:t>
            </a:r>
            <a:r>
              <a:rPr lang="ja-JP" altLang="en-US" dirty="0">
                <a:solidFill>
                  <a:srgbClr val="002060"/>
                </a:solidFill>
                <a:latin typeface="Meiryo UI" panose="020B0604030504040204" pitchFamily="50" charset="-128"/>
                <a:ea typeface="Meiryo UI" panose="020B0604030504040204" pitchFamily="50" charset="-128"/>
              </a:rPr>
              <a:t>）</a:t>
            </a:r>
            <a:endParaRPr lang="en-US" altLang="ja-JP" dirty="0">
              <a:solidFill>
                <a:srgbClr val="002060"/>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5560420" y="4765596"/>
            <a:ext cx="5072746" cy="176583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u="sng" dirty="0">
                <a:solidFill>
                  <a:srgbClr val="DC4106"/>
                </a:solidFill>
                <a:latin typeface="Meiryo UI" panose="020B0604030504040204" pitchFamily="50" charset="-128"/>
                <a:ea typeface="Meiryo UI" panose="020B0604030504040204" pitchFamily="50" charset="-128"/>
              </a:rPr>
              <a:t>面積については国相当基準</a:t>
            </a:r>
            <a:r>
              <a:rPr lang="en-US" altLang="ja-JP" u="sng" dirty="0">
                <a:solidFill>
                  <a:srgbClr val="DC4106"/>
                </a:solidFill>
                <a:latin typeface="Meiryo UI" panose="020B0604030504040204" pitchFamily="50" charset="-128"/>
                <a:ea typeface="Meiryo UI" panose="020B0604030504040204" pitchFamily="50" charset="-128"/>
              </a:rPr>
              <a:t>(A6)</a:t>
            </a:r>
            <a:r>
              <a:rPr lang="ja-JP" altLang="en-US" u="sng" dirty="0">
                <a:solidFill>
                  <a:srgbClr val="DC4106"/>
                </a:solidFill>
                <a:latin typeface="Meiryo UI" panose="020B0604030504040204" pitchFamily="50" charset="-128"/>
                <a:ea typeface="Meiryo UI" panose="020B0604030504040204" pitchFamily="50" charset="-128"/>
              </a:rPr>
              <a:t>と区独自基準</a:t>
            </a:r>
            <a:r>
              <a:rPr lang="en-US" altLang="ja-JP" u="sng" dirty="0">
                <a:solidFill>
                  <a:srgbClr val="DC4106"/>
                </a:solidFill>
                <a:latin typeface="Meiryo UI" panose="020B0604030504040204" pitchFamily="50" charset="-128"/>
                <a:ea typeface="Meiryo UI" panose="020B0604030504040204" pitchFamily="50" charset="-128"/>
              </a:rPr>
              <a:t>(A8) </a:t>
            </a:r>
            <a:r>
              <a:rPr lang="ja-JP" altLang="en-US" u="sng" dirty="0">
                <a:solidFill>
                  <a:srgbClr val="DC4106"/>
                </a:solidFill>
                <a:latin typeface="Meiryo UI" panose="020B0604030504040204" pitchFamily="50" charset="-128"/>
                <a:ea typeface="Meiryo UI" panose="020B0604030504040204" pitchFamily="50" charset="-128"/>
              </a:rPr>
              <a:t>・リハビリサービスの</a:t>
            </a:r>
            <a:r>
              <a:rPr lang="ja-JP" altLang="en-US" u="sng" dirty="0" smtClean="0">
                <a:solidFill>
                  <a:srgbClr val="DC4106"/>
                </a:solidFill>
                <a:latin typeface="Meiryo UI" panose="020B0604030504040204" pitchFamily="50" charset="-128"/>
                <a:ea typeface="Meiryo UI" panose="020B0604030504040204" pitchFamily="50" charset="-128"/>
              </a:rPr>
              <a:t>両方の定員を用いて算出してください。</a:t>
            </a:r>
            <a:endParaRPr lang="en-US" altLang="ja-JP" u="sng" dirty="0" smtClean="0">
              <a:solidFill>
                <a:srgbClr val="DC4106"/>
              </a:solidFill>
              <a:latin typeface="Meiryo UI" panose="020B0604030504040204" pitchFamily="50" charset="-128"/>
              <a:ea typeface="Meiryo UI" panose="020B0604030504040204" pitchFamily="50" charset="-128"/>
            </a:endParaRPr>
          </a:p>
          <a:p>
            <a:r>
              <a:rPr lang="ja-JP" altLang="en-US" dirty="0">
                <a:solidFill>
                  <a:srgbClr val="002060"/>
                </a:solidFill>
                <a:latin typeface="Meiryo UI" panose="020B0604030504040204" pitchFamily="50" charset="-128"/>
                <a:ea typeface="Meiryo UI" panose="020B0604030504040204" pitchFamily="50" charset="-128"/>
              </a:rPr>
              <a:t>なお</a:t>
            </a:r>
            <a:r>
              <a:rPr lang="ja-JP" altLang="en-US" dirty="0" smtClean="0">
                <a:solidFill>
                  <a:srgbClr val="002060"/>
                </a:solidFill>
                <a:latin typeface="Meiryo UI" panose="020B0604030504040204" pitchFamily="50" charset="-128"/>
                <a:ea typeface="Meiryo UI" panose="020B0604030504040204" pitchFamily="50" charset="-128"/>
              </a:rPr>
              <a:t>、提供に当たってはパーテーション等で提供スペースを区切る必要はありません。</a:t>
            </a:r>
            <a:endParaRPr lang="en-US" altLang="ja-JP" dirty="0" smtClean="0">
              <a:solidFill>
                <a:srgbClr val="002060"/>
              </a:solidFill>
              <a:latin typeface="Meiryo UI" panose="020B0604030504040204" pitchFamily="50" charset="-128"/>
              <a:ea typeface="Meiryo UI" panose="020B0604030504040204" pitchFamily="50" charset="-128"/>
            </a:endParaRPr>
          </a:p>
        </p:txBody>
      </p:sp>
      <p:sp>
        <p:nvSpPr>
          <p:cNvPr id="12" name="楕円 11"/>
          <p:cNvSpPr/>
          <p:nvPr/>
        </p:nvSpPr>
        <p:spPr>
          <a:xfrm>
            <a:off x="99359" y="2927517"/>
            <a:ext cx="1080655" cy="835853"/>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事業所</a:t>
            </a:r>
            <a:endParaRPr kumimoji="1" lang="ja-JP" altLang="en-US" sz="1400" dirty="0">
              <a:solidFill>
                <a:schemeClr val="tx1"/>
              </a:solidFill>
            </a:endParaRPr>
          </a:p>
        </p:txBody>
      </p:sp>
      <p:sp>
        <p:nvSpPr>
          <p:cNvPr id="14" name="楕円 13"/>
          <p:cNvSpPr/>
          <p:nvPr/>
        </p:nvSpPr>
        <p:spPr>
          <a:xfrm>
            <a:off x="99359" y="5230585"/>
            <a:ext cx="1080655" cy="835853"/>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事業所</a:t>
            </a:r>
            <a:endParaRPr kumimoji="1" lang="ja-JP" altLang="en-US" sz="1400" dirty="0">
              <a:solidFill>
                <a:schemeClr val="tx1"/>
              </a:solidFill>
            </a:endParaRPr>
          </a:p>
        </p:txBody>
      </p:sp>
    </p:spTree>
    <p:extLst>
      <p:ext uri="{BB962C8B-B14F-4D97-AF65-F5344CB8AC3E}">
        <p14:creationId xmlns:p14="http://schemas.microsoft.com/office/powerpoint/2010/main" val="17305312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1141692" cy="778998"/>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６．</a:t>
            </a:r>
            <a:r>
              <a:rPr lang="ja-JP" altLang="en-US" sz="3600" dirty="0">
                <a:solidFill>
                  <a:srgbClr val="002060"/>
                </a:solidFill>
                <a:latin typeface="Meiryo UI" panose="020B0604030504040204" pitchFamily="50" charset="-128"/>
                <a:ea typeface="Meiryo UI" panose="020B0604030504040204" pitchFamily="50" charset="-128"/>
              </a:rPr>
              <a:t>令和</a:t>
            </a:r>
            <a:r>
              <a:rPr lang="en-US" altLang="ja-JP" sz="3600" dirty="0">
                <a:solidFill>
                  <a:srgbClr val="002060"/>
                </a:solidFill>
                <a:latin typeface="Meiryo UI" panose="020B0604030504040204" pitchFamily="50" charset="-128"/>
                <a:ea typeface="Meiryo UI" panose="020B0604030504040204" pitchFamily="50" charset="-128"/>
              </a:rPr>
              <a:t>7</a:t>
            </a:r>
            <a:r>
              <a:rPr lang="ja-JP" altLang="en-US" sz="3600" dirty="0">
                <a:solidFill>
                  <a:srgbClr val="002060"/>
                </a:solidFill>
                <a:latin typeface="Meiryo UI" panose="020B0604030504040204" pitchFamily="50" charset="-128"/>
                <a:ea typeface="Meiryo UI" panose="020B0604030504040204" pitchFamily="50" charset="-128"/>
              </a:rPr>
              <a:t>年</a:t>
            </a:r>
            <a:r>
              <a:rPr lang="en-US" altLang="ja-JP" sz="3600" dirty="0">
                <a:solidFill>
                  <a:srgbClr val="002060"/>
                </a:solidFill>
                <a:latin typeface="Meiryo UI" panose="020B0604030504040204" pitchFamily="50" charset="-128"/>
                <a:ea typeface="Meiryo UI" panose="020B0604030504040204" pitchFamily="50" charset="-128"/>
              </a:rPr>
              <a:t>10</a:t>
            </a:r>
            <a:r>
              <a:rPr lang="ja-JP" altLang="en-US" sz="3600" dirty="0">
                <a:solidFill>
                  <a:srgbClr val="002060"/>
                </a:solidFill>
                <a:latin typeface="Meiryo UI" panose="020B0604030504040204" pitchFamily="50" charset="-128"/>
                <a:ea typeface="Meiryo UI" panose="020B0604030504040204" pitchFamily="50" charset="-128"/>
              </a:rPr>
              <a:t>月以降の通所型サービスの利用について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29</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1193077" y="2899204"/>
            <a:ext cx="10489472" cy="2554545"/>
          </a:xfrm>
          <a:prstGeom prst="rect">
            <a:avLst/>
          </a:prstGeom>
          <a:noFill/>
        </p:spPr>
        <p:txBody>
          <a:bodyPr wrap="square" rtlCol="0">
            <a:spAutoFit/>
          </a:bodyPr>
          <a:lstStyle/>
          <a:p>
            <a:r>
              <a:rPr lang="ja-JP" altLang="en-US" sz="4000" dirty="0" smtClean="0">
                <a:solidFill>
                  <a:srgbClr val="002060"/>
                </a:solidFill>
                <a:latin typeface="Meiryo UI" panose="020B0604030504040204" pitchFamily="50" charset="-128"/>
                <a:ea typeface="Meiryo UI" panose="020B0604030504040204" pitchFamily="50" charset="-128"/>
              </a:rPr>
              <a:t>令和</a:t>
            </a:r>
            <a:r>
              <a:rPr lang="en-US" altLang="ja-JP" sz="4000" dirty="0">
                <a:solidFill>
                  <a:srgbClr val="002060"/>
                </a:solidFill>
                <a:latin typeface="Meiryo UI" panose="020B0604030504040204" pitchFamily="50" charset="-128"/>
                <a:ea typeface="Meiryo UI" panose="020B0604030504040204" pitchFamily="50" charset="-128"/>
              </a:rPr>
              <a:t>7</a:t>
            </a:r>
            <a:r>
              <a:rPr lang="ja-JP" altLang="en-US" sz="4000" dirty="0">
                <a:solidFill>
                  <a:srgbClr val="002060"/>
                </a:solidFill>
                <a:latin typeface="Meiryo UI" panose="020B0604030504040204" pitchFamily="50" charset="-128"/>
                <a:ea typeface="Meiryo UI" panose="020B0604030504040204" pitchFamily="50" charset="-128"/>
              </a:rPr>
              <a:t>年</a:t>
            </a:r>
            <a:r>
              <a:rPr lang="en-US" altLang="ja-JP" sz="4000" dirty="0">
                <a:solidFill>
                  <a:srgbClr val="002060"/>
                </a:solidFill>
                <a:latin typeface="Meiryo UI" panose="020B0604030504040204" pitchFamily="50" charset="-128"/>
                <a:ea typeface="Meiryo UI" panose="020B0604030504040204" pitchFamily="50" charset="-128"/>
              </a:rPr>
              <a:t>10</a:t>
            </a:r>
            <a:r>
              <a:rPr lang="ja-JP" altLang="en-US" sz="4000" dirty="0">
                <a:solidFill>
                  <a:srgbClr val="002060"/>
                </a:solidFill>
                <a:latin typeface="Meiryo UI" panose="020B0604030504040204" pitchFamily="50" charset="-128"/>
                <a:ea typeface="Meiryo UI" panose="020B0604030504040204" pitchFamily="50" charset="-128"/>
              </a:rPr>
              <a:t>月以降の通所型サービス</a:t>
            </a:r>
            <a:r>
              <a:rPr lang="ja-JP" altLang="en-US" sz="4000" dirty="0" smtClean="0">
                <a:solidFill>
                  <a:srgbClr val="002060"/>
                </a:solidFill>
                <a:latin typeface="Meiryo UI" panose="020B0604030504040204" pitchFamily="50" charset="-128"/>
                <a:ea typeface="Meiryo UI" panose="020B0604030504040204" pitchFamily="50" charset="-128"/>
              </a:rPr>
              <a:t>の</a:t>
            </a:r>
            <a:endParaRPr lang="en-US" altLang="ja-JP" sz="4000" dirty="0" smtClean="0">
              <a:solidFill>
                <a:srgbClr val="002060"/>
              </a:solidFill>
              <a:latin typeface="Meiryo UI" panose="020B0604030504040204" pitchFamily="50" charset="-128"/>
              <a:ea typeface="Meiryo UI" panose="020B0604030504040204" pitchFamily="50" charset="-128"/>
            </a:endParaRPr>
          </a:p>
          <a:p>
            <a:r>
              <a:rPr lang="ja-JP" altLang="en-US" sz="4000" dirty="0" smtClean="0">
                <a:solidFill>
                  <a:srgbClr val="002060"/>
                </a:solidFill>
                <a:latin typeface="Meiryo UI" panose="020B0604030504040204" pitchFamily="50" charset="-128"/>
                <a:ea typeface="Meiryo UI" panose="020B0604030504040204" pitchFamily="50" charset="-128"/>
              </a:rPr>
              <a:t>利用</a:t>
            </a:r>
            <a:r>
              <a:rPr lang="ja-JP" altLang="en-US" sz="4000" dirty="0">
                <a:solidFill>
                  <a:srgbClr val="002060"/>
                </a:solidFill>
                <a:latin typeface="Meiryo UI" panose="020B0604030504040204" pitchFamily="50" charset="-128"/>
                <a:ea typeface="Meiryo UI" panose="020B0604030504040204" pitchFamily="50" charset="-128"/>
              </a:rPr>
              <a:t>について</a:t>
            </a:r>
            <a:endParaRPr lang="en-US" altLang="ja-JP" sz="4000" dirty="0">
              <a:solidFill>
                <a:srgbClr val="002060"/>
              </a:solidFill>
              <a:latin typeface="Meiryo UI" panose="020B0604030504040204" pitchFamily="50" charset="-128"/>
              <a:ea typeface="Meiryo UI" panose="020B0604030504040204" pitchFamily="50" charset="-128"/>
            </a:endParaRPr>
          </a:p>
          <a:p>
            <a:endParaRPr lang="en-US" altLang="ja-JP" sz="4000" dirty="0">
              <a:solidFill>
                <a:srgbClr val="002060"/>
              </a:solidFill>
              <a:latin typeface="Meiryo UI" panose="020B0604030504040204" pitchFamily="50" charset="-128"/>
              <a:ea typeface="Meiryo UI" panose="020B0604030504040204" pitchFamily="50" charset="-128"/>
            </a:endParaRPr>
          </a:p>
          <a:p>
            <a:endParaRPr lang="ja-JP" altLang="en-US" sz="4000" dirty="0" smtClean="0">
              <a:solidFill>
                <a:srgbClr val="002060"/>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838200" y="1903381"/>
            <a:ext cx="5645727" cy="3894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６．令和</a:t>
            </a:r>
            <a:r>
              <a:rPr lang="en-US" altLang="ja-JP" sz="1800" dirty="0" smtClean="0">
                <a:solidFill>
                  <a:srgbClr val="002060"/>
                </a:solidFill>
                <a:latin typeface="Meiryo UI" panose="020B0604030504040204" pitchFamily="50" charset="-128"/>
                <a:ea typeface="Meiryo UI" panose="020B0604030504040204" pitchFamily="50" charset="-128"/>
              </a:rPr>
              <a:t>7</a:t>
            </a:r>
            <a:r>
              <a:rPr lang="ja-JP" altLang="en-US" sz="1800" dirty="0" smtClean="0">
                <a:solidFill>
                  <a:srgbClr val="002060"/>
                </a:solidFill>
                <a:latin typeface="Meiryo UI" panose="020B0604030504040204" pitchFamily="50" charset="-128"/>
                <a:ea typeface="Meiryo UI" panose="020B0604030504040204" pitchFamily="50" charset="-128"/>
              </a:rPr>
              <a:t>年</a:t>
            </a:r>
            <a:r>
              <a:rPr lang="en-US" altLang="ja-JP" sz="1800" dirty="0" smtClean="0">
                <a:solidFill>
                  <a:srgbClr val="002060"/>
                </a:solidFill>
                <a:latin typeface="Meiryo UI" panose="020B0604030504040204" pitchFamily="50" charset="-128"/>
                <a:ea typeface="Meiryo UI" panose="020B0604030504040204" pitchFamily="50" charset="-128"/>
              </a:rPr>
              <a:t>10</a:t>
            </a:r>
            <a:r>
              <a:rPr lang="ja-JP" altLang="en-US" sz="1800" dirty="0" smtClean="0">
                <a:solidFill>
                  <a:srgbClr val="002060"/>
                </a:solidFill>
                <a:latin typeface="Meiryo UI" panose="020B0604030504040204" pitchFamily="50" charset="-128"/>
                <a:ea typeface="Meiryo UI" panose="020B0604030504040204" pitchFamily="50" charset="-128"/>
              </a:rPr>
              <a:t>月以降の通所型サービスの利用について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3047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4175" y="503254"/>
            <a:ext cx="10515600"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１．総合事業の目指す姿について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4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フローチャート: 処理 4"/>
          <p:cNvSpPr/>
          <p:nvPr/>
        </p:nvSpPr>
        <p:spPr>
          <a:xfrm flipV="1">
            <a:off x="838200" y="1116923"/>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テキスト ボックス 18"/>
          <p:cNvSpPr txBox="1"/>
          <p:nvPr/>
        </p:nvSpPr>
        <p:spPr>
          <a:xfrm>
            <a:off x="1058089" y="3147304"/>
            <a:ext cx="9522823" cy="707886"/>
          </a:xfrm>
          <a:prstGeom prst="rect">
            <a:avLst/>
          </a:prstGeom>
          <a:noFill/>
        </p:spPr>
        <p:txBody>
          <a:bodyPr wrap="square" rtlCol="0">
            <a:spAutoFit/>
          </a:bodyPr>
          <a:lstStyle/>
          <a:p>
            <a:r>
              <a:rPr lang="ja-JP" altLang="en-US" sz="4000" dirty="0" smtClean="0">
                <a:solidFill>
                  <a:srgbClr val="002060"/>
                </a:solidFill>
                <a:latin typeface="Meiryo UI" panose="020B0604030504040204" pitchFamily="50" charset="-128"/>
                <a:ea typeface="Meiryo UI" panose="020B0604030504040204" pitchFamily="50" charset="-128"/>
              </a:rPr>
              <a:t>総合事業の目指す姿について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15317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6" name="直線矢印コネクタ 115"/>
          <p:cNvCxnSpPr>
            <a:endCxn id="75" idx="2"/>
          </p:cNvCxnSpPr>
          <p:nvPr/>
        </p:nvCxnSpPr>
        <p:spPr>
          <a:xfrm flipV="1">
            <a:off x="7519177" y="5782322"/>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113" name="直線矢印コネクタ 112"/>
          <p:cNvCxnSpPr>
            <a:endCxn id="216" idx="2"/>
          </p:cNvCxnSpPr>
          <p:nvPr/>
        </p:nvCxnSpPr>
        <p:spPr>
          <a:xfrm flipV="1">
            <a:off x="4786611" y="5787934"/>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76" name="正方形/長方形 75"/>
          <p:cNvSpPr/>
          <p:nvPr/>
        </p:nvSpPr>
        <p:spPr>
          <a:xfrm>
            <a:off x="9063317" y="4397499"/>
            <a:ext cx="2705100" cy="13872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つながるサロン</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事業対象者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自己通所</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・集団での運動</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sp>
        <p:nvSpPr>
          <p:cNvPr id="75" name="正方形/長方形 74"/>
          <p:cNvSpPr/>
          <p:nvPr/>
        </p:nvSpPr>
        <p:spPr>
          <a:xfrm>
            <a:off x="6250442" y="4395074"/>
            <a:ext cx="2705100" cy="1387248"/>
          </a:xfrm>
          <a:prstGeom prst="rect">
            <a:avLst/>
          </a:prstGeom>
          <a:solidFill>
            <a:srgbClr val="FFFFC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短期集中通所型サービス</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事業対象者</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自己通所</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・集団での運動</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sp>
        <p:nvSpPr>
          <p:cNvPr id="7" name="正方形/長方形 6"/>
          <p:cNvSpPr/>
          <p:nvPr/>
        </p:nvSpPr>
        <p:spPr>
          <a:xfrm>
            <a:off x="605430" y="4413671"/>
            <a:ext cx="2705100" cy="13872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国相当基準</a:t>
            </a: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認知症</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難病、ガン末期</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リハビリ、入浴</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栄養改善、食事、口腔</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sp>
        <p:nvSpPr>
          <p:cNvPr id="216" name="正方形/長方形 215"/>
          <p:cNvSpPr/>
          <p:nvPr/>
        </p:nvSpPr>
        <p:spPr>
          <a:xfrm>
            <a:off x="3455725" y="4400687"/>
            <a:ext cx="2705100" cy="1387248"/>
          </a:xfrm>
          <a:prstGeom prst="rect">
            <a:avLst/>
          </a:prstGeom>
          <a:solidFill>
            <a:srgbClr val="FFFFC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区独自基準</a:t>
            </a: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事業対象者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・リハビリ</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grpSp>
        <p:nvGrpSpPr>
          <p:cNvPr id="155" name="グループ化 154"/>
          <p:cNvGrpSpPr/>
          <p:nvPr/>
        </p:nvGrpSpPr>
        <p:grpSpPr>
          <a:xfrm>
            <a:off x="680635" y="4775889"/>
            <a:ext cx="243568" cy="401412"/>
            <a:chOff x="631371" y="4899932"/>
            <a:chExt cx="247650" cy="390525"/>
          </a:xfrm>
        </p:grpSpPr>
        <p:sp>
          <p:nvSpPr>
            <p:cNvPr id="208" name="円/楕円 207"/>
            <p:cNvSpPr/>
            <p:nvPr/>
          </p:nvSpPr>
          <p:spPr>
            <a:xfrm>
              <a:off x="650421" y="4899932"/>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9" name="二等辺三角形 208"/>
            <p:cNvSpPr/>
            <p:nvPr/>
          </p:nvSpPr>
          <p:spPr>
            <a:xfrm>
              <a:off x="631371" y="5023757"/>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grpSp>
        <p:nvGrpSpPr>
          <p:cNvPr id="156" name="グループ化 155"/>
          <p:cNvGrpSpPr/>
          <p:nvPr/>
        </p:nvGrpSpPr>
        <p:grpSpPr>
          <a:xfrm>
            <a:off x="6349110" y="4854670"/>
            <a:ext cx="243568" cy="401412"/>
            <a:chOff x="5966732" y="4899932"/>
            <a:chExt cx="247650" cy="390525"/>
          </a:xfrm>
        </p:grpSpPr>
        <p:sp>
          <p:nvSpPr>
            <p:cNvPr id="206" name="円/楕円 205"/>
            <p:cNvSpPr/>
            <p:nvPr/>
          </p:nvSpPr>
          <p:spPr>
            <a:xfrm>
              <a:off x="5985782" y="4899932"/>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7" name="二等辺三角形 206"/>
            <p:cNvSpPr/>
            <p:nvPr/>
          </p:nvSpPr>
          <p:spPr>
            <a:xfrm>
              <a:off x="5966732" y="5023757"/>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grpSp>
        <p:nvGrpSpPr>
          <p:cNvPr id="157" name="グループ化 156"/>
          <p:cNvGrpSpPr/>
          <p:nvPr/>
        </p:nvGrpSpPr>
        <p:grpSpPr>
          <a:xfrm>
            <a:off x="9160732" y="4818207"/>
            <a:ext cx="243568" cy="401412"/>
            <a:chOff x="9131753" y="4880882"/>
            <a:chExt cx="247650" cy="390525"/>
          </a:xfrm>
        </p:grpSpPr>
        <p:sp>
          <p:nvSpPr>
            <p:cNvPr id="204" name="円/楕円 203"/>
            <p:cNvSpPr/>
            <p:nvPr/>
          </p:nvSpPr>
          <p:spPr>
            <a:xfrm>
              <a:off x="9150803" y="4880882"/>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5" name="二等辺三角形 204"/>
            <p:cNvSpPr/>
            <p:nvPr/>
          </p:nvSpPr>
          <p:spPr>
            <a:xfrm>
              <a:off x="9131753" y="5004707"/>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grpSp>
        <p:nvGrpSpPr>
          <p:cNvPr id="158" name="グループ化 157"/>
          <p:cNvGrpSpPr/>
          <p:nvPr/>
        </p:nvGrpSpPr>
        <p:grpSpPr>
          <a:xfrm>
            <a:off x="3516883" y="4818073"/>
            <a:ext cx="243568" cy="401412"/>
            <a:chOff x="3341914" y="4890407"/>
            <a:chExt cx="247650" cy="390525"/>
          </a:xfrm>
        </p:grpSpPr>
        <p:sp>
          <p:nvSpPr>
            <p:cNvPr id="202" name="円/楕円 201"/>
            <p:cNvSpPr/>
            <p:nvPr/>
          </p:nvSpPr>
          <p:spPr>
            <a:xfrm>
              <a:off x="3360964" y="4890407"/>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3" name="二等辺三角形 202"/>
            <p:cNvSpPr/>
            <p:nvPr/>
          </p:nvSpPr>
          <p:spPr>
            <a:xfrm>
              <a:off x="3341914" y="5014232"/>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159" name="下矢印 158"/>
          <p:cNvSpPr/>
          <p:nvPr/>
        </p:nvSpPr>
        <p:spPr>
          <a:xfrm>
            <a:off x="2970038" y="1687098"/>
            <a:ext cx="420460" cy="3891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1" name="星 5 160"/>
          <p:cNvSpPr/>
          <p:nvPr/>
        </p:nvSpPr>
        <p:spPr>
          <a:xfrm>
            <a:off x="647298" y="5287363"/>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2" name="星 5 161"/>
          <p:cNvSpPr/>
          <p:nvPr/>
        </p:nvSpPr>
        <p:spPr>
          <a:xfrm>
            <a:off x="3475755" y="5293351"/>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3" name="星 5 162"/>
          <p:cNvSpPr/>
          <p:nvPr/>
        </p:nvSpPr>
        <p:spPr>
          <a:xfrm>
            <a:off x="6315772" y="5363173"/>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4" name="星 5 163"/>
          <p:cNvSpPr/>
          <p:nvPr/>
        </p:nvSpPr>
        <p:spPr>
          <a:xfrm>
            <a:off x="9135559" y="5359100"/>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5" name="下矢印 164"/>
          <p:cNvSpPr/>
          <p:nvPr/>
        </p:nvSpPr>
        <p:spPr>
          <a:xfrm>
            <a:off x="1835665" y="2777579"/>
            <a:ext cx="400267" cy="1588669"/>
          </a:xfrm>
          <a:prstGeom prst="down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下矢印 165"/>
          <p:cNvSpPr/>
          <p:nvPr/>
        </p:nvSpPr>
        <p:spPr>
          <a:xfrm>
            <a:off x="4330225" y="2804092"/>
            <a:ext cx="400267" cy="1562156"/>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167" name="直線矢印コネクタ 166"/>
          <p:cNvCxnSpPr>
            <a:stCxn id="175" idx="3"/>
          </p:cNvCxnSpPr>
          <p:nvPr/>
        </p:nvCxnSpPr>
        <p:spPr>
          <a:xfrm>
            <a:off x="5707148" y="2070688"/>
            <a:ext cx="1043549" cy="2342983"/>
          </a:xfrm>
          <a:prstGeom prst="straightConnector1">
            <a:avLst/>
          </a:prstGeom>
          <a:ln w="76200">
            <a:solidFill>
              <a:schemeClr val="accent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68" name="直線矢印コネクタ 167"/>
          <p:cNvCxnSpPr>
            <a:stCxn id="175" idx="3"/>
          </p:cNvCxnSpPr>
          <p:nvPr/>
        </p:nvCxnSpPr>
        <p:spPr>
          <a:xfrm>
            <a:off x="5707148" y="2070688"/>
            <a:ext cx="3550104" cy="2268744"/>
          </a:xfrm>
          <a:prstGeom prst="straightConnector1">
            <a:avLst/>
          </a:prstGeom>
          <a:ln w="76200">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69" name="下矢印 168"/>
          <p:cNvSpPr/>
          <p:nvPr/>
        </p:nvSpPr>
        <p:spPr>
          <a:xfrm>
            <a:off x="7148791" y="2339428"/>
            <a:ext cx="381218" cy="2000004"/>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34"/>
          <p:cNvSpPr txBox="1"/>
          <p:nvPr/>
        </p:nvSpPr>
        <p:spPr>
          <a:xfrm>
            <a:off x="886731" y="2866870"/>
            <a:ext cx="4812899" cy="276999"/>
          </a:xfrm>
          <a:prstGeom prst="rect">
            <a:avLst/>
          </a:prstGeom>
          <a:solidFill>
            <a:schemeClr val="accent4">
              <a:lumMod val="60000"/>
              <a:lumOff val="40000"/>
            </a:schemeClr>
          </a:solidFill>
          <a:ln>
            <a:solidFill>
              <a:schemeClr val="accent5"/>
            </a:solidFill>
          </a:ln>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ケアプランの期間のタイミング</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以降の変更プランを作成</a:t>
            </a:r>
          </a:p>
        </p:txBody>
      </p:sp>
      <p:sp>
        <p:nvSpPr>
          <p:cNvPr id="171" name="下矢印 170"/>
          <p:cNvSpPr/>
          <p:nvPr/>
        </p:nvSpPr>
        <p:spPr>
          <a:xfrm rot="1962785">
            <a:off x="6267174" y="1938505"/>
            <a:ext cx="400268" cy="2656995"/>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2" name="テキスト ボックス 36"/>
          <p:cNvSpPr txBox="1"/>
          <p:nvPr/>
        </p:nvSpPr>
        <p:spPr>
          <a:xfrm>
            <a:off x="6382947" y="1813679"/>
            <a:ext cx="4886325" cy="523875"/>
          </a:xfrm>
          <a:prstGeom prst="rect">
            <a:avLst/>
          </a:prstGeom>
          <a:solidFill>
            <a:schemeClr val="accent4">
              <a:lumMod val="40000"/>
              <a:lumOff val="60000"/>
            </a:schemeClr>
          </a:solidFill>
          <a:ln>
            <a:solidFill>
              <a:schemeClr val="accent5"/>
            </a:solid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月以降</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74" name="直線矢印コネクタ 173"/>
          <p:cNvCxnSpPr/>
          <p:nvPr/>
        </p:nvCxnSpPr>
        <p:spPr>
          <a:xfrm>
            <a:off x="9763270" y="2386952"/>
            <a:ext cx="2195" cy="2004833"/>
          </a:xfrm>
          <a:prstGeom prst="straightConnector1">
            <a:avLst/>
          </a:prstGeom>
          <a:ln w="76200">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75" name="テキスト ボックス 39"/>
          <p:cNvSpPr txBox="1"/>
          <p:nvPr/>
        </p:nvSpPr>
        <p:spPr>
          <a:xfrm>
            <a:off x="938490" y="1808750"/>
            <a:ext cx="4768658" cy="523875"/>
          </a:xfrm>
          <a:prstGeom prst="rect">
            <a:avLst/>
          </a:prstGeom>
          <a:solidFill>
            <a:schemeClr val="accent1">
              <a:lumMod val="20000"/>
              <a:lumOff val="80000"/>
            </a:schemeClr>
          </a:solidFill>
          <a:ln>
            <a:solidFill>
              <a:schemeClr val="accent5"/>
            </a:solid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包括に</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よるサービス利用状況の確認及び周知期間</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84" name="直線コネクタ 183"/>
          <p:cNvCxnSpPr/>
          <p:nvPr/>
        </p:nvCxnSpPr>
        <p:spPr>
          <a:xfrm>
            <a:off x="1908974" y="6421707"/>
            <a:ext cx="852446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85" name="テキスト ボックス 49"/>
          <p:cNvSpPr txBox="1"/>
          <p:nvPr/>
        </p:nvSpPr>
        <p:spPr>
          <a:xfrm>
            <a:off x="1368477" y="3221639"/>
            <a:ext cx="3657600" cy="514350"/>
          </a:xfrm>
          <a:prstGeom prst="rect">
            <a:avLst/>
          </a:prstGeom>
          <a:solidFill>
            <a:srgbClr val="FFFF00"/>
          </a:solidFill>
          <a:ln>
            <a:solidFill>
              <a:sysClr val="windowText" lastClr="000000"/>
            </a:solid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令和</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6</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4</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a:t>
            </a: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令和</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7</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100" b="0" i="0" u="none" strike="noStrike" kern="1200" cap="none" spc="0" normalizeH="0" baseline="0" noProof="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9</a:t>
            </a:r>
            <a:r>
              <a:rPr kumimoji="1" lang="ja-JP" altLang="en-US" sz="1100" b="0" i="0" u="none" strike="noStrike" kern="1200" cap="none" spc="0" normalizeH="0" baseline="0" noProof="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a:t>
            </a: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に実施</a:t>
            </a:r>
            <a:endPar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1</a:t>
            </a: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年プランでタイミングが合わない</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場合は早急に</a:t>
            </a:r>
            <a:endPar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86" name="テキスト ボックス 50"/>
          <p:cNvSpPr txBox="1"/>
          <p:nvPr/>
        </p:nvSpPr>
        <p:spPr>
          <a:xfrm>
            <a:off x="6008397" y="2948652"/>
            <a:ext cx="1950969" cy="674205"/>
          </a:xfrm>
          <a:prstGeom prst="rect">
            <a:avLst/>
          </a:prstGeom>
          <a:solidFill>
            <a:schemeClr val="bg1"/>
          </a:solidFill>
          <a:ln>
            <a:solidFill>
              <a:srgbClr val="0070C0"/>
            </a:solidFill>
          </a:ln>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●要支援</a:t>
            </a:r>
            <a:r>
              <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の方</a:t>
            </a:r>
            <a:r>
              <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原則全員</a:t>
            </a: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対象者</a:t>
            </a: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要支援</a:t>
            </a:r>
            <a:r>
              <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の方は推奨利用</a:t>
            </a: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87" name="テキスト ボックス 51"/>
          <p:cNvSpPr txBox="1"/>
          <p:nvPr/>
        </p:nvSpPr>
        <p:spPr>
          <a:xfrm>
            <a:off x="1612045" y="1195596"/>
            <a:ext cx="3267076" cy="460206"/>
          </a:xfrm>
          <a:prstGeom prst="rect">
            <a:avLst/>
          </a:prstGeom>
          <a:solidFill>
            <a:schemeClr val="bg1"/>
          </a:solidFill>
          <a:ln cmpd="dbl">
            <a:solidFill>
              <a:schemeClr val="accent1"/>
            </a:solidFill>
          </a:ln>
        </p:spPr>
        <p:style>
          <a:lnRef idx="0">
            <a:scrgbClr r="0" g="0" b="0"/>
          </a:lnRef>
          <a:fillRef idx="0">
            <a:scrgbClr r="0" g="0" b="0"/>
          </a:fillRef>
          <a:effectRef idx="0">
            <a:scrgbClr r="0" g="0" b="0"/>
          </a:effectRef>
          <a:fontRef idx="minor">
            <a:schemeClr val="tx1"/>
          </a:fontRef>
        </p:style>
        <p:txBody>
          <a:bodyPr wrap="non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既存</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利用者</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9" name="テキスト ボックス 53"/>
          <p:cNvSpPr txBox="1"/>
          <p:nvPr/>
        </p:nvSpPr>
        <p:spPr>
          <a:xfrm>
            <a:off x="322729" y="3810139"/>
            <a:ext cx="4007496" cy="386611"/>
          </a:xfrm>
          <a:prstGeom prst="rect">
            <a:avLst/>
          </a:prstGeom>
          <a:solidFill>
            <a:schemeClr val="bg1"/>
          </a:solidFill>
          <a:ln>
            <a:solidFill>
              <a:schemeClr val="tx2"/>
            </a:solid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★事業対象者の国相当基準の利用を制限する！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grpSp>
        <p:nvGrpSpPr>
          <p:cNvPr id="190" name="グループ化 189"/>
          <p:cNvGrpSpPr/>
          <p:nvPr/>
        </p:nvGrpSpPr>
        <p:grpSpPr>
          <a:xfrm>
            <a:off x="928966" y="2333986"/>
            <a:ext cx="2303689" cy="443594"/>
            <a:chOff x="602796" y="1541689"/>
            <a:chExt cx="1362075" cy="1276350"/>
          </a:xfrm>
          <a:solidFill>
            <a:srgbClr val="FF6600"/>
          </a:solidFill>
        </p:grpSpPr>
        <p:sp>
          <p:nvSpPr>
            <p:cNvPr id="200" name="角丸四角形 199"/>
            <p:cNvSpPr/>
            <p:nvPr/>
          </p:nvSpPr>
          <p:spPr>
            <a:xfrm>
              <a:off x="602796" y="1541689"/>
              <a:ext cx="1362075" cy="1276350"/>
            </a:xfrm>
            <a:prstGeom prst="roundRect">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1" name="テキスト ボックス 56"/>
            <p:cNvSpPr txBox="1"/>
            <p:nvPr/>
          </p:nvSpPr>
          <p:spPr>
            <a:xfrm>
              <a:off x="705894" y="1731680"/>
              <a:ext cx="1193897" cy="1019175"/>
            </a:xfrm>
            <a:prstGeom prst="rect">
              <a:avLst/>
            </a:prstGeom>
            <a:grp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国相当</a:t>
              </a:r>
              <a:r>
                <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基準（</a:t>
              </a: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A6</a:t>
              </a:r>
              <a:r>
                <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p>
          </p:txBody>
        </p:sp>
      </p:grpSp>
      <p:grpSp>
        <p:nvGrpSpPr>
          <p:cNvPr id="191" name="グループ化 190"/>
          <p:cNvGrpSpPr/>
          <p:nvPr/>
        </p:nvGrpSpPr>
        <p:grpSpPr>
          <a:xfrm>
            <a:off x="3400023" y="2339428"/>
            <a:ext cx="2299607" cy="455850"/>
            <a:chOff x="3073853" y="1547132"/>
            <a:chExt cx="1362075" cy="1276350"/>
          </a:xfrm>
          <a:solidFill>
            <a:schemeClr val="accent4"/>
          </a:solidFill>
        </p:grpSpPr>
        <p:sp>
          <p:nvSpPr>
            <p:cNvPr id="198" name="角丸四角形 197"/>
            <p:cNvSpPr/>
            <p:nvPr/>
          </p:nvSpPr>
          <p:spPr>
            <a:xfrm>
              <a:off x="3073853" y="1547132"/>
              <a:ext cx="1362075" cy="127635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99" name="テキスト ボックス 59"/>
            <p:cNvSpPr txBox="1"/>
            <p:nvPr/>
          </p:nvSpPr>
          <p:spPr>
            <a:xfrm>
              <a:off x="3117181" y="1731491"/>
              <a:ext cx="1272268" cy="1002849"/>
            </a:xfrm>
            <a:prstGeom prst="rect">
              <a:avLst/>
            </a:prstGeom>
            <a:solidFill>
              <a:srgbClr val="92D050"/>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区</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独自基準（</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A8)</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192" name="テキスト ボックス 61"/>
          <p:cNvSpPr txBox="1"/>
          <p:nvPr/>
        </p:nvSpPr>
        <p:spPr>
          <a:xfrm>
            <a:off x="3111674" y="6438743"/>
            <a:ext cx="8982635" cy="350696"/>
          </a:xfrm>
          <a:prstGeom prst="rect">
            <a:avLst/>
          </a:prstGeom>
          <a:solidFill>
            <a:sysClr val="window" lastClr="FFFFFF"/>
          </a:solidFill>
          <a:ln w="6350">
            <a:no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lvl="0" algn="ctr">
              <a:defRPr/>
            </a:pPr>
            <a:r>
              <a:rPr kumimoji="1" lang="ja-JP" altLang="en-US" sz="14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　　　　心身</a:t>
            </a: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の状態により通所型サービスを変更して</a:t>
            </a:r>
            <a:r>
              <a:rPr kumimoji="1" lang="ja-JP" altLang="en-US" sz="14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利用　　　</a:t>
            </a:r>
            <a:r>
              <a:rPr lang="en-US" altLang="ja-JP" sz="1200" dirty="0" smtClean="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原則</a:t>
            </a:r>
            <a:r>
              <a:rPr lang="ja-JP" altLang="en-US" sz="1200" dirty="0" smtClean="0">
                <a:solidFill>
                  <a:srgbClr val="FF0000"/>
                </a:solidFill>
                <a:latin typeface="Meiryo UI" panose="020B0604030504040204" pitchFamily="50" charset="-128"/>
                <a:ea typeface="Meiryo UI" panose="020B0604030504040204" pitchFamily="50" charset="-128"/>
              </a:rPr>
              <a:t>全員</a:t>
            </a:r>
            <a:r>
              <a:rPr lang="en-US" altLang="ja-JP" sz="1200" dirty="0" smtClean="0">
                <a:solidFill>
                  <a:srgbClr val="FF0000"/>
                </a:solidFill>
                <a:latin typeface="Meiryo UI" panose="020B0604030504040204" pitchFamily="50" charset="-128"/>
                <a:ea typeface="Meiryo UI" panose="020B0604030504040204" pitchFamily="50" charset="-128"/>
              </a:rPr>
              <a:t>…</a:t>
            </a:r>
            <a:r>
              <a:rPr lang="ja-JP" altLang="en-US" sz="1200" dirty="0" smtClean="0">
                <a:solidFill>
                  <a:srgbClr val="FF0000"/>
                </a:solidFill>
                <a:latin typeface="Meiryo UI" panose="020B0604030504040204" pitchFamily="50" charset="-128"/>
                <a:ea typeface="Meiryo UI" panose="020B0604030504040204" pitchFamily="50" charset="-128"/>
              </a:rPr>
              <a:t>認知症、難病</a:t>
            </a:r>
            <a:r>
              <a:rPr lang="ja-JP" altLang="en-US" sz="1200" dirty="0">
                <a:solidFill>
                  <a:srgbClr val="FF0000"/>
                </a:solidFill>
                <a:latin typeface="Meiryo UI" panose="020B0604030504040204" pitchFamily="50" charset="-128"/>
                <a:ea typeface="Meiryo UI" panose="020B0604030504040204" pitchFamily="50" charset="-128"/>
              </a:rPr>
              <a:t>、ガン</a:t>
            </a:r>
            <a:r>
              <a:rPr lang="ja-JP" altLang="en-US" sz="1200" dirty="0" smtClean="0">
                <a:solidFill>
                  <a:srgbClr val="FF0000"/>
                </a:solidFill>
                <a:latin typeface="Meiryo UI" panose="020B0604030504040204" pitchFamily="50" charset="-128"/>
                <a:ea typeface="Meiryo UI" panose="020B0604030504040204" pitchFamily="50" charset="-128"/>
              </a:rPr>
              <a:t>末期を除く</a:t>
            </a:r>
            <a:endPar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94" name="テキスト ボックス 60"/>
          <p:cNvSpPr txBox="1"/>
          <p:nvPr/>
        </p:nvSpPr>
        <p:spPr>
          <a:xfrm>
            <a:off x="4940585" y="5542952"/>
            <a:ext cx="1143000" cy="600164"/>
          </a:xfrm>
          <a:prstGeom prst="rect">
            <a:avLst/>
          </a:prstGeom>
          <a:solidFill>
            <a:sysClr val="window" lastClr="FFFFFF"/>
          </a:solidFill>
          <a:ln>
            <a:solidFill>
              <a:schemeClr val="accent1"/>
            </a:solidFill>
          </a:ln>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短時間</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利用期間制限</a:t>
            </a:r>
            <a:endPar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（概ね</a:t>
            </a:r>
            <a:r>
              <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9</a:t>
            </a: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か月）</a:t>
            </a:r>
            <a:endPar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96" name="テキスト ボックス 65"/>
          <p:cNvSpPr txBox="1"/>
          <p:nvPr/>
        </p:nvSpPr>
        <p:spPr>
          <a:xfrm>
            <a:off x="2179201" y="5718277"/>
            <a:ext cx="1143000" cy="261610"/>
          </a:xfrm>
          <a:prstGeom prst="rect">
            <a:avLst/>
          </a:prstGeom>
          <a:solidFill>
            <a:sysClr val="window" lastClr="FFFFFF"/>
          </a:solidFill>
          <a:ln>
            <a:solidFill>
              <a:schemeClr val="accent1"/>
            </a:solidFill>
          </a:ln>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日型</a:t>
            </a:r>
          </a:p>
        </p:txBody>
      </p:sp>
      <p:sp>
        <p:nvSpPr>
          <p:cNvPr id="197" name="テキスト ボックス 66"/>
          <p:cNvSpPr txBox="1"/>
          <p:nvPr/>
        </p:nvSpPr>
        <p:spPr>
          <a:xfrm>
            <a:off x="7616367" y="5680472"/>
            <a:ext cx="1209743" cy="261610"/>
          </a:xfrm>
          <a:prstGeom prst="rect">
            <a:avLst/>
          </a:prstGeom>
          <a:solidFill>
            <a:sysClr val="window" lastClr="FFFFFF"/>
          </a:solidFill>
          <a:ln>
            <a:solidFill>
              <a:schemeClr val="accent1"/>
            </a:solidFill>
          </a:ln>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週</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ヵ月</a:t>
            </a:r>
          </a:p>
        </p:txBody>
      </p:sp>
      <p:pic>
        <p:nvPicPr>
          <p:cNvPr id="2077" name="角丸四角形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549892" y="17063891"/>
            <a:ext cx="21737638" cy="20635912"/>
          </a:xfrm>
          <a:prstGeom prst="rect">
            <a:avLst/>
          </a:prstGeom>
          <a:noFill/>
          <a:extLst>
            <a:ext uri="{909E8E84-426E-40DD-AFC4-6F175D3DCCD1}">
              <a14:hiddenFill xmlns:a14="http://schemas.microsoft.com/office/drawing/2010/main">
                <a:solidFill>
                  <a:srgbClr val="FFFFFF"/>
                </a:solidFill>
              </a14:hiddenFill>
            </a:ext>
          </a:extLst>
        </p:spPr>
      </p:pic>
      <p:pic>
        <p:nvPicPr>
          <p:cNvPr id="2089" name="円/楕円 1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2105" y="25080766"/>
            <a:ext cx="3194050" cy="3097212"/>
          </a:xfrm>
          <a:prstGeom prst="rect">
            <a:avLst/>
          </a:prstGeom>
          <a:noFill/>
          <a:extLst>
            <a:ext uri="{909E8E84-426E-40DD-AFC4-6F175D3DCCD1}">
              <a14:hiddenFill xmlns:a14="http://schemas.microsoft.com/office/drawing/2010/main">
                <a:solidFill>
                  <a:srgbClr val="FFFFFF"/>
                </a:solidFill>
              </a14:hiddenFill>
            </a:ext>
          </a:extLst>
        </p:spPr>
      </p:pic>
      <p:pic>
        <p:nvPicPr>
          <p:cNvPr id="2139" name="角丸四角形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413492" y="17346466"/>
            <a:ext cx="21739225" cy="20612100"/>
          </a:xfrm>
          <a:prstGeom prst="rect">
            <a:avLst/>
          </a:prstGeom>
          <a:noFill/>
          <a:extLst>
            <a:ext uri="{909E8E84-426E-40DD-AFC4-6F175D3DCCD1}">
              <a14:hiddenFill xmlns:a14="http://schemas.microsoft.com/office/drawing/2010/main">
                <a:solidFill>
                  <a:srgbClr val="FFFFFF"/>
                </a:solidFill>
              </a14:hiddenFill>
            </a:ext>
          </a:extLst>
        </p:spPr>
      </p:pic>
      <p:pic>
        <p:nvPicPr>
          <p:cNvPr id="2154" name="円/楕円 1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2105" y="25074416"/>
            <a:ext cx="3194050" cy="3103562"/>
          </a:xfrm>
          <a:prstGeom prst="rect">
            <a:avLst/>
          </a:prstGeom>
          <a:noFill/>
          <a:extLst>
            <a:ext uri="{909E8E84-426E-40DD-AFC4-6F175D3DCCD1}">
              <a14:hiddenFill xmlns:a14="http://schemas.microsoft.com/office/drawing/2010/main">
                <a:solidFill>
                  <a:srgbClr val="FFFFFF"/>
                </a:solidFill>
              </a14:hiddenFill>
            </a:ext>
          </a:extLst>
        </p:spPr>
      </p:pic>
      <p:cxnSp>
        <p:nvCxnSpPr>
          <p:cNvPr id="2053" name="直線矢印コネクタ 2052"/>
          <p:cNvCxnSpPr>
            <a:endCxn id="7" idx="2"/>
          </p:cNvCxnSpPr>
          <p:nvPr/>
        </p:nvCxnSpPr>
        <p:spPr>
          <a:xfrm flipV="1">
            <a:off x="1937110" y="5800918"/>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118" name="直線矢印コネクタ 117"/>
          <p:cNvCxnSpPr>
            <a:endCxn id="76" idx="2"/>
          </p:cNvCxnSpPr>
          <p:nvPr/>
        </p:nvCxnSpPr>
        <p:spPr>
          <a:xfrm flipV="1">
            <a:off x="10383758" y="5784747"/>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20" name="テキスト ボックス 51"/>
          <p:cNvSpPr txBox="1"/>
          <p:nvPr/>
        </p:nvSpPr>
        <p:spPr>
          <a:xfrm>
            <a:off x="7148791" y="1207846"/>
            <a:ext cx="3267076" cy="460206"/>
          </a:xfrm>
          <a:prstGeom prst="rect">
            <a:avLst/>
          </a:prstGeom>
          <a:solidFill>
            <a:schemeClr val="bg1"/>
          </a:solidFill>
          <a:ln cmpd="dbl">
            <a:solidFill>
              <a:schemeClr val="accent1"/>
            </a:solidFill>
          </a:ln>
        </p:spPr>
        <p:style>
          <a:lnRef idx="0">
            <a:scrgbClr r="0" g="0" b="0"/>
          </a:lnRef>
          <a:fillRef idx="0">
            <a:scrgbClr r="0" g="0" b="0"/>
          </a:fillRef>
          <a:effectRef idx="0">
            <a:scrgbClr r="0" g="0" b="0"/>
          </a:effectRef>
          <a:fontRef idx="minor">
            <a:schemeClr val="tx1"/>
          </a:fontRef>
        </p:style>
        <p:txBody>
          <a:bodyPr wrap="non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新規利用者</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1" name="正方形/長方形 60"/>
          <p:cNvSpPr/>
          <p:nvPr/>
        </p:nvSpPr>
        <p:spPr>
          <a:xfrm>
            <a:off x="519283" y="291400"/>
            <a:ext cx="1197751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通所型サービスの利用のながれ　　</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62" name="フローチャート: 処理 61"/>
          <p:cNvSpPr/>
          <p:nvPr/>
        </p:nvSpPr>
        <p:spPr>
          <a:xfrm flipV="1">
            <a:off x="431402" y="99732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endParaRPr>
          </a:p>
        </p:txBody>
      </p:sp>
      <p:grpSp>
        <p:nvGrpSpPr>
          <p:cNvPr id="6" name="グループ化 5"/>
          <p:cNvGrpSpPr/>
          <p:nvPr/>
        </p:nvGrpSpPr>
        <p:grpSpPr>
          <a:xfrm>
            <a:off x="3427249" y="5796441"/>
            <a:ext cx="1222005" cy="817759"/>
            <a:chOff x="583930" y="5866280"/>
            <a:chExt cx="1222005" cy="817759"/>
          </a:xfrm>
        </p:grpSpPr>
        <p:sp>
          <p:nvSpPr>
            <p:cNvPr id="4" name="正方形/長方形 3"/>
            <p:cNvSpPr/>
            <p:nvPr/>
          </p:nvSpPr>
          <p:spPr>
            <a:xfrm>
              <a:off x="583930" y="5866280"/>
              <a:ext cx="1039724" cy="81775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706502" y="5952975"/>
              <a:ext cx="91756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入浴委託</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4" name="テキスト ボックス 63"/>
            <p:cNvSpPr txBox="1"/>
            <p:nvPr/>
          </p:nvSpPr>
          <p:spPr>
            <a:xfrm>
              <a:off x="688174" y="6175875"/>
              <a:ext cx="111776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（東側で</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委託実施）</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65" name="正方形/長方形 64"/>
          <p:cNvSpPr/>
          <p:nvPr/>
        </p:nvSpPr>
        <p:spPr>
          <a:xfrm>
            <a:off x="519283" y="-121272"/>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スライド番号プレースホルダー 4"/>
          <p:cNvSpPr>
            <a:spLocks noGrp="1"/>
          </p:cNvSpPr>
          <p:nvPr>
            <p:ph type="sldNum" sz="quarter" idx="12"/>
          </p:nvPr>
        </p:nvSpPr>
        <p:spPr>
          <a:xfrm>
            <a:off x="9154649" y="64117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66" name="タイトル 1"/>
          <p:cNvSpPr txBox="1">
            <a:spLocks/>
          </p:cNvSpPr>
          <p:nvPr/>
        </p:nvSpPr>
        <p:spPr>
          <a:xfrm>
            <a:off x="409791" y="132737"/>
            <a:ext cx="5645727" cy="3894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６．令和</a:t>
            </a:r>
            <a:r>
              <a:rPr lang="en-US" altLang="ja-JP" sz="1800" dirty="0" smtClean="0">
                <a:solidFill>
                  <a:srgbClr val="002060"/>
                </a:solidFill>
                <a:latin typeface="Meiryo UI" panose="020B0604030504040204" pitchFamily="50" charset="-128"/>
                <a:ea typeface="Meiryo UI" panose="020B0604030504040204" pitchFamily="50" charset="-128"/>
              </a:rPr>
              <a:t>7</a:t>
            </a:r>
            <a:r>
              <a:rPr lang="ja-JP" altLang="en-US" sz="1800" dirty="0" smtClean="0">
                <a:solidFill>
                  <a:srgbClr val="002060"/>
                </a:solidFill>
                <a:latin typeface="Meiryo UI" panose="020B0604030504040204" pitchFamily="50" charset="-128"/>
                <a:ea typeface="Meiryo UI" panose="020B0604030504040204" pitchFamily="50" charset="-128"/>
              </a:rPr>
              <a:t>年</a:t>
            </a:r>
            <a:r>
              <a:rPr lang="en-US" altLang="ja-JP" sz="1800" dirty="0" smtClean="0">
                <a:solidFill>
                  <a:srgbClr val="002060"/>
                </a:solidFill>
                <a:latin typeface="Meiryo UI" panose="020B0604030504040204" pitchFamily="50" charset="-128"/>
                <a:ea typeface="Meiryo UI" panose="020B0604030504040204" pitchFamily="50" charset="-128"/>
              </a:rPr>
              <a:t>10</a:t>
            </a:r>
            <a:r>
              <a:rPr lang="ja-JP" altLang="en-US" sz="1800" dirty="0" smtClean="0">
                <a:solidFill>
                  <a:srgbClr val="002060"/>
                </a:solidFill>
                <a:latin typeface="Meiryo UI" panose="020B0604030504040204" pitchFamily="50" charset="-128"/>
                <a:ea typeface="Meiryo UI" panose="020B0604030504040204" pitchFamily="50" charset="-128"/>
              </a:rPr>
              <a:t>月以降の通所型サービスの利用について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4377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31</a:t>
            </a:fld>
            <a:endParaRPr kumimoji="1" lang="ja-JP" altLang="en-US" dirty="0"/>
          </a:p>
        </p:txBody>
      </p:sp>
      <p:sp>
        <p:nvSpPr>
          <p:cNvPr id="5" name="フローチャート: 処理 4"/>
          <p:cNvSpPr/>
          <p:nvPr/>
        </p:nvSpPr>
        <p:spPr>
          <a:xfrm flipV="1">
            <a:off x="797718" y="1589026"/>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734292" y="2120881"/>
            <a:ext cx="11014364" cy="1384995"/>
          </a:xfrm>
          <a:prstGeom prst="rect">
            <a:avLst/>
          </a:prstGeom>
          <a:noFill/>
        </p:spPr>
        <p:txBody>
          <a:bodyPr wrap="square" rtlCol="0">
            <a:spAutoFit/>
          </a:bodyPr>
          <a:lstStyle/>
          <a:p>
            <a:r>
              <a:rPr lang="ja-JP" altLang="en-US" sz="2800" dirty="0" smtClean="0">
                <a:solidFill>
                  <a:srgbClr val="002060"/>
                </a:solidFill>
                <a:latin typeface="Meiryo UI" panose="020B0604030504040204" pitchFamily="50" charset="-128"/>
                <a:ea typeface="Meiryo UI" panose="020B0604030504040204" pitchFamily="50" charset="-128"/>
              </a:rPr>
              <a:t>事業</a:t>
            </a:r>
            <a:r>
              <a:rPr lang="ja-JP" altLang="en-US" sz="2800" dirty="0">
                <a:solidFill>
                  <a:srgbClr val="002060"/>
                </a:solidFill>
                <a:latin typeface="Meiryo UI" panose="020B0604030504040204" pitchFamily="50" charset="-128"/>
                <a:ea typeface="Meiryo UI" panose="020B0604030504040204" pitchFamily="50" charset="-128"/>
              </a:rPr>
              <a:t>対象者</a:t>
            </a:r>
            <a:r>
              <a:rPr lang="ja-JP" altLang="en-US" sz="2800" dirty="0" smtClean="0">
                <a:solidFill>
                  <a:srgbClr val="002060"/>
                </a:solidFill>
                <a:latin typeface="Meiryo UI" panose="020B0604030504040204" pitchFamily="50" charset="-128"/>
                <a:ea typeface="Meiryo UI" panose="020B0604030504040204" pitchFamily="50" charset="-128"/>
              </a:rPr>
              <a:t>の方については</a:t>
            </a:r>
            <a:r>
              <a:rPr lang="ja-JP" altLang="en-US" sz="2800" b="1" u="sng" dirty="0">
                <a:solidFill>
                  <a:srgbClr val="002060"/>
                </a:solidFill>
                <a:latin typeface="Meiryo UI" panose="020B0604030504040204" pitchFamily="50" charset="-128"/>
                <a:ea typeface="Meiryo UI" panose="020B0604030504040204" pitchFamily="50" charset="-128"/>
              </a:rPr>
              <a:t>状態改善</a:t>
            </a:r>
            <a:r>
              <a:rPr lang="ja-JP" altLang="en-US" sz="2800" b="1" u="sng" dirty="0" smtClean="0">
                <a:solidFill>
                  <a:srgbClr val="002060"/>
                </a:solidFill>
                <a:latin typeface="Meiryo UI" panose="020B0604030504040204" pitchFamily="50" charset="-128"/>
                <a:ea typeface="Meiryo UI" panose="020B0604030504040204" pitchFamily="50" charset="-128"/>
              </a:rPr>
              <a:t>を目的として</a:t>
            </a:r>
            <a:r>
              <a:rPr lang="ja-JP" altLang="en-US" sz="2800" dirty="0" smtClean="0">
                <a:solidFill>
                  <a:srgbClr val="002060"/>
                </a:solidFill>
                <a:latin typeface="Meiryo UI" panose="020B0604030504040204" pitchFamily="50" charset="-128"/>
                <a:ea typeface="Meiryo UI" panose="020B0604030504040204" pitchFamily="50" charset="-128"/>
              </a:rPr>
              <a:t>サービスを利用いただくため</a:t>
            </a:r>
            <a:r>
              <a:rPr lang="ja-JP" altLang="en-US" sz="2800" b="1" dirty="0" smtClean="0">
                <a:solidFill>
                  <a:srgbClr val="DC4106"/>
                </a:solidFill>
                <a:latin typeface="Meiryo UI" panose="020B0604030504040204" pitchFamily="50" charset="-128"/>
                <a:ea typeface="Meiryo UI" panose="020B0604030504040204" pitchFamily="50" charset="-128"/>
              </a:rPr>
              <a:t>令和７年１０月以降、利用可能な通所型サービスについて変更します。</a:t>
            </a:r>
            <a:endParaRPr lang="en-US" altLang="ja-JP" sz="2800" b="1" dirty="0" smtClean="0">
              <a:solidFill>
                <a:srgbClr val="DC4106"/>
              </a:solidFill>
              <a:latin typeface="Meiryo UI" panose="020B0604030504040204" pitchFamily="50" charset="-128"/>
              <a:ea typeface="Meiryo UI" panose="020B0604030504040204" pitchFamily="50" charset="-128"/>
            </a:endParaRPr>
          </a:p>
          <a:p>
            <a:r>
              <a:rPr lang="en-US" altLang="ja-JP" sz="2800" dirty="0" smtClean="0">
                <a:latin typeface="Meiryo UI" panose="020B0604030504040204" pitchFamily="50" charset="-128"/>
                <a:ea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rPr>
              <a:t>要支援者１・２の方については変更ございません。</a:t>
            </a:r>
            <a:endParaRPr lang="en-US" altLang="ja-JP" sz="2800" dirty="0" smtClean="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865143125"/>
              </p:ext>
            </p:extLst>
          </p:nvPr>
        </p:nvGraphicFramePr>
        <p:xfrm>
          <a:off x="360219" y="3875313"/>
          <a:ext cx="10993582" cy="2021182"/>
        </p:xfrm>
        <a:graphic>
          <a:graphicData uri="http://schemas.openxmlformats.org/drawingml/2006/table">
            <a:tbl>
              <a:tblPr firstRow="1" bandRow="1">
                <a:tableStyleId>{69012ECD-51FC-41F1-AA8D-1B2483CD663E}</a:tableStyleId>
              </a:tblPr>
              <a:tblGrid>
                <a:gridCol w="1716391">
                  <a:extLst>
                    <a:ext uri="{9D8B030D-6E8A-4147-A177-3AD203B41FA5}">
                      <a16:colId xmlns:a16="http://schemas.microsoft.com/office/drawing/2014/main" val="2280875069"/>
                    </a:ext>
                  </a:extLst>
                </a:gridCol>
                <a:gridCol w="1810537">
                  <a:extLst>
                    <a:ext uri="{9D8B030D-6E8A-4147-A177-3AD203B41FA5}">
                      <a16:colId xmlns:a16="http://schemas.microsoft.com/office/drawing/2014/main" val="1224750275"/>
                    </a:ext>
                  </a:extLst>
                </a:gridCol>
                <a:gridCol w="1969864">
                  <a:extLst>
                    <a:ext uri="{9D8B030D-6E8A-4147-A177-3AD203B41FA5}">
                      <a16:colId xmlns:a16="http://schemas.microsoft.com/office/drawing/2014/main" val="1346248688"/>
                    </a:ext>
                  </a:extLst>
                </a:gridCol>
                <a:gridCol w="2071254">
                  <a:extLst>
                    <a:ext uri="{9D8B030D-6E8A-4147-A177-3AD203B41FA5}">
                      <a16:colId xmlns:a16="http://schemas.microsoft.com/office/drawing/2014/main" val="2027960366"/>
                    </a:ext>
                  </a:extLst>
                </a:gridCol>
                <a:gridCol w="1593273">
                  <a:extLst>
                    <a:ext uri="{9D8B030D-6E8A-4147-A177-3AD203B41FA5}">
                      <a16:colId xmlns:a16="http://schemas.microsoft.com/office/drawing/2014/main" val="3722192804"/>
                    </a:ext>
                  </a:extLst>
                </a:gridCol>
                <a:gridCol w="1832263">
                  <a:extLst>
                    <a:ext uri="{9D8B030D-6E8A-4147-A177-3AD203B41FA5}">
                      <a16:colId xmlns:a16="http://schemas.microsoft.com/office/drawing/2014/main" val="3208152641"/>
                    </a:ext>
                  </a:extLst>
                </a:gridCol>
              </a:tblGrid>
              <a:tr h="862942">
                <a:tc>
                  <a:txBody>
                    <a:bodyPr/>
                    <a:lstStyle/>
                    <a:p>
                      <a:endParaRPr kumimoji="1" lang="ja-JP" altLang="en-US" dirty="0"/>
                    </a:p>
                  </a:txBody>
                  <a:tcPr anchor="ctr">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schemeClr val="bg1"/>
                          </a:solidFill>
                          <a:latin typeface="Meiryo UI" panose="020B0604030504040204" pitchFamily="50" charset="-128"/>
                          <a:ea typeface="Meiryo UI" panose="020B0604030504040204" pitchFamily="50" charset="-128"/>
                        </a:rPr>
                        <a:t>国相当基準</a:t>
                      </a:r>
                      <a:r>
                        <a:rPr lang="en-US" altLang="ja-JP" sz="1600" dirty="0" smtClean="0">
                          <a:solidFill>
                            <a:schemeClr val="bg1"/>
                          </a:solidFill>
                          <a:latin typeface="Meiryo UI" panose="020B0604030504040204" pitchFamily="50" charset="-128"/>
                          <a:ea typeface="Meiryo UI" panose="020B0604030504040204" pitchFamily="50" charset="-128"/>
                        </a:rPr>
                        <a:t>(A6)</a:t>
                      </a:r>
                    </a:p>
                  </a:txBody>
                  <a:tcPr anchor="ctr">
                    <a:solidFill>
                      <a:srgbClr val="00B0F0"/>
                    </a:solidFill>
                  </a:tcPr>
                </a:tc>
                <a:tc>
                  <a:txBody>
                    <a:bodyPr/>
                    <a:lstStyle/>
                    <a:p>
                      <a:r>
                        <a:rPr kumimoji="1" lang="ja-JP" altLang="en-US" sz="1600" dirty="0" smtClean="0"/>
                        <a:t>区独自基準</a:t>
                      </a:r>
                      <a:r>
                        <a:rPr kumimoji="1" lang="en-US" altLang="ja-JP" sz="1600" dirty="0" smtClean="0"/>
                        <a:t>(A8)</a:t>
                      </a:r>
                      <a:r>
                        <a:rPr kumimoji="1" lang="ja-JP" altLang="en-US" sz="1600" dirty="0" smtClean="0"/>
                        <a:t>・リハビリサービス</a:t>
                      </a:r>
                      <a:endParaRPr kumimoji="1" lang="ja-JP" altLang="en-US" sz="1600" dirty="0"/>
                    </a:p>
                  </a:txBody>
                  <a:tcPr anchor="ctr">
                    <a:solidFill>
                      <a:srgbClr val="00B0F0"/>
                    </a:solidFill>
                  </a:tcPr>
                </a:tc>
                <a:tc>
                  <a:txBody>
                    <a:bodyPr/>
                    <a:lstStyle/>
                    <a:p>
                      <a:r>
                        <a:rPr kumimoji="1" lang="ja-JP" altLang="en-US" sz="1600" dirty="0" smtClean="0"/>
                        <a:t>区独自基準・</a:t>
                      </a:r>
                      <a:endParaRPr kumimoji="1" lang="en-US" altLang="ja-JP" sz="1600" dirty="0" smtClean="0"/>
                    </a:p>
                    <a:p>
                      <a:r>
                        <a:rPr kumimoji="1" lang="ja-JP" altLang="en-US" sz="1600" dirty="0" smtClean="0"/>
                        <a:t>入浴サービス</a:t>
                      </a:r>
                      <a:r>
                        <a:rPr kumimoji="1" lang="en-US" altLang="ja-JP" sz="1600" dirty="0" smtClean="0"/>
                        <a:t>(</a:t>
                      </a:r>
                      <a:r>
                        <a:rPr kumimoji="1" lang="ja-JP" altLang="en-US" sz="1600" dirty="0" smtClean="0"/>
                        <a:t>委託</a:t>
                      </a:r>
                      <a:r>
                        <a:rPr kumimoji="1" lang="en-US" altLang="ja-JP" sz="1600" dirty="0" smtClean="0"/>
                        <a:t>)</a:t>
                      </a:r>
                    </a:p>
                  </a:txBody>
                  <a:tcPr anchor="ctr">
                    <a:solidFill>
                      <a:srgbClr val="00B0F0"/>
                    </a:solidFill>
                  </a:tcPr>
                </a:tc>
                <a:tc>
                  <a:txBody>
                    <a:bodyPr/>
                    <a:lstStyle/>
                    <a:p>
                      <a:r>
                        <a:rPr kumimoji="1" lang="ja-JP" altLang="en-US" sz="1600" dirty="0" smtClean="0"/>
                        <a:t>つながる</a:t>
                      </a:r>
                      <a:endParaRPr kumimoji="1" lang="en-US" altLang="ja-JP" sz="1600" dirty="0" smtClean="0"/>
                    </a:p>
                    <a:p>
                      <a:r>
                        <a:rPr kumimoji="1" lang="ja-JP" altLang="en-US" sz="1600" dirty="0" smtClean="0"/>
                        <a:t>サロン</a:t>
                      </a:r>
                      <a:r>
                        <a:rPr kumimoji="1" lang="en-US" altLang="ja-JP" sz="1600" dirty="0" smtClean="0"/>
                        <a:t>(B)</a:t>
                      </a:r>
                    </a:p>
                  </a:txBody>
                  <a:tcPr anchor="ctr">
                    <a:solidFill>
                      <a:srgbClr val="00B0F0"/>
                    </a:solidFill>
                  </a:tcPr>
                </a:tc>
                <a:tc>
                  <a:txBody>
                    <a:bodyPr/>
                    <a:lstStyle/>
                    <a:p>
                      <a:r>
                        <a:rPr kumimoji="1" lang="ja-JP" altLang="en-US" sz="1600" dirty="0" smtClean="0"/>
                        <a:t>短期集中通所型サービス</a:t>
                      </a:r>
                      <a:r>
                        <a:rPr kumimoji="1" lang="en-US" altLang="ja-JP" sz="1600" dirty="0" smtClean="0"/>
                        <a:t>(C)</a:t>
                      </a:r>
                    </a:p>
                  </a:txBody>
                  <a:tcPr anchor="ctr">
                    <a:solidFill>
                      <a:srgbClr val="00B0F0"/>
                    </a:solidFill>
                  </a:tcPr>
                </a:tc>
                <a:extLst>
                  <a:ext uri="{0D108BD9-81ED-4DB2-BD59-A6C34878D82A}">
                    <a16:rowId xmlns:a16="http://schemas.microsoft.com/office/drawing/2014/main" val="1906212817"/>
                  </a:ext>
                </a:extLst>
              </a:tr>
              <a:tr h="370840">
                <a:tc>
                  <a:txBody>
                    <a:bodyPr/>
                    <a:lstStyle/>
                    <a:p>
                      <a:pPr algn="ctr"/>
                      <a:r>
                        <a:rPr kumimoji="1" lang="ja-JP" altLang="en-US" sz="2000" dirty="0" smtClean="0"/>
                        <a:t>要支援１・２</a:t>
                      </a:r>
                      <a:endParaRPr kumimoji="1" lang="ja-JP" altLang="en-US" sz="2000" dirty="0"/>
                    </a:p>
                  </a:txBody>
                  <a:tcPr anchor="ctr"/>
                </a:tc>
                <a:tc>
                  <a:txBody>
                    <a:bodyPr/>
                    <a:lstStyle/>
                    <a:p>
                      <a:pPr algn="ctr"/>
                      <a:r>
                        <a:rPr kumimoji="1" lang="ja-JP" altLang="en-US" sz="3200" dirty="0" smtClean="0">
                          <a:solidFill>
                            <a:srgbClr val="002060"/>
                          </a:solidFill>
                          <a:latin typeface="Meiryo UI" panose="020B0604030504040204" pitchFamily="50" charset="-128"/>
                          <a:ea typeface="Meiryo UI" panose="020B0604030504040204" pitchFamily="50" charset="-128"/>
                        </a:rPr>
                        <a:t>〇</a:t>
                      </a:r>
                      <a:endParaRPr kumimoji="1" lang="ja-JP" altLang="en-US" sz="32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dirty="0" smtClean="0">
                          <a:solidFill>
                            <a:srgbClr val="002060"/>
                          </a:solidFill>
                          <a:latin typeface="Meiryo UI" panose="020B0604030504040204" pitchFamily="50" charset="-128"/>
                          <a:ea typeface="Meiryo UI" panose="020B0604030504040204" pitchFamily="50" charset="-128"/>
                        </a:rPr>
                        <a:t>〇</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dirty="0" smtClean="0">
                          <a:solidFill>
                            <a:srgbClr val="002060"/>
                          </a:solidFill>
                          <a:latin typeface="Meiryo UI" panose="020B0604030504040204" pitchFamily="50" charset="-128"/>
                          <a:ea typeface="Meiryo UI" panose="020B0604030504040204" pitchFamily="50" charset="-128"/>
                        </a:rPr>
                        <a:t>〇</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dirty="0" smtClean="0">
                          <a:solidFill>
                            <a:srgbClr val="002060"/>
                          </a:solidFill>
                          <a:latin typeface="Meiryo UI" panose="020B0604030504040204" pitchFamily="50" charset="-128"/>
                          <a:ea typeface="Meiryo UI" panose="020B0604030504040204" pitchFamily="50" charset="-128"/>
                        </a:rPr>
                        <a:t>〇</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dirty="0" smtClean="0">
                          <a:solidFill>
                            <a:srgbClr val="002060"/>
                          </a:solidFill>
                          <a:latin typeface="Meiryo UI" panose="020B0604030504040204" pitchFamily="50" charset="-128"/>
                          <a:ea typeface="Meiryo UI" panose="020B0604030504040204" pitchFamily="50" charset="-128"/>
                        </a:rPr>
                        <a:t>〇</a:t>
                      </a:r>
                    </a:p>
                  </a:txBody>
                  <a:tcPr anchor="ctr"/>
                </a:tc>
                <a:extLst>
                  <a:ext uri="{0D108BD9-81ED-4DB2-BD59-A6C34878D82A}">
                    <a16:rowId xmlns:a16="http://schemas.microsoft.com/office/drawing/2014/main" val="3372708227"/>
                  </a:ext>
                </a:extLst>
              </a:tr>
              <a:tr h="370840">
                <a:tc>
                  <a:txBody>
                    <a:bodyPr/>
                    <a:lstStyle/>
                    <a:p>
                      <a:pPr algn="ctr"/>
                      <a:r>
                        <a:rPr kumimoji="1" lang="ja-JP" altLang="en-US" sz="2000" dirty="0" smtClean="0">
                          <a:solidFill>
                            <a:srgbClr val="DC4106"/>
                          </a:solidFill>
                        </a:rPr>
                        <a:t>事業対象者</a:t>
                      </a:r>
                      <a:endParaRPr kumimoji="1" lang="ja-JP" altLang="en-US" sz="2000" dirty="0">
                        <a:solidFill>
                          <a:srgbClr val="DC4106"/>
                        </a:solidFill>
                      </a:endParaRPr>
                    </a:p>
                  </a:txBody>
                  <a:tcPr anchor="ctr"/>
                </a:tc>
                <a:tc>
                  <a:txBody>
                    <a:bodyPr/>
                    <a:lstStyle/>
                    <a:p>
                      <a:pPr algn="ctr"/>
                      <a:r>
                        <a:rPr kumimoji="1" lang="en-US" altLang="ja-JP" sz="3200" dirty="0" smtClean="0">
                          <a:solidFill>
                            <a:srgbClr val="FF0000"/>
                          </a:solidFill>
                          <a:latin typeface="Meiryo UI" panose="020B0604030504040204" pitchFamily="50" charset="-128"/>
                          <a:ea typeface="Meiryo UI" panose="020B0604030504040204" pitchFamily="50" charset="-128"/>
                        </a:rPr>
                        <a:t>×</a:t>
                      </a:r>
                      <a:endParaRPr kumimoji="1" lang="ja-JP" altLang="en-US" sz="3200" dirty="0">
                        <a:solidFill>
                          <a:srgbClr val="FF0000"/>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〇</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〇</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dirty="0" smtClean="0">
                          <a:solidFill>
                            <a:srgbClr val="002060"/>
                          </a:solidFill>
                          <a:latin typeface="Meiryo UI" panose="020B0604030504040204" pitchFamily="50" charset="-128"/>
                          <a:ea typeface="Meiryo UI" panose="020B0604030504040204" pitchFamily="50" charset="-128"/>
                        </a:rPr>
                        <a:t>〇</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dirty="0" smtClean="0">
                          <a:solidFill>
                            <a:srgbClr val="002060"/>
                          </a:solidFill>
                          <a:latin typeface="Meiryo UI" panose="020B0604030504040204" pitchFamily="50" charset="-128"/>
                          <a:ea typeface="Meiryo UI" panose="020B0604030504040204" pitchFamily="50" charset="-128"/>
                        </a:rPr>
                        <a:t>〇</a:t>
                      </a:r>
                    </a:p>
                  </a:txBody>
                  <a:tcPr anchor="ctr"/>
                </a:tc>
                <a:extLst>
                  <a:ext uri="{0D108BD9-81ED-4DB2-BD59-A6C34878D82A}">
                    <a16:rowId xmlns:a16="http://schemas.microsoft.com/office/drawing/2014/main" val="3278290618"/>
                  </a:ext>
                </a:extLst>
              </a:tr>
            </a:tbl>
          </a:graphicData>
        </a:graphic>
      </p:graphicFrame>
      <p:sp>
        <p:nvSpPr>
          <p:cNvPr id="7" name="タイトル 1"/>
          <p:cNvSpPr txBox="1">
            <a:spLocks/>
          </p:cNvSpPr>
          <p:nvPr/>
        </p:nvSpPr>
        <p:spPr>
          <a:xfrm>
            <a:off x="409791" y="132737"/>
            <a:ext cx="5645727" cy="3894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６．令和</a:t>
            </a:r>
            <a:r>
              <a:rPr lang="en-US" altLang="ja-JP" sz="1800" dirty="0" smtClean="0">
                <a:solidFill>
                  <a:srgbClr val="002060"/>
                </a:solidFill>
                <a:latin typeface="Meiryo UI" panose="020B0604030504040204" pitchFamily="50" charset="-128"/>
                <a:ea typeface="Meiryo UI" panose="020B0604030504040204" pitchFamily="50" charset="-128"/>
              </a:rPr>
              <a:t>7</a:t>
            </a:r>
            <a:r>
              <a:rPr lang="ja-JP" altLang="en-US" sz="1800" dirty="0" smtClean="0">
                <a:solidFill>
                  <a:srgbClr val="002060"/>
                </a:solidFill>
                <a:latin typeface="Meiryo UI" panose="020B0604030504040204" pitchFamily="50" charset="-128"/>
                <a:ea typeface="Meiryo UI" panose="020B0604030504040204" pitchFamily="50" charset="-128"/>
              </a:rPr>
              <a:t>年</a:t>
            </a:r>
            <a:r>
              <a:rPr lang="en-US" altLang="ja-JP" sz="1800" dirty="0" smtClean="0">
                <a:solidFill>
                  <a:srgbClr val="002060"/>
                </a:solidFill>
                <a:latin typeface="Meiryo UI" panose="020B0604030504040204" pitchFamily="50" charset="-128"/>
                <a:ea typeface="Meiryo UI" panose="020B0604030504040204" pitchFamily="50" charset="-128"/>
              </a:rPr>
              <a:t>10</a:t>
            </a:r>
            <a:r>
              <a:rPr lang="ja-JP" altLang="en-US" sz="1800" dirty="0" smtClean="0">
                <a:solidFill>
                  <a:srgbClr val="002060"/>
                </a:solidFill>
                <a:latin typeface="Meiryo UI" panose="020B0604030504040204" pitchFamily="50" charset="-128"/>
                <a:ea typeface="Meiryo UI" panose="020B0604030504040204" pitchFamily="50" charset="-128"/>
              </a:rPr>
              <a:t>月以降の通所型サービスの利用について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
        <p:nvSpPr>
          <p:cNvPr id="8" name="タイトル 7"/>
          <p:cNvSpPr>
            <a:spLocks noGrp="1"/>
          </p:cNvSpPr>
          <p:nvPr>
            <p:ph type="title"/>
          </p:nvPr>
        </p:nvSpPr>
        <p:spPr>
          <a:xfrm>
            <a:off x="983674" y="663341"/>
            <a:ext cx="10515600" cy="1081608"/>
          </a:xfrm>
        </p:spPr>
        <p:txBody>
          <a:bodyPr/>
          <a:lstStyle/>
          <a:p>
            <a:r>
              <a:rPr kumimoji="1" lang="ja-JP" altLang="en-US" dirty="0" smtClean="0">
                <a:solidFill>
                  <a:srgbClr val="002060"/>
                </a:solidFill>
                <a:latin typeface="Meiryo UI" panose="020B0604030504040204" pitchFamily="50" charset="-128"/>
                <a:ea typeface="Meiryo UI" panose="020B0604030504040204" pitchFamily="50" charset="-128"/>
              </a:rPr>
              <a:t>容態別のサービス利用について</a:t>
            </a:r>
            <a:endParaRPr kumimoji="1" lang="ja-JP" altLang="en-US"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90999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a:extLst>
              <a:ext uri="{FF2B5EF4-FFF2-40B4-BE49-F238E27FC236}">
                <a16:creationId xmlns:a16="http://schemas.microsoft.com/office/drawing/2014/main" id="{0F10F10E-6538-4F58-998E-A264D11FBD53}"/>
              </a:ext>
            </a:extLst>
          </p:cNvPr>
          <p:cNvSpPr/>
          <p:nvPr/>
        </p:nvSpPr>
        <p:spPr>
          <a:xfrm>
            <a:off x="1493700" y="1842655"/>
            <a:ext cx="9517200" cy="396240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ts val="3200"/>
              </a:lnSpc>
              <a:spcBef>
                <a:spcPts val="0"/>
              </a:spcBef>
              <a:spcAft>
                <a:spcPts val="0"/>
              </a:spcAft>
              <a:buClrTx/>
              <a:buSzTx/>
              <a:buFontTx/>
              <a:buNone/>
              <a:tabLst/>
              <a:defRPr/>
            </a:pPr>
            <a:r>
              <a:rPr lang="ja-JP" altLang="en-US" sz="3200" dirty="0" smtClean="0">
                <a:solidFill>
                  <a:srgbClr val="002060"/>
                </a:solidFill>
                <a:latin typeface="BIZ UDPゴシック" panose="020B0400000000000000" pitchFamily="50" charset="-128"/>
                <a:ea typeface="BIZ UDPゴシック" panose="020B0400000000000000" pitchFamily="50" charset="-128"/>
              </a:rPr>
              <a:t>資料中の単価については</a:t>
            </a:r>
            <a:endParaRPr lang="en-US" altLang="ja-JP" sz="3200" dirty="0" smtClean="0">
              <a:solidFill>
                <a:srgbClr val="00206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lang="ja-JP" altLang="en-US" sz="3200" dirty="0" smtClean="0">
                <a:solidFill>
                  <a:srgbClr val="002060"/>
                </a:solidFill>
                <a:latin typeface="BIZ UDPゴシック" panose="020B0400000000000000" pitchFamily="50" charset="-128"/>
                <a:ea typeface="BIZ UDPゴシック" panose="020B0400000000000000" pitchFamily="50" charset="-128"/>
              </a:rPr>
              <a:t>令和</a:t>
            </a:r>
            <a:r>
              <a:rPr lang="en-US" altLang="ja-JP" sz="3200" dirty="0" smtClean="0">
                <a:solidFill>
                  <a:srgbClr val="002060"/>
                </a:solidFill>
                <a:latin typeface="BIZ UDPゴシック" panose="020B0400000000000000" pitchFamily="50" charset="-128"/>
                <a:ea typeface="BIZ UDPゴシック" panose="020B0400000000000000" pitchFamily="50" charset="-128"/>
              </a:rPr>
              <a:t>6</a:t>
            </a:r>
            <a:r>
              <a:rPr lang="ja-JP" altLang="en-US" sz="3200" dirty="0" smtClean="0">
                <a:solidFill>
                  <a:srgbClr val="002060"/>
                </a:solidFill>
                <a:latin typeface="BIZ UDPゴシック" panose="020B0400000000000000" pitchFamily="50" charset="-128"/>
                <a:ea typeface="BIZ UDPゴシック" panose="020B0400000000000000" pitchFamily="50" charset="-128"/>
              </a:rPr>
              <a:t>年</a:t>
            </a:r>
            <a:r>
              <a:rPr lang="en-US" altLang="ja-JP" sz="3200" dirty="0" smtClean="0">
                <a:solidFill>
                  <a:srgbClr val="002060"/>
                </a:solidFill>
                <a:latin typeface="BIZ UDPゴシック" panose="020B0400000000000000" pitchFamily="50" charset="-128"/>
                <a:ea typeface="BIZ UDPゴシック" panose="020B0400000000000000" pitchFamily="50" charset="-128"/>
              </a:rPr>
              <a:t>2</a:t>
            </a:r>
            <a:r>
              <a:rPr lang="ja-JP" altLang="en-US" sz="3200" dirty="0" smtClean="0">
                <a:solidFill>
                  <a:srgbClr val="002060"/>
                </a:solidFill>
                <a:latin typeface="BIZ UDPゴシック" panose="020B0400000000000000" pitchFamily="50" charset="-128"/>
                <a:ea typeface="BIZ UDPゴシック" panose="020B0400000000000000" pitchFamily="50" charset="-128"/>
              </a:rPr>
              <a:t>月時点でのものとなります。</a:t>
            </a:r>
            <a:endParaRPr lang="en-US" altLang="ja-JP" sz="3200" dirty="0" smtClean="0">
              <a:solidFill>
                <a:srgbClr val="00206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lang="ja-JP" altLang="en-US" sz="3200" dirty="0" smtClean="0">
                <a:solidFill>
                  <a:srgbClr val="002060"/>
                </a:solidFill>
                <a:latin typeface="BIZ UDPゴシック" panose="020B0400000000000000" pitchFamily="50" charset="-128"/>
                <a:ea typeface="BIZ UDPゴシック" panose="020B0400000000000000" pitchFamily="50" charset="-128"/>
              </a:rPr>
              <a:t>令和</a:t>
            </a:r>
            <a:r>
              <a:rPr lang="en-US" altLang="ja-JP" sz="3200" dirty="0" smtClean="0">
                <a:solidFill>
                  <a:srgbClr val="002060"/>
                </a:solidFill>
                <a:latin typeface="BIZ UDPゴシック" panose="020B0400000000000000" pitchFamily="50" charset="-128"/>
                <a:ea typeface="BIZ UDPゴシック" panose="020B0400000000000000" pitchFamily="50" charset="-128"/>
              </a:rPr>
              <a:t>6</a:t>
            </a:r>
            <a:r>
              <a:rPr lang="ja-JP" altLang="en-US" sz="3200" dirty="0" smtClean="0">
                <a:solidFill>
                  <a:srgbClr val="002060"/>
                </a:solidFill>
                <a:latin typeface="BIZ UDPゴシック" panose="020B0400000000000000" pitchFamily="50" charset="-128"/>
                <a:ea typeface="BIZ UDPゴシック" panose="020B0400000000000000" pitchFamily="50" charset="-128"/>
              </a:rPr>
              <a:t>年度介護報酬改定を参考に令和</a:t>
            </a:r>
            <a:r>
              <a:rPr lang="en-US" altLang="ja-JP" sz="3200" dirty="0" smtClean="0">
                <a:solidFill>
                  <a:srgbClr val="002060"/>
                </a:solidFill>
                <a:latin typeface="BIZ UDPゴシック" panose="020B0400000000000000" pitchFamily="50" charset="-128"/>
                <a:ea typeface="BIZ UDPゴシック" panose="020B0400000000000000" pitchFamily="50" charset="-128"/>
              </a:rPr>
              <a:t>6</a:t>
            </a:r>
            <a:r>
              <a:rPr lang="ja-JP" altLang="en-US" sz="3200" dirty="0" smtClean="0">
                <a:solidFill>
                  <a:srgbClr val="002060"/>
                </a:solidFill>
                <a:latin typeface="BIZ UDPゴシック" panose="020B0400000000000000" pitchFamily="50" charset="-128"/>
                <a:ea typeface="BIZ UDPゴシック" panose="020B0400000000000000" pitchFamily="50" charset="-128"/>
              </a:rPr>
              <a:t>年度の単価を決定します。</a:t>
            </a:r>
            <a:endParaRPr lang="en-US" altLang="ja-JP" sz="3200" dirty="0">
              <a:solidFill>
                <a:srgbClr val="00206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endParaRPr lang="en-US" altLang="ja-JP" sz="3200" dirty="0">
              <a:solidFill>
                <a:srgbClr val="00206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lang="ja-JP" altLang="en-US" sz="3200" noProof="0" dirty="0" smtClean="0">
                <a:solidFill>
                  <a:srgbClr val="002060"/>
                </a:solidFill>
                <a:latin typeface="BIZ UDPゴシック" panose="020B0400000000000000" pitchFamily="50" charset="-128"/>
                <a:ea typeface="BIZ UDPゴシック" panose="020B0400000000000000" pitchFamily="50" charset="-128"/>
              </a:rPr>
              <a:t>詳細につきましては後日</a:t>
            </a:r>
            <a:endParaRPr lang="en-US" altLang="ja-JP" sz="3200" noProof="0" dirty="0" smtClean="0">
              <a:solidFill>
                <a:srgbClr val="00206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lang="ja-JP" altLang="en-US" sz="3200" dirty="0">
                <a:solidFill>
                  <a:srgbClr val="002060"/>
                </a:solidFill>
                <a:latin typeface="BIZ UDPゴシック" panose="020B0400000000000000" pitchFamily="50" charset="-128"/>
                <a:ea typeface="BIZ UDPゴシック" panose="020B0400000000000000" pitchFamily="50" charset="-128"/>
              </a:rPr>
              <a:t>ホームページ</a:t>
            </a:r>
            <a:r>
              <a:rPr lang="ja-JP" altLang="en-US" sz="3200" dirty="0" smtClean="0">
                <a:solidFill>
                  <a:srgbClr val="002060"/>
                </a:solidFill>
                <a:latin typeface="BIZ UDPゴシック" panose="020B0400000000000000" pitchFamily="50" charset="-128"/>
                <a:ea typeface="BIZ UDPゴシック" panose="020B0400000000000000" pitchFamily="50" charset="-128"/>
              </a:rPr>
              <a:t>・ケア倶楽部等で周知します。</a:t>
            </a:r>
            <a:endParaRPr lang="en-US" altLang="ja-JP" sz="3200" dirty="0" smtClean="0">
              <a:solidFill>
                <a:srgbClr val="00206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32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rPr>
              <a:t>今しばらく</a:t>
            </a:r>
            <a:r>
              <a:rPr kumimoji="1" lang="ja-JP" altLang="en-US" sz="32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rPr>
              <a:t>お待ちください。</a:t>
            </a:r>
            <a:endParaRPr kumimoji="1" lang="en-US" altLang="ja-JP" sz="32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endParaRPr>
          </a:p>
        </p:txBody>
      </p:sp>
      <p:sp>
        <p:nvSpPr>
          <p:cNvPr id="53" name="正方形/長方形 52">
            <a:extLst>
              <a:ext uri="{FF2B5EF4-FFF2-40B4-BE49-F238E27FC236}">
                <a16:creationId xmlns:a16="http://schemas.microsoft.com/office/drawing/2014/main" id="{0F10F10E-6538-4F58-998E-A264D11FBD53}"/>
              </a:ext>
            </a:extLst>
          </p:cNvPr>
          <p:cNvSpPr/>
          <p:nvPr/>
        </p:nvSpPr>
        <p:spPr>
          <a:xfrm>
            <a:off x="1022936" y="1042130"/>
            <a:ext cx="7724189" cy="108058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40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3" name="タイトル 1"/>
          <p:cNvSpPr>
            <a:spLocks noGrp="1"/>
          </p:cNvSpPr>
          <p:nvPr>
            <p:ph type="title"/>
          </p:nvPr>
        </p:nvSpPr>
        <p:spPr>
          <a:xfrm>
            <a:off x="838200" y="422360"/>
            <a:ext cx="11353800" cy="657813"/>
          </a:xfrm>
          <a:noFill/>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７．報酬改定について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7CD0BB-A831-47E4-825A-4CF5339B74F0}"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4" name="フローチャート: 処理 13"/>
          <p:cNvSpPr/>
          <p:nvPr/>
        </p:nvSpPr>
        <p:spPr>
          <a:xfrm flipV="1">
            <a:off x="838200" y="121459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41285611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B8D87C-D615-4F27-8221-046407C2EA36}" type="slidenum">
              <a:rPr kumimoji="1" lang="ja-JP" altLang="en-US" smtClean="0"/>
              <a:t>33</a:t>
            </a:fld>
            <a:endParaRPr kumimoji="1" lang="ja-JP" altLang="en-US"/>
          </a:p>
        </p:txBody>
      </p:sp>
      <p:sp>
        <p:nvSpPr>
          <p:cNvPr id="5" name="タイトル 1"/>
          <p:cNvSpPr>
            <a:spLocks noGrp="1"/>
          </p:cNvSpPr>
          <p:nvPr>
            <p:ph type="title"/>
          </p:nvPr>
        </p:nvSpPr>
        <p:spPr>
          <a:xfrm>
            <a:off x="722200" y="630787"/>
            <a:ext cx="6786964" cy="1156449"/>
          </a:xfrm>
        </p:spPr>
        <p:txBody>
          <a:bodyPr>
            <a:noAutofit/>
          </a:bodyPr>
          <a:lstStyle/>
          <a:p>
            <a:pPr algn="ctr"/>
            <a:r>
              <a:rPr lang="ja-JP" altLang="en-US" sz="3600" u="sng" dirty="0" smtClean="0">
                <a:solidFill>
                  <a:srgbClr val="002060"/>
                </a:solidFill>
                <a:latin typeface="Meiryo UI" panose="020B0604030504040204" pitchFamily="50" charset="-128"/>
                <a:ea typeface="Meiryo UI" panose="020B0604030504040204" pitchFamily="50" charset="-128"/>
              </a:rPr>
              <a:t>本</a:t>
            </a:r>
            <a:r>
              <a:rPr lang="ja-JP" altLang="en-US" sz="3600" u="sng" dirty="0">
                <a:solidFill>
                  <a:srgbClr val="002060"/>
                </a:solidFill>
                <a:latin typeface="Meiryo UI" panose="020B0604030504040204" pitchFamily="50" charset="-128"/>
                <a:ea typeface="Meiryo UI" panose="020B0604030504040204" pitchFamily="50" charset="-128"/>
              </a:rPr>
              <a:t>件</a:t>
            </a:r>
            <a:r>
              <a:rPr lang="ja-JP" altLang="en-US" sz="3600" u="sng" dirty="0" smtClean="0">
                <a:solidFill>
                  <a:srgbClr val="002060"/>
                </a:solidFill>
                <a:latin typeface="Meiryo UI" panose="020B0604030504040204" pitchFamily="50" charset="-128"/>
                <a:ea typeface="Meiryo UI" panose="020B0604030504040204" pitchFamily="50" charset="-128"/>
              </a:rPr>
              <a:t>に関するお問い合わせ先</a:t>
            </a:r>
            <a:endParaRPr kumimoji="1" lang="ja-JP" altLang="en-US" sz="3600" u="sng" dirty="0">
              <a:solidFill>
                <a:srgbClr val="002060"/>
              </a:solidFill>
              <a:latin typeface="Meiryo UI" panose="020B0604030504040204" pitchFamily="50" charset="-128"/>
              <a:ea typeface="Meiryo UI" panose="020B0604030504040204" pitchFamily="50" charset="-128"/>
            </a:endParaRPr>
          </a:p>
        </p:txBody>
      </p:sp>
      <p:sp>
        <p:nvSpPr>
          <p:cNvPr id="6" name="正方形/長方形 5"/>
          <p:cNvSpPr/>
          <p:nvPr/>
        </p:nvSpPr>
        <p:spPr>
          <a:xfrm>
            <a:off x="156754" y="156754"/>
            <a:ext cx="11887200" cy="6564721"/>
          </a:xfrm>
          <a:prstGeom prst="rect">
            <a:avLst/>
          </a:prstGeom>
          <a:no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1894643260"/>
              </p:ext>
            </p:extLst>
          </p:nvPr>
        </p:nvGraphicFramePr>
        <p:xfrm>
          <a:off x="1670594" y="2558734"/>
          <a:ext cx="9145452" cy="2072640"/>
        </p:xfrm>
        <a:graphic>
          <a:graphicData uri="http://schemas.openxmlformats.org/drawingml/2006/table">
            <a:tbl>
              <a:tblPr firstRow="1" bandRow="1">
                <a:tableStyleId>{2D5ABB26-0587-4C30-8999-92F81FD0307C}</a:tableStyleId>
              </a:tblPr>
              <a:tblGrid>
                <a:gridCol w="1295061">
                  <a:extLst>
                    <a:ext uri="{9D8B030D-6E8A-4147-A177-3AD203B41FA5}">
                      <a16:colId xmlns:a16="http://schemas.microsoft.com/office/drawing/2014/main" val="15571151"/>
                    </a:ext>
                  </a:extLst>
                </a:gridCol>
                <a:gridCol w="7850391">
                  <a:extLst>
                    <a:ext uri="{9D8B030D-6E8A-4147-A177-3AD203B41FA5}">
                      <a16:colId xmlns:a16="http://schemas.microsoft.com/office/drawing/2014/main" val="3769896317"/>
                    </a:ext>
                  </a:extLst>
                </a:gridCol>
              </a:tblGrid>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srgbClr val="002060"/>
                          </a:solidFill>
                          <a:latin typeface="Meiryo UI" panose="020B0604030504040204" pitchFamily="50" charset="-128"/>
                          <a:ea typeface="Meiryo UI" panose="020B0604030504040204" pitchFamily="50" charset="-128"/>
                        </a:rPr>
                        <a:t>豊島区　保健福祉部　高齢者福祉課　総合事業グループ</a:t>
                      </a:r>
                      <a:endParaRPr lang="en-US" altLang="ja-JP" sz="2800" dirty="0" smtClean="0">
                        <a:solidFill>
                          <a:srgbClr val="002060"/>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extLst>
                  <a:ext uri="{0D108BD9-81ED-4DB2-BD59-A6C34878D82A}">
                    <a16:rowId xmlns:a16="http://schemas.microsoft.com/office/drawing/2014/main" val="4285048041"/>
                  </a:ext>
                </a:extLst>
              </a:tr>
              <a:tr h="370840">
                <a:tc>
                  <a:txBody>
                    <a:bodyPr/>
                    <a:lstStyle/>
                    <a:p>
                      <a:r>
                        <a:rPr lang="ja-JP" altLang="en-US" sz="2800" dirty="0" smtClean="0">
                          <a:solidFill>
                            <a:srgbClr val="002060"/>
                          </a:solidFill>
                          <a:latin typeface="Meiryo UI" panose="020B0604030504040204" pitchFamily="50" charset="-128"/>
                          <a:ea typeface="Meiryo UI" panose="020B0604030504040204" pitchFamily="50" charset="-128"/>
                        </a:rPr>
                        <a:t>電話</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solidFill>
                            <a:srgbClr val="002060"/>
                          </a:solidFill>
                          <a:latin typeface="Meiryo UI" panose="020B0604030504040204" pitchFamily="50" charset="-128"/>
                          <a:ea typeface="Meiryo UI" panose="020B0604030504040204" pitchFamily="50" charset="-128"/>
                        </a:rPr>
                        <a:t>03-4566-2435</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62911478"/>
                  </a:ext>
                </a:extLst>
              </a:tr>
              <a:tr h="370840">
                <a:tc>
                  <a:txBody>
                    <a:bodyPr/>
                    <a:lstStyle/>
                    <a:p>
                      <a:r>
                        <a:rPr lang="en-US" altLang="ja-JP" sz="2800" dirty="0" smtClean="0">
                          <a:solidFill>
                            <a:srgbClr val="002060"/>
                          </a:solidFill>
                          <a:latin typeface="Meiryo UI" panose="020B0604030504040204" pitchFamily="50" charset="-128"/>
                          <a:ea typeface="Meiryo UI" panose="020B0604030504040204" pitchFamily="50" charset="-128"/>
                        </a:rPr>
                        <a:t>FAX</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solidFill>
                            <a:srgbClr val="002060"/>
                          </a:solidFill>
                          <a:latin typeface="Meiryo UI" panose="020B0604030504040204" pitchFamily="50" charset="-128"/>
                          <a:ea typeface="Meiryo UI" panose="020B0604030504040204" pitchFamily="50" charset="-128"/>
                        </a:rPr>
                        <a:t>03-3980-5040</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82530848"/>
                  </a:ext>
                </a:extLst>
              </a:tr>
              <a:tr h="370840">
                <a:tc>
                  <a:txBody>
                    <a:bodyPr/>
                    <a:lstStyle/>
                    <a:p>
                      <a:r>
                        <a:rPr lang="ja-JP" altLang="en-US" sz="2800" dirty="0" smtClean="0">
                          <a:solidFill>
                            <a:srgbClr val="002060"/>
                          </a:solidFill>
                          <a:latin typeface="Meiryo UI" panose="020B0604030504040204" pitchFamily="50" charset="-128"/>
                          <a:ea typeface="Meiryo UI" panose="020B0604030504040204" pitchFamily="50" charset="-128"/>
                        </a:rPr>
                        <a:t>メール</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solidFill>
                            <a:srgbClr val="002060"/>
                          </a:solidFill>
                          <a:latin typeface="Meiryo UI" panose="020B0604030504040204" pitchFamily="50" charset="-128"/>
                          <a:ea typeface="Meiryo UI" panose="020B0604030504040204" pitchFamily="50" charset="-128"/>
                        </a:rPr>
                        <a:t>A0029294@city.toshima.lg.jp</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267137"/>
                  </a:ext>
                </a:extLst>
              </a:tr>
            </a:tbl>
          </a:graphicData>
        </a:graphic>
      </p:graphicFrame>
    </p:spTree>
    <p:extLst>
      <p:ext uri="{BB962C8B-B14F-4D97-AF65-F5344CB8AC3E}">
        <p14:creationId xmlns:p14="http://schemas.microsoft.com/office/powerpoint/2010/main" val="1299541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95335" y="1865447"/>
            <a:ext cx="3819466" cy="3307444"/>
          </a:xfrm>
          <a:prstGeom prst="roundRect">
            <a:avLst>
              <a:gd name="adj" fmla="val 1133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515330" y="215561"/>
            <a:ext cx="1123708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総合事業見直しの背景</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344431" y="96096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pic>
        <p:nvPicPr>
          <p:cNvPr id="6" name="図 5"/>
          <p:cNvPicPr/>
          <p:nvPr/>
        </p:nvPicPr>
        <p:blipFill>
          <a:blip r:embed="rId2">
            <a:extLst>
              <a:ext uri="{28A0092B-C50C-407E-A947-70E740481C1C}">
                <a14:useLocalDpi xmlns:a14="http://schemas.microsoft.com/office/drawing/2010/main" val="0"/>
              </a:ext>
            </a:extLst>
          </a:blip>
          <a:srcRect/>
          <a:stretch>
            <a:fillRect/>
          </a:stretch>
        </p:blipFill>
        <p:spPr bwMode="auto">
          <a:xfrm>
            <a:off x="4433641" y="1803903"/>
            <a:ext cx="3684746" cy="3826192"/>
          </a:xfrm>
          <a:prstGeom prst="rect">
            <a:avLst/>
          </a:prstGeom>
          <a:noFill/>
          <a:ln>
            <a:noFill/>
          </a:ln>
        </p:spPr>
      </p:pic>
      <p:pic>
        <p:nvPicPr>
          <p:cNvPr id="7" name="図 6"/>
          <p:cNvPicPr/>
          <p:nvPr/>
        </p:nvPicPr>
        <p:blipFill>
          <a:blip r:embed="rId3">
            <a:extLst>
              <a:ext uri="{28A0092B-C50C-407E-A947-70E740481C1C}">
                <a14:useLocalDpi xmlns:a14="http://schemas.microsoft.com/office/drawing/2010/main" val="0"/>
              </a:ext>
            </a:extLst>
          </a:blip>
          <a:srcRect/>
          <a:stretch>
            <a:fillRect/>
          </a:stretch>
        </p:blipFill>
        <p:spPr bwMode="auto">
          <a:xfrm>
            <a:off x="8281850" y="1770326"/>
            <a:ext cx="3461658" cy="3846706"/>
          </a:xfrm>
          <a:prstGeom prst="rect">
            <a:avLst/>
          </a:prstGeom>
          <a:noFill/>
          <a:ln>
            <a:noFill/>
          </a:ln>
        </p:spPr>
      </p:pic>
      <p:sp>
        <p:nvSpPr>
          <p:cNvPr id="8" name="正方形/長方形 7"/>
          <p:cNvSpPr/>
          <p:nvPr/>
        </p:nvSpPr>
        <p:spPr>
          <a:xfrm>
            <a:off x="0" y="1211766"/>
            <a:ext cx="7526982" cy="19215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180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介護人材の不足</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1800"/>
              </a:spcAft>
              <a:buClrTx/>
              <a:buSzTx/>
              <a:buFontTx/>
              <a:buNone/>
              <a:tabLst/>
              <a:defRPr/>
            </a:pP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kumimoji="1" lang="en-US" altLang="ja-JP"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2040</a:t>
            </a:r>
            <a:r>
              <a:rPr kumimoji="1" lang="ja-JP" altLang="en-US"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年には</a:t>
            </a:r>
            <a:r>
              <a:rPr kumimoji="1" lang="ja-JP" altLang="en-US" sz="20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全国</a:t>
            </a:r>
            <a:r>
              <a:rPr kumimoji="1" lang="ja-JP" altLang="en-US"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で</a:t>
            </a:r>
            <a:r>
              <a:rPr kumimoji="1" lang="en-US" altLang="ja-JP"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69</a:t>
            </a:r>
            <a:r>
              <a:rPr kumimoji="1" lang="ja-JP" altLang="en-US"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万人の</a:t>
            </a:r>
            <a:endParaRPr kumimoji="1" lang="en-US" altLang="ja-JP"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dirty="0">
                <a:solidFill>
                  <a:srgbClr val="002060"/>
                </a:solidFill>
                <a:latin typeface="Meiryo UI" panose="020B0604030504040204" pitchFamily="50" charset="-128"/>
                <a:ea typeface="Meiryo UI" panose="020B0604030504040204" pitchFamily="50" charset="-128"/>
              </a:rPr>
              <a:t>　</a:t>
            </a:r>
            <a:r>
              <a:rPr lang="ja-JP" altLang="en-US" sz="2000" dirty="0" smtClean="0">
                <a:solidFill>
                  <a:srgbClr val="002060"/>
                </a:solidFill>
                <a:latin typeface="Meiryo UI" panose="020B0604030504040204" pitchFamily="50" charset="-128"/>
                <a:ea typeface="Meiryo UI" panose="020B0604030504040204" pitchFamily="50" charset="-128"/>
              </a:rPr>
              <a:t>　　　　　　　</a:t>
            </a:r>
            <a:r>
              <a:rPr kumimoji="1" lang="ja-JP" altLang="en-US"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不足を予想</a:t>
            </a:r>
            <a:endParaRPr kumimoji="1" lang="en-US" altLang="ja-JP"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　　　　</a:t>
            </a:r>
            <a:endParaRPr kumimoji="1" lang="en-US" altLang="ja-JP" sz="1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dirty="0">
                <a:solidFill>
                  <a:srgbClr val="002060"/>
                </a:solidFill>
                <a:latin typeface="Meiryo UI" panose="020B0604030504040204" pitchFamily="50" charset="-128"/>
                <a:ea typeface="Meiryo UI" panose="020B0604030504040204" pitchFamily="50" charset="-128"/>
              </a:rPr>
              <a:t>　</a:t>
            </a:r>
            <a:r>
              <a:rPr lang="ja-JP" altLang="en-US" sz="1600" dirty="0" smtClean="0">
                <a:solidFill>
                  <a:srgbClr val="002060"/>
                </a:solidFill>
                <a:latin typeface="Meiryo UI" panose="020B0604030504040204" pitchFamily="50" charset="-128"/>
                <a:ea typeface="Meiryo UI" panose="020B0604030504040204" pitchFamily="50" charset="-128"/>
              </a:rPr>
              <a:t>　　　</a:t>
            </a:r>
            <a:r>
              <a:rPr kumimoji="1" lang="ja-JP" altLang="en-US"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　豊島区では</a:t>
            </a:r>
            <a:r>
              <a:rPr kumimoji="1" lang="en-US" altLang="ja-JP"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1,087</a:t>
            </a:r>
            <a:r>
              <a:rPr kumimoji="1" lang="ja-JP" altLang="en-US"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人の不足</a:t>
            </a:r>
            <a:endParaRPr kumimoji="1" lang="en-US" altLang="ja-JP" sz="20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4967046" y="1118027"/>
            <a:ext cx="5851235" cy="553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総合事業のサービス提供事業所の減少</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右矢印 10"/>
          <p:cNvSpPr/>
          <p:nvPr/>
        </p:nvSpPr>
        <p:spPr>
          <a:xfrm rot="5400000">
            <a:off x="1254545" y="3760142"/>
            <a:ext cx="462687" cy="376402"/>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角丸四角形吹き出し 2"/>
          <p:cNvSpPr/>
          <p:nvPr/>
        </p:nvSpPr>
        <p:spPr>
          <a:xfrm>
            <a:off x="2156209" y="3587425"/>
            <a:ext cx="1958592" cy="721836"/>
          </a:xfrm>
          <a:prstGeom prst="wedgeRoundRectCallout">
            <a:avLst>
              <a:gd name="adj1" fmla="val -31183"/>
              <a:gd name="adj2" fmla="val 72753"/>
              <a:gd name="adj3" fmla="val 16667"/>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2060"/>
                </a:solidFill>
              </a:rPr>
              <a:t>人口割合で本区に換算すると</a:t>
            </a:r>
            <a:endParaRPr kumimoji="1" lang="ja-JP" altLang="en-US" dirty="0">
              <a:solidFill>
                <a:srgbClr val="002060"/>
              </a:solidFill>
            </a:endParaRPr>
          </a:p>
        </p:txBody>
      </p:sp>
      <p:sp>
        <p:nvSpPr>
          <p:cNvPr id="13" name="正方形/長方形 12"/>
          <p:cNvSpPr/>
          <p:nvPr/>
        </p:nvSpPr>
        <p:spPr>
          <a:xfrm>
            <a:off x="384040" y="9330"/>
            <a:ext cx="3379451" cy="369332"/>
          </a:xfrm>
          <a:prstGeom prst="rect">
            <a:avLst/>
          </a:prstGeom>
        </p:spPr>
        <p:txBody>
          <a:bodyPr wrap="none">
            <a:spAutoFit/>
          </a:bodyPr>
          <a:lstStyle/>
          <a:p>
            <a:r>
              <a:rPr lang="ja-JP" altLang="en-US" dirty="0">
                <a:solidFill>
                  <a:srgbClr val="002060"/>
                </a:solidFill>
                <a:latin typeface="Meiryo UI" panose="020B0604030504040204" pitchFamily="50" charset="-128"/>
                <a:ea typeface="Meiryo UI" panose="020B0604030504040204" pitchFamily="50" charset="-128"/>
              </a:rPr>
              <a:t>１．総合事業の目指す姿について</a:t>
            </a:r>
            <a:endParaRPr lang="ja-JP" altLang="en-US" dirty="0"/>
          </a:p>
        </p:txBody>
      </p:sp>
    </p:spTree>
    <p:extLst>
      <p:ext uri="{BB962C8B-B14F-4D97-AF65-F5344CB8AC3E}">
        <p14:creationId xmlns:p14="http://schemas.microsoft.com/office/powerpoint/2010/main" val="741155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2060"/>
                </a:solidFill>
                <a:latin typeface="Meiryo UI" panose="020B0604030504040204" pitchFamily="50" charset="-128"/>
                <a:ea typeface="Meiryo UI" panose="020B0604030504040204" pitchFamily="50" charset="-128"/>
              </a:rPr>
              <a:t>こんな問題に対応するために区ができること</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46874" y="3818609"/>
            <a:ext cx="1706095" cy="2402858"/>
          </a:xfrm>
          <a:prstGeom prst="rect">
            <a:avLst/>
          </a:prstGeom>
        </p:spPr>
      </p:pic>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229" y="4020671"/>
            <a:ext cx="2553032" cy="2323153"/>
          </a:xfrm>
          <a:prstGeom prst="rect">
            <a:avLst/>
          </a:prstGeom>
          <a:ln>
            <a:noFill/>
          </a:ln>
        </p:spPr>
      </p:pic>
      <p:sp>
        <p:nvSpPr>
          <p:cNvPr id="11" name="角丸四角形 10"/>
          <p:cNvSpPr/>
          <p:nvPr/>
        </p:nvSpPr>
        <p:spPr>
          <a:xfrm>
            <a:off x="1557170" y="2180344"/>
            <a:ext cx="4366936" cy="1264024"/>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元気な高齢者を増やす</a:t>
            </a:r>
          </a:p>
        </p:txBody>
      </p:sp>
      <p:sp>
        <p:nvSpPr>
          <p:cNvPr id="14" name="正方形/長方形 13"/>
          <p:cNvSpPr/>
          <p:nvPr/>
        </p:nvSpPr>
        <p:spPr>
          <a:xfrm>
            <a:off x="3029923" y="3704507"/>
            <a:ext cx="1423852" cy="267262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5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&lt;</a:t>
            </a:r>
            <a:endParaRPr kumimoji="1" lang="ja-JP" altLang="en-US" sz="15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5" name="角丸四角形 14"/>
          <p:cNvSpPr/>
          <p:nvPr/>
        </p:nvSpPr>
        <p:spPr>
          <a:xfrm>
            <a:off x="6674943" y="2180344"/>
            <a:ext cx="4366936" cy="1264024"/>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地域</a:t>
            </a:r>
            <a:r>
              <a:rPr kumimoji="1" lang="ja-JP" altLang="en-US"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で高齢者を支える</a:t>
            </a:r>
            <a:endParaRPr kumimoji="1" lang="en-US" altLang="ja-JP"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仕組みを進める</a:t>
            </a:r>
          </a:p>
        </p:txBody>
      </p:sp>
      <p:pic>
        <p:nvPicPr>
          <p:cNvPr id="17" name="図 16"/>
          <p:cNvPicPr>
            <a:picLocks noChangeAspect="1"/>
          </p:cNvPicPr>
          <p:nvPr/>
        </p:nvPicPr>
        <p:blipFill>
          <a:blip r:embed="rId4"/>
          <a:stretch>
            <a:fillRect/>
          </a:stretch>
        </p:blipFill>
        <p:spPr>
          <a:xfrm>
            <a:off x="6252969" y="4020671"/>
            <a:ext cx="5817111" cy="2372212"/>
          </a:xfrm>
          <a:prstGeom prst="rect">
            <a:avLst/>
          </a:prstGeom>
        </p:spPr>
      </p:pic>
      <p:sp>
        <p:nvSpPr>
          <p:cNvPr id="10" name="フローチャート: 処理 9"/>
          <p:cNvSpPr/>
          <p:nvPr/>
        </p:nvSpPr>
        <p:spPr>
          <a:xfrm flipV="1">
            <a:off x="757558" y="163534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正方形/長方形 11"/>
          <p:cNvSpPr/>
          <p:nvPr/>
        </p:nvSpPr>
        <p:spPr>
          <a:xfrm>
            <a:off x="838200" y="239743"/>
            <a:ext cx="3379451" cy="369332"/>
          </a:xfrm>
          <a:prstGeom prst="rect">
            <a:avLst/>
          </a:prstGeom>
        </p:spPr>
        <p:txBody>
          <a:bodyPr wrap="none">
            <a:spAutoFit/>
          </a:bodyPr>
          <a:lstStyle/>
          <a:p>
            <a:r>
              <a:rPr lang="ja-JP" altLang="en-US" dirty="0">
                <a:solidFill>
                  <a:srgbClr val="002060"/>
                </a:solidFill>
                <a:latin typeface="Meiryo UI" panose="020B0604030504040204" pitchFamily="50" charset="-128"/>
                <a:ea typeface="Meiryo UI" panose="020B0604030504040204" pitchFamily="50" charset="-128"/>
              </a:rPr>
              <a:t>１．総合事業の目指す姿について</a:t>
            </a:r>
            <a:endParaRPr lang="ja-JP" altLang="en-US" dirty="0"/>
          </a:p>
        </p:txBody>
      </p:sp>
    </p:spTree>
    <p:extLst>
      <p:ext uri="{BB962C8B-B14F-4D97-AF65-F5344CB8AC3E}">
        <p14:creationId xmlns:p14="http://schemas.microsoft.com/office/powerpoint/2010/main" val="997953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a:extLst>
              <a:ext uri="{FF2B5EF4-FFF2-40B4-BE49-F238E27FC236}">
                <a16:creationId xmlns:a16="http://schemas.microsoft.com/office/drawing/2014/main" id="{0F10F10E-6538-4F58-998E-A264D11FBD53}"/>
              </a:ext>
            </a:extLst>
          </p:cNvPr>
          <p:cNvSpPr/>
          <p:nvPr/>
        </p:nvSpPr>
        <p:spPr>
          <a:xfrm>
            <a:off x="668175" y="2633472"/>
            <a:ext cx="4835642" cy="298946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介護サービスに頼りきった生活を続けていると</a:t>
            </a:r>
            <a:r>
              <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自分でできることが徐々に減ってしまう。</a:t>
            </a:r>
            <a:endParaRPr kumimoji="1" lang="en-US" altLang="ja-JP"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サービスの利用により、</a:t>
            </a:r>
            <a:r>
              <a:rPr kumimoji="1" lang="ja-JP" altLang="en-US" sz="20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自分でできることを増やしていくことで、介護サービスに頼らない自立した生活</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を送る。</a:t>
            </a:r>
            <a:endPar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p:txBody>
      </p:sp>
      <p:sp>
        <p:nvSpPr>
          <p:cNvPr id="59" name="正方形/長方形 58">
            <a:extLst>
              <a:ext uri="{FF2B5EF4-FFF2-40B4-BE49-F238E27FC236}">
                <a16:creationId xmlns:a16="http://schemas.microsoft.com/office/drawing/2014/main" id="{0F10F10E-6538-4F58-998E-A264D11FBD53}"/>
              </a:ext>
            </a:extLst>
          </p:cNvPr>
          <p:cNvSpPr/>
          <p:nvPr/>
        </p:nvSpPr>
        <p:spPr>
          <a:xfrm>
            <a:off x="9981893" y="4015029"/>
            <a:ext cx="394971"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endPar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2" name="図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347214" y="2292237"/>
            <a:ext cx="6717012" cy="4050459"/>
          </a:xfrm>
          <a:prstGeom prst="rect">
            <a:avLst/>
          </a:prstGeom>
        </p:spPr>
      </p:pic>
      <p:sp>
        <p:nvSpPr>
          <p:cNvPr id="14" name="正方形/長方形 13">
            <a:extLst>
              <a:ext uri="{FF2B5EF4-FFF2-40B4-BE49-F238E27FC236}">
                <a16:creationId xmlns:a16="http://schemas.microsoft.com/office/drawing/2014/main" id="{0F10F10E-6538-4F58-998E-A264D11FBD53}"/>
              </a:ext>
            </a:extLst>
          </p:cNvPr>
          <p:cNvSpPr/>
          <p:nvPr/>
        </p:nvSpPr>
        <p:spPr>
          <a:xfrm>
            <a:off x="981531" y="421464"/>
            <a:ext cx="7724189" cy="108058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 </a:t>
            </a:r>
            <a:r>
              <a:rPr kumimoji="1" lang="ja-JP" altLang="en-US" sz="400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自分でできることを増やす</a:t>
            </a:r>
            <a:endParaRPr kumimoji="1" lang="ja-JP" altLang="en-US" sz="400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7CD0BB-A831-47E4-825A-4CF5339B74F0}"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4" name="左矢印 3"/>
          <p:cNvSpPr/>
          <p:nvPr/>
        </p:nvSpPr>
        <p:spPr>
          <a:xfrm rot="20409956">
            <a:off x="6211332" y="3425909"/>
            <a:ext cx="1623412" cy="963658"/>
          </a:xfrm>
          <a:prstGeom prst="leftArrow">
            <a:avLst>
              <a:gd name="adj1" fmla="val 50000"/>
              <a:gd name="adj2" fmla="val 68351"/>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フローチャート: 処理 10"/>
          <p:cNvSpPr/>
          <p:nvPr/>
        </p:nvSpPr>
        <p:spPr>
          <a:xfrm flipV="1">
            <a:off x="838200" y="144409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正方形/長方形 11"/>
          <p:cNvSpPr/>
          <p:nvPr/>
        </p:nvSpPr>
        <p:spPr>
          <a:xfrm>
            <a:off x="838200" y="239743"/>
            <a:ext cx="3379451" cy="369332"/>
          </a:xfrm>
          <a:prstGeom prst="rect">
            <a:avLst/>
          </a:prstGeom>
        </p:spPr>
        <p:txBody>
          <a:bodyPr wrap="none">
            <a:spAutoFit/>
          </a:bodyPr>
          <a:lstStyle/>
          <a:p>
            <a:r>
              <a:rPr lang="ja-JP" altLang="en-US" dirty="0">
                <a:solidFill>
                  <a:srgbClr val="002060"/>
                </a:solidFill>
                <a:latin typeface="Meiryo UI" panose="020B0604030504040204" pitchFamily="50" charset="-128"/>
                <a:ea typeface="Meiryo UI" panose="020B0604030504040204" pitchFamily="50" charset="-128"/>
              </a:rPr>
              <a:t>１．総合事業の目指す姿について</a:t>
            </a:r>
            <a:endParaRPr lang="ja-JP" altLang="en-US" dirty="0"/>
          </a:p>
        </p:txBody>
      </p:sp>
    </p:spTree>
    <p:extLst>
      <p:ext uri="{BB962C8B-B14F-4D97-AF65-F5344CB8AC3E}">
        <p14:creationId xmlns:p14="http://schemas.microsoft.com/office/powerpoint/2010/main" val="2160363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5892800" y="2109241"/>
            <a:ext cx="5971274" cy="4252562"/>
          </a:xfrm>
          <a:prstGeom prst="rect">
            <a:avLst/>
          </a:prstGeom>
        </p:spPr>
      </p:pic>
      <p:sp>
        <p:nvSpPr>
          <p:cNvPr id="51" name="正方形/長方形 50">
            <a:extLst>
              <a:ext uri="{FF2B5EF4-FFF2-40B4-BE49-F238E27FC236}">
                <a16:creationId xmlns:a16="http://schemas.microsoft.com/office/drawing/2014/main" id="{0F10F10E-6538-4F58-998E-A264D11FBD53}"/>
              </a:ext>
            </a:extLst>
          </p:cNvPr>
          <p:cNvSpPr/>
          <p:nvPr/>
        </p:nvSpPr>
        <p:spPr>
          <a:xfrm>
            <a:off x="439600" y="2581705"/>
            <a:ext cx="5453200" cy="318992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　要介護状態になる前に</a:t>
            </a:r>
            <a:endParaRPr kumimoji="1" lang="en-US" altLang="ja-JP" sz="24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ts val="3200"/>
              </a:lnSpc>
              <a:spcBef>
                <a:spcPts val="0"/>
              </a:spcBef>
              <a:spcAft>
                <a:spcPts val="0"/>
              </a:spcAft>
              <a:buClrTx/>
              <a:buSzTx/>
              <a:buFontTx/>
              <a:buNone/>
              <a:tabLst/>
              <a:defRPr/>
            </a:pPr>
            <a:r>
              <a:rPr lang="en-US" altLang="ja-JP" sz="2400" dirty="0">
                <a:solidFill>
                  <a:srgbClr val="002060"/>
                </a:solidFill>
                <a:latin typeface="BIZ UDPゴシック" panose="020B0400000000000000" pitchFamily="50" charset="-128"/>
                <a:ea typeface="BIZ UDPゴシック" panose="020B0400000000000000" pitchFamily="50" charset="-128"/>
              </a:rPr>
              <a:t> </a:t>
            </a:r>
            <a:r>
              <a:rPr lang="en-US" altLang="ja-JP" sz="2400" dirty="0" smtClean="0">
                <a:solidFill>
                  <a:srgbClr val="002060"/>
                </a:solidFill>
                <a:latin typeface="BIZ UDPゴシック" panose="020B0400000000000000" pitchFamily="50" charset="-128"/>
                <a:ea typeface="BIZ UDPゴシック" panose="020B0400000000000000" pitchFamily="50" charset="-128"/>
              </a:rPr>
              <a:t>     </a:t>
            </a:r>
            <a:r>
              <a:rPr kumimoji="1" lang="ja-JP" altLang="en-US" sz="24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短期</a:t>
            </a:r>
            <a:r>
              <a:rPr kumimoji="1" lang="ja-JP" altLang="en-US" sz="24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集中的</a:t>
            </a:r>
            <a:r>
              <a:rPr kumimoji="1" lang="ja-JP" altLang="en-US" sz="24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に</a:t>
            </a:r>
            <a:endParaRPr kumimoji="1" lang="en-US" altLang="ja-JP" sz="24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ts val="3200"/>
              </a:lnSpc>
              <a:spcBef>
                <a:spcPts val="0"/>
              </a:spcBef>
              <a:spcAft>
                <a:spcPts val="240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サービスを利用することで回復</a:t>
            </a:r>
            <a:endParaRPr kumimoji="1" lang="en-US" altLang="ja-JP" sz="24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ちょっと前の自分を取り戻したら、</a:t>
            </a:r>
            <a:endParaRPr kumimoji="1" lang="en-US" altLang="ja-JP" sz="24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rPr>
              <a:t>  「サービス卒業」</a:t>
            </a:r>
            <a:endParaRPr kumimoji="1" lang="en-US" altLang="ja-JP" sz="2400" b="0" i="0" u="none" strike="noStrike" kern="1200" cap="none" spc="0" normalizeH="0" baseline="0" noProof="0" dirty="0" smtClean="0">
              <a:ln>
                <a:noFill/>
              </a:ln>
              <a:solidFill>
                <a:srgbClr val="D44106"/>
              </a:solidFill>
              <a:effectLst/>
              <a:uLnTx/>
              <a:uFillTx/>
              <a:latin typeface="BIZ UDPゴシック" panose="020B0400000000000000" pitchFamily="50" charset="-128"/>
              <a:ea typeface="BIZ UDPゴシック" panose="020B0400000000000000" pitchFamily="50" charset="-128"/>
              <a:cs typeface="+mn-cs"/>
            </a:endParaRPr>
          </a:p>
        </p:txBody>
      </p:sp>
      <p:sp>
        <p:nvSpPr>
          <p:cNvPr id="11" name="正方形/長方形 10">
            <a:extLst>
              <a:ext uri="{FF2B5EF4-FFF2-40B4-BE49-F238E27FC236}">
                <a16:creationId xmlns:a16="http://schemas.microsoft.com/office/drawing/2014/main" id="{0F10F10E-6538-4F58-998E-A264D11FBD53}"/>
              </a:ext>
            </a:extLst>
          </p:cNvPr>
          <p:cNvSpPr/>
          <p:nvPr/>
        </p:nvSpPr>
        <p:spPr>
          <a:xfrm>
            <a:off x="7583770" y="2775086"/>
            <a:ext cx="1303962"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1200" b="1" i="0" u="none" strike="noStrike" kern="1200" cap="none" spc="0" normalizeH="0" baseline="0" noProof="0" dirty="0" smtClean="0">
                <a:ln>
                  <a:noFill/>
                </a:ln>
                <a:solidFill>
                  <a:srgbClr val="FF2929"/>
                </a:solidFill>
                <a:effectLst/>
                <a:uLnTx/>
                <a:uFillTx/>
                <a:latin typeface="BIZ UDPゴシック" panose="020B0400000000000000" pitchFamily="50" charset="-128"/>
                <a:ea typeface="BIZ UDPゴシック" panose="020B0400000000000000" pitchFamily="50" charset="-128"/>
                <a:cs typeface="+mn-cs"/>
              </a:rPr>
              <a:t>サービス卒業！</a:t>
            </a:r>
            <a:endParaRPr kumimoji="1" lang="ja-JP" altLang="en-US" sz="1200" b="1" i="0" u="none" strike="noStrike" kern="1200" cap="none" spc="0" normalizeH="0" baseline="0" noProof="0" dirty="0">
              <a:ln>
                <a:noFill/>
              </a:ln>
              <a:solidFill>
                <a:srgbClr val="FF2929"/>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タイトル 1"/>
          <p:cNvSpPr>
            <a:spLocks noGrp="1"/>
          </p:cNvSpPr>
          <p:nvPr>
            <p:ph type="title"/>
          </p:nvPr>
        </p:nvSpPr>
        <p:spPr>
          <a:xfrm>
            <a:off x="1004454" y="598090"/>
            <a:ext cx="11353800" cy="657813"/>
          </a:xfrm>
          <a:noFill/>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ちょっと前の自分を取り戻す </a:t>
            </a:r>
            <a:endParaRPr kumimoji="1" lang="ja-JP" altLang="en-US" sz="3600" dirty="0">
              <a:solidFill>
                <a:srgbClr val="00206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7CD0BB-A831-47E4-825A-4CF5339B74F0}"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0F10F10E-6538-4F58-998E-A264D11FBD53}"/>
              </a:ext>
            </a:extLst>
          </p:cNvPr>
          <p:cNvSpPr/>
          <p:nvPr/>
        </p:nvSpPr>
        <p:spPr>
          <a:xfrm>
            <a:off x="8045449" y="3525165"/>
            <a:ext cx="1791277"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1" lang="ja-JP" altLang="en-US" sz="1400" b="1" i="0" u="none" strike="noStrike" kern="1200" cap="none" spc="0" normalizeH="0" baseline="0" noProof="0" dirty="0" smtClean="0">
                <a:ln>
                  <a:noFill/>
                </a:ln>
                <a:solidFill>
                  <a:srgbClr val="DC4106"/>
                </a:solidFill>
                <a:effectLst/>
                <a:uLnTx/>
                <a:uFillTx/>
                <a:latin typeface="BIZ UDPゴシック" panose="020B0400000000000000" pitchFamily="50" charset="-128"/>
                <a:ea typeface="BIZ UDPゴシック" panose="020B0400000000000000" pitchFamily="50" charset="-128"/>
                <a:cs typeface="+mn-cs"/>
              </a:rPr>
              <a:t>総合事業サービスを利用</a:t>
            </a:r>
            <a:endParaRPr kumimoji="1" lang="ja-JP" altLang="en-US" sz="1400" b="1" i="0" u="none" strike="noStrike" kern="1200" cap="none" spc="0" normalizeH="0" baseline="0" noProof="0" dirty="0">
              <a:ln>
                <a:noFill/>
              </a:ln>
              <a:solidFill>
                <a:srgbClr val="DC4106"/>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正方形/長方形 3"/>
          <p:cNvSpPr/>
          <p:nvPr/>
        </p:nvSpPr>
        <p:spPr>
          <a:xfrm>
            <a:off x="9077829" y="2117115"/>
            <a:ext cx="2786245" cy="556248"/>
          </a:xfrm>
          <a:prstGeom prst="rect">
            <a:avLst/>
          </a:prstGeom>
          <a:solidFill>
            <a:srgbClr val="F4F9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0F10F10E-6538-4F58-998E-A264D11FBD53}"/>
              </a:ext>
            </a:extLst>
          </p:cNvPr>
          <p:cNvSpPr/>
          <p:nvPr/>
        </p:nvSpPr>
        <p:spPr>
          <a:xfrm>
            <a:off x="9011273" y="2673059"/>
            <a:ext cx="1188074"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通いの場</a:t>
            </a:r>
            <a:r>
              <a:rPr kumimoji="1" lang="ja-JP" altLang="en-US" sz="12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等で健康を維持</a:t>
            </a:r>
            <a:endPar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フローチャート: 処理 13"/>
          <p:cNvSpPr/>
          <p:nvPr/>
        </p:nvSpPr>
        <p:spPr>
          <a:xfrm flipV="1">
            <a:off x="838200" y="146084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5" name="正方形/長方形 14"/>
          <p:cNvSpPr/>
          <p:nvPr/>
        </p:nvSpPr>
        <p:spPr>
          <a:xfrm>
            <a:off x="713509" y="208485"/>
            <a:ext cx="3379451" cy="369332"/>
          </a:xfrm>
          <a:prstGeom prst="rect">
            <a:avLst/>
          </a:prstGeom>
        </p:spPr>
        <p:txBody>
          <a:bodyPr wrap="none">
            <a:spAutoFit/>
          </a:bodyPr>
          <a:lstStyle/>
          <a:p>
            <a:r>
              <a:rPr lang="ja-JP" altLang="en-US" dirty="0">
                <a:solidFill>
                  <a:srgbClr val="002060"/>
                </a:solidFill>
                <a:latin typeface="Meiryo UI" panose="020B0604030504040204" pitchFamily="50" charset="-128"/>
                <a:ea typeface="Meiryo UI" panose="020B0604030504040204" pitchFamily="50" charset="-128"/>
              </a:rPr>
              <a:t>１．総合事業の目指す姿について</a:t>
            </a:r>
            <a:endParaRPr lang="ja-JP" altLang="en-US" dirty="0"/>
          </a:p>
        </p:txBody>
      </p:sp>
    </p:spTree>
    <p:extLst>
      <p:ext uri="{BB962C8B-B14F-4D97-AF65-F5344CB8AC3E}">
        <p14:creationId xmlns:p14="http://schemas.microsoft.com/office/powerpoint/2010/main" val="944548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00107"/>
            <a:ext cx="10515600"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２．通所型サービスの見直しについて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4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4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フローチャート: 処理 4"/>
          <p:cNvSpPr/>
          <p:nvPr/>
        </p:nvSpPr>
        <p:spPr>
          <a:xfrm flipV="1">
            <a:off x="838200" y="118969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テキスト ボックス 18"/>
          <p:cNvSpPr txBox="1"/>
          <p:nvPr/>
        </p:nvSpPr>
        <p:spPr>
          <a:xfrm>
            <a:off x="1058089" y="3147304"/>
            <a:ext cx="9522823" cy="1323439"/>
          </a:xfrm>
          <a:prstGeom prst="rect">
            <a:avLst/>
          </a:prstGeom>
          <a:noFill/>
        </p:spPr>
        <p:txBody>
          <a:bodyPr wrap="square" rtlCol="0">
            <a:spAutoFit/>
          </a:bodyPr>
          <a:lstStyle/>
          <a:p>
            <a:r>
              <a:rPr lang="ja-JP" altLang="en-US" sz="4000" dirty="0" smtClean="0">
                <a:solidFill>
                  <a:srgbClr val="002060"/>
                </a:solidFill>
                <a:latin typeface="Meiryo UI" panose="020B0604030504040204" pitchFamily="50" charset="-128"/>
                <a:ea typeface="Meiryo UI" panose="020B0604030504040204" pitchFamily="50" charset="-128"/>
              </a:rPr>
              <a:t>令和６年度に向けた通所型</a:t>
            </a:r>
            <a:r>
              <a:rPr lang="ja-JP" altLang="en-US" sz="4000" dirty="0">
                <a:solidFill>
                  <a:srgbClr val="002060"/>
                </a:solidFill>
                <a:latin typeface="Meiryo UI" panose="020B0604030504040204" pitchFamily="50" charset="-128"/>
                <a:ea typeface="Meiryo UI" panose="020B0604030504040204" pitchFamily="50" charset="-128"/>
              </a:rPr>
              <a:t>サービスの</a:t>
            </a:r>
            <a:r>
              <a:rPr lang="ja-JP" altLang="en-US" sz="4000" dirty="0" smtClean="0">
                <a:solidFill>
                  <a:srgbClr val="002060"/>
                </a:solidFill>
                <a:latin typeface="Meiryo UI" panose="020B0604030504040204" pitchFamily="50" charset="-128"/>
                <a:ea typeface="Meiryo UI" panose="020B0604030504040204" pitchFamily="50" charset="-128"/>
              </a:rPr>
              <a:t>見直し内容につ</a:t>
            </a:r>
            <a:r>
              <a:rPr lang="ja-JP" altLang="en-US" sz="4000" dirty="0">
                <a:solidFill>
                  <a:srgbClr val="002060"/>
                </a:solidFill>
                <a:latin typeface="Meiryo UI" panose="020B0604030504040204" pitchFamily="50" charset="-128"/>
                <a:ea typeface="Meiryo UI" panose="020B0604030504040204" pitchFamily="50" charset="-128"/>
              </a:rPr>
              <a:t>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675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9283" y="287931"/>
            <a:ext cx="1123708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通所型サービスの現状と課題</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431402" y="993853"/>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3754460012"/>
              </p:ext>
            </p:extLst>
          </p:nvPr>
        </p:nvGraphicFramePr>
        <p:xfrm>
          <a:off x="431402" y="1181278"/>
          <a:ext cx="11324968" cy="5410166"/>
        </p:xfrm>
        <a:graphic>
          <a:graphicData uri="http://schemas.openxmlformats.org/drawingml/2006/table">
            <a:tbl>
              <a:tblPr firstRow="1" bandRow="1">
                <a:tableStyleId>{5940675A-B579-460E-94D1-54222C63F5DA}</a:tableStyleId>
              </a:tblPr>
              <a:tblGrid>
                <a:gridCol w="3632598">
                  <a:extLst>
                    <a:ext uri="{9D8B030D-6E8A-4147-A177-3AD203B41FA5}">
                      <a16:colId xmlns:a16="http://schemas.microsoft.com/office/drawing/2014/main" val="2014177577"/>
                    </a:ext>
                  </a:extLst>
                </a:gridCol>
                <a:gridCol w="7692370">
                  <a:extLst>
                    <a:ext uri="{9D8B030D-6E8A-4147-A177-3AD203B41FA5}">
                      <a16:colId xmlns:a16="http://schemas.microsoft.com/office/drawing/2014/main" val="72489860"/>
                    </a:ext>
                  </a:extLst>
                </a:gridCol>
              </a:tblGrid>
              <a:tr h="449509">
                <a:tc>
                  <a:txBody>
                    <a:bodyPr/>
                    <a:lstStyle/>
                    <a:p>
                      <a:pPr algn="ctr"/>
                      <a:r>
                        <a:rPr kumimoji="1" lang="ja-JP" altLang="en-US" sz="1600" dirty="0" smtClean="0">
                          <a:solidFill>
                            <a:srgbClr val="002060"/>
                          </a:solidFill>
                          <a:latin typeface="Meiryo UI" panose="020B0604030504040204" pitchFamily="50" charset="-128"/>
                          <a:ea typeface="Meiryo UI" panose="020B0604030504040204" pitchFamily="50" charset="-128"/>
                        </a:rPr>
                        <a:t>通所型サービス</a:t>
                      </a:r>
                      <a:endParaRPr kumimoji="1" lang="ja-JP" altLang="en-US" sz="1600" dirty="0">
                        <a:solidFill>
                          <a:srgbClr val="002060"/>
                        </a:solidFill>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現状と課題</a:t>
                      </a:r>
                    </a:p>
                  </a:txBody>
                  <a:tcPr anchor="ctr">
                    <a:solidFill>
                      <a:schemeClr val="accent5">
                        <a:lumMod val="20000"/>
                        <a:lumOff val="80000"/>
                      </a:schemeClr>
                    </a:solidFill>
                  </a:tcPr>
                </a:tc>
                <a:extLst>
                  <a:ext uri="{0D108BD9-81ED-4DB2-BD59-A6C34878D82A}">
                    <a16:rowId xmlns:a16="http://schemas.microsoft.com/office/drawing/2014/main" val="3688898760"/>
                  </a:ext>
                </a:extLst>
              </a:tr>
              <a:tr h="970606">
                <a:tc>
                  <a:txBody>
                    <a:bodyPr/>
                    <a:lstStyle/>
                    <a:p>
                      <a:pPr algn="ctr"/>
                      <a:r>
                        <a:rPr kumimoji="1" lang="ja-JP" altLang="en-US" sz="1800" dirty="0" smtClean="0">
                          <a:solidFill>
                            <a:srgbClr val="002060"/>
                          </a:solidFill>
                          <a:latin typeface="Meiryo UI" panose="020B0604030504040204" pitchFamily="50" charset="-128"/>
                          <a:ea typeface="Meiryo UI" panose="020B0604030504040204" pitchFamily="50" charset="-128"/>
                        </a:rPr>
                        <a:t>国相当基準</a:t>
                      </a:r>
                      <a:endParaRPr kumimoji="1" lang="en-US" altLang="ja-JP" sz="1800" baseline="0" dirty="0" smtClean="0">
                        <a:solidFill>
                          <a:srgbClr val="002060"/>
                        </a:solidFill>
                        <a:latin typeface="Meiryo UI" panose="020B0604030504040204" pitchFamily="50" charset="-128"/>
                        <a:ea typeface="Meiryo UI" panose="020B0604030504040204" pitchFamily="50" charset="-128"/>
                      </a:endParaRPr>
                    </a:p>
                    <a:p>
                      <a:pPr algn="ctr"/>
                      <a:r>
                        <a:rPr kumimoji="1" lang="ja-JP" altLang="en-US" sz="1800" baseline="0" dirty="0" smtClean="0">
                          <a:solidFill>
                            <a:srgbClr val="002060"/>
                          </a:solidFill>
                          <a:latin typeface="Meiryo UI" panose="020B0604030504040204" pitchFamily="50" charset="-128"/>
                          <a:ea typeface="Meiryo UI" panose="020B0604030504040204" pitchFamily="50" charset="-128"/>
                        </a:rPr>
                        <a:t>介護予防通所事業</a:t>
                      </a:r>
                      <a:r>
                        <a:rPr kumimoji="1" lang="en-US" altLang="ja-JP" sz="1800" baseline="0" dirty="0" smtClean="0">
                          <a:solidFill>
                            <a:srgbClr val="002060"/>
                          </a:solidFill>
                          <a:latin typeface="Meiryo UI" panose="020B0604030504040204" pitchFamily="50" charset="-128"/>
                          <a:ea typeface="Meiryo UI" panose="020B0604030504040204" pitchFamily="50" charset="-128"/>
                        </a:rPr>
                        <a:t>(A6)</a:t>
                      </a:r>
                    </a:p>
                  </a:txBody>
                  <a:tcPr anchor="ctr">
                    <a:solidFill>
                      <a:schemeClr val="accent5">
                        <a:lumMod val="20000"/>
                        <a:lumOff val="80000"/>
                      </a:schemeClr>
                    </a:solidFill>
                  </a:tcPr>
                </a:tc>
                <a:tc>
                  <a:txBody>
                    <a:bodyPr/>
                    <a:lstStyle/>
                    <a:p>
                      <a:pPr algn="l"/>
                      <a:r>
                        <a:rPr kumimoji="1" lang="ja-JP" altLang="en-US" sz="1600" baseline="0" dirty="0" smtClean="0">
                          <a:solidFill>
                            <a:srgbClr val="D44106"/>
                          </a:solidFill>
                          <a:latin typeface="Meiryo UI" panose="020B0604030504040204" pitchFamily="50" charset="-128"/>
                          <a:ea typeface="Meiryo UI" panose="020B0604030504040204" pitchFamily="50" charset="-128"/>
                        </a:rPr>
                        <a:t>・事業者が減少している。</a:t>
                      </a:r>
                      <a:endParaRPr kumimoji="1" lang="en-US" altLang="ja-JP" sz="1600" baseline="0" dirty="0" smtClean="0">
                        <a:solidFill>
                          <a:srgbClr val="D44106"/>
                        </a:solidFill>
                        <a:latin typeface="Meiryo UI" panose="020B0604030504040204" pitchFamily="50" charset="-128"/>
                        <a:ea typeface="Meiryo UI" panose="020B0604030504040204" pitchFamily="50" charset="-128"/>
                      </a:endParaRPr>
                    </a:p>
                    <a:p>
                      <a:pPr algn="l"/>
                      <a:r>
                        <a:rPr kumimoji="1" lang="ja-JP" altLang="en-US" sz="1600" baseline="0" dirty="0" smtClean="0">
                          <a:solidFill>
                            <a:srgbClr val="D44106"/>
                          </a:solidFill>
                          <a:latin typeface="Meiryo UI" panose="020B0604030504040204" pitchFamily="50" charset="-128"/>
                          <a:ea typeface="Meiryo UI" panose="020B0604030504040204" pitchFamily="50" charset="-128"/>
                        </a:rPr>
                        <a:t>・入浴サービスが不足している（指定を受けていても要支援者の入浴を受け入れる枠がない）</a:t>
                      </a:r>
                    </a:p>
                    <a:p>
                      <a:pPr algn="l"/>
                      <a:r>
                        <a:rPr kumimoji="1" lang="ja-JP" altLang="en-US" sz="1600" baseline="0" dirty="0" smtClean="0">
                          <a:solidFill>
                            <a:srgbClr val="002060"/>
                          </a:solidFill>
                          <a:latin typeface="Meiryo UI" panose="020B0604030504040204" pitchFamily="50" charset="-128"/>
                          <a:ea typeface="Meiryo UI" panose="020B0604030504040204" pitchFamily="50" charset="-128"/>
                        </a:rPr>
                        <a:t>・継続的なサービスの活用傾向がみられる。</a:t>
                      </a:r>
                      <a:endParaRPr kumimoji="1" lang="en-US" altLang="ja-JP" sz="1600" baseline="0" dirty="0" smtClean="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54433288"/>
                  </a:ext>
                </a:extLst>
              </a:tr>
              <a:tr h="10479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aseline="0" dirty="0" smtClean="0">
                          <a:solidFill>
                            <a:srgbClr val="002060"/>
                          </a:solidFill>
                          <a:latin typeface="Meiryo UI" panose="020B0604030504040204" pitchFamily="50" charset="-128"/>
                          <a:ea typeface="Meiryo UI" panose="020B0604030504040204" pitchFamily="50" charset="-128"/>
                        </a:rPr>
                        <a:t>区独自基準</a:t>
                      </a:r>
                      <a:endParaRPr kumimoji="1" lang="en-US" altLang="ja-JP" sz="1800" baseline="0" dirty="0" smtClean="0">
                        <a:solidFill>
                          <a:srgbClr val="00206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aseline="0" dirty="0" smtClean="0">
                          <a:solidFill>
                            <a:srgbClr val="002060"/>
                          </a:solidFill>
                          <a:latin typeface="Meiryo UI" panose="020B0604030504040204" pitchFamily="50" charset="-128"/>
                          <a:ea typeface="Meiryo UI" panose="020B0604030504040204" pitchFamily="50" charset="-128"/>
                        </a:rPr>
                        <a:t>としまリハビリ通所サービス</a:t>
                      </a:r>
                      <a:r>
                        <a:rPr kumimoji="1" lang="en-US" altLang="ja-JP" sz="1800" baseline="0" dirty="0" smtClean="0">
                          <a:solidFill>
                            <a:srgbClr val="002060"/>
                          </a:solidFill>
                          <a:latin typeface="Meiryo UI" panose="020B0604030504040204" pitchFamily="50" charset="-128"/>
                          <a:ea typeface="Meiryo UI" panose="020B0604030504040204" pitchFamily="50" charset="-128"/>
                        </a:rPr>
                        <a:t>(A8)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aseline="0" dirty="0" smtClean="0">
                          <a:solidFill>
                            <a:srgbClr val="002060"/>
                          </a:solidFill>
                          <a:latin typeface="Meiryo UI" panose="020B0604030504040204" pitchFamily="50" charset="-128"/>
                          <a:ea typeface="Meiryo UI" panose="020B0604030504040204" pitchFamily="50" charset="-128"/>
                        </a:rPr>
                        <a:t>（通所型サービス</a:t>
                      </a:r>
                      <a:r>
                        <a:rPr kumimoji="1" lang="en-US" altLang="ja-JP" sz="1800" baseline="0" dirty="0" smtClean="0">
                          <a:solidFill>
                            <a:srgbClr val="002060"/>
                          </a:solidFill>
                          <a:latin typeface="Meiryo UI" panose="020B0604030504040204" pitchFamily="50" charset="-128"/>
                          <a:ea typeface="Meiryo UI" panose="020B0604030504040204" pitchFamily="50" charset="-128"/>
                        </a:rPr>
                        <a:t>A</a:t>
                      </a:r>
                      <a:r>
                        <a:rPr kumimoji="1" lang="ja-JP" altLang="en-US" sz="1800" baseline="0" dirty="0" smtClean="0">
                          <a:solidFill>
                            <a:srgbClr val="002060"/>
                          </a:solidFill>
                          <a:latin typeface="Meiryo UI" panose="020B0604030504040204" pitchFamily="50" charset="-128"/>
                          <a:ea typeface="Meiryo UI" panose="020B0604030504040204" pitchFamily="50" charset="-128"/>
                        </a:rPr>
                        <a:t>）</a:t>
                      </a:r>
                      <a:endParaRPr kumimoji="1" lang="ja-JP" altLang="en-US" sz="1800" dirty="0" smtClean="0">
                        <a:solidFill>
                          <a:srgbClr val="002060"/>
                        </a:solidFill>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l"/>
                      <a:r>
                        <a:rPr kumimoji="1" lang="ja-JP" altLang="en-US" sz="1600" baseline="0" dirty="0" smtClean="0">
                          <a:solidFill>
                            <a:srgbClr val="D44106"/>
                          </a:solidFill>
                          <a:latin typeface="Meiryo UI" panose="020B0604030504040204" pitchFamily="50" charset="-128"/>
                          <a:ea typeface="Meiryo UI" panose="020B0604030504040204" pitchFamily="50" charset="-128"/>
                        </a:rPr>
                        <a:t>・指定事業所が極めて少ない（指定は４事業所。実働は２事業所）</a:t>
                      </a:r>
                      <a:endParaRPr kumimoji="1" lang="en-US" altLang="ja-JP" sz="1600" baseline="0" dirty="0" smtClean="0">
                        <a:solidFill>
                          <a:srgbClr val="D44106"/>
                        </a:solidFill>
                        <a:latin typeface="Meiryo UI" panose="020B0604030504040204" pitchFamily="50" charset="-128"/>
                        <a:ea typeface="Meiryo UI" panose="020B0604030504040204" pitchFamily="50" charset="-128"/>
                      </a:endParaRPr>
                    </a:p>
                    <a:p>
                      <a:pPr algn="l"/>
                      <a:r>
                        <a:rPr kumimoji="1" lang="ja-JP" altLang="en-US" sz="1600" baseline="0" dirty="0" smtClean="0">
                          <a:solidFill>
                            <a:srgbClr val="D44106"/>
                          </a:solidFill>
                          <a:latin typeface="Meiryo UI" panose="020B0604030504040204" pitchFamily="50" charset="-128"/>
                          <a:ea typeface="Meiryo UI" panose="020B0604030504040204" pitchFamily="50" charset="-128"/>
                        </a:rPr>
                        <a:t>・利用者が少ない。</a:t>
                      </a:r>
                      <a:endParaRPr kumimoji="1" lang="en-US" altLang="ja-JP" sz="1600" baseline="0" dirty="0" smtClean="0">
                        <a:solidFill>
                          <a:srgbClr val="D44106"/>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4823974"/>
                  </a:ext>
                </a:extLst>
              </a:tr>
              <a:tr h="1471046">
                <a:tc>
                  <a:txBody>
                    <a:bodyPr/>
                    <a:lstStyle/>
                    <a:p>
                      <a:pPr algn="ctr"/>
                      <a:r>
                        <a:rPr kumimoji="1" lang="ja-JP" altLang="en-US" sz="1800" dirty="0" smtClean="0">
                          <a:solidFill>
                            <a:srgbClr val="002060"/>
                          </a:solidFill>
                          <a:latin typeface="Meiryo UI" panose="020B0604030504040204" pitchFamily="50" charset="-128"/>
                          <a:ea typeface="Meiryo UI" panose="020B0604030504040204" pitchFamily="50" charset="-128"/>
                        </a:rPr>
                        <a:t>つながるサロン</a:t>
                      </a:r>
                      <a:endParaRPr kumimoji="1" lang="en-US" altLang="ja-JP" sz="1800" dirty="0" smtClean="0">
                        <a:solidFill>
                          <a:srgbClr val="002060"/>
                        </a:solidFill>
                        <a:latin typeface="Meiryo UI" panose="020B0604030504040204" pitchFamily="50" charset="-128"/>
                        <a:ea typeface="Meiryo UI" panose="020B0604030504040204" pitchFamily="50" charset="-128"/>
                      </a:endParaRPr>
                    </a:p>
                    <a:p>
                      <a:pPr algn="ctr"/>
                      <a:r>
                        <a:rPr kumimoji="1" lang="ja-JP" altLang="en-US" sz="1800" dirty="0" smtClean="0">
                          <a:solidFill>
                            <a:srgbClr val="002060"/>
                          </a:solidFill>
                          <a:latin typeface="Meiryo UI" panose="020B0604030504040204" pitchFamily="50" charset="-128"/>
                          <a:ea typeface="Meiryo UI" panose="020B0604030504040204" pitchFamily="50" charset="-128"/>
                        </a:rPr>
                        <a:t>（通所型サービス</a:t>
                      </a:r>
                      <a:r>
                        <a:rPr kumimoji="1" lang="en-US" altLang="ja-JP" sz="1800" dirty="0" smtClean="0">
                          <a:solidFill>
                            <a:srgbClr val="002060"/>
                          </a:solidFill>
                          <a:latin typeface="Meiryo UI" panose="020B0604030504040204" pitchFamily="50" charset="-128"/>
                          <a:ea typeface="Meiryo UI" panose="020B0604030504040204" pitchFamily="50" charset="-128"/>
                        </a:rPr>
                        <a:t>B</a:t>
                      </a:r>
                      <a:r>
                        <a:rPr kumimoji="1" lang="ja-JP" altLang="en-US" sz="1800" dirty="0" smtClean="0">
                          <a:solidFill>
                            <a:srgbClr val="002060"/>
                          </a:solidFill>
                          <a:latin typeface="Meiryo UI" panose="020B0604030504040204" pitchFamily="50" charset="-128"/>
                          <a:ea typeface="Meiryo UI" panose="020B0604030504040204" pitchFamily="50" charset="-128"/>
                        </a:rPr>
                        <a:t>）</a:t>
                      </a:r>
                      <a:endParaRPr kumimoji="1" lang="ja-JP" altLang="en-US" sz="1800" dirty="0">
                        <a:solidFill>
                          <a:srgbClr val="002060"/>
                        </a:solidFill>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l"/>
                      <a:r>
                        <a:rPr kumimoji="1" lang="ja-JP" altLang="ja-JP" sz="1600" kern="1200" dirty="0" smtClean="0">
                          <a:solidFill>
                            <a:srgbClr val="002060"/>
                          </a:solidFill>
                          <a:effectLst/>
                          <a:latin typeface="Meiryo UI" panose="020B0604030504040204" pitchFamily="50" charset="-128"/>
                          <a:ea typeface="Meiryo UI" panose="020B0604030504040204" pitchFamily="50" charset="-128"/>
                          <a:cs typeface="+mn-cs"/>
                        </a:rPr>
                        <a:t>・</a:t>
                      </a:r>
                      <a:r>
                        <a:rPr kumimoji="1" lang="en-US" altLang="ja-JP" sz="1600" kern="1200" dirty="0" smtClean="0">
                          <a:solidFill>
                            <a:srgbClr val="002060"/>
                          </a:solidFill>
                          <a:effectLst/>
                          <a:latin typeface="Meiryo UI" panose="020B0604030504040204" pitchFamily="50" charset="-128"/>
                          <a:ea typeface="Meiryo UI" panose="020B0604030504040204" pitchFamily="50" charset="-128"/>
                          <a:cs typeface="+mn-cs"/>
                        </a:rPr>
                        <a:t>A8</a:t>
                      </a:r>
                      <a:r>
                        <a:rPr kumimoji="1" lang="ja-JP" altLang="en-US" sz="1600" kern="1200" dirty="0" smtClean="0">
                          <a:solidFill>
                            <a:srgbClr val="002060"/>
                          </a:solidFill>
                          <a:effectLst/>
                          <a:latin typeface="Meiryo UI" panose="020B0604030504040204" pitchFamily="50" charset="-128"/>
                          <a:ea typeface="Meiryo UI" panose="020B0604030504040204" pitchFamily="50" charset="-128"/>
                          <a:cs typeface="+mn-cs"/>
                        </a:rPr>
                        <a:t>・</a:t>
                      </a:r>
                      <a:r>
                        <a:rPr kumimoji="1" lang="ja-JP" altLang="ja-JP" sz="1600" kern="1200" dirty="0" smtClean="0">
                          <a:solidFill>
                            <a:srgbClr val="002060"/>
                          </a:solidFill>
                          <a:effectLst/>
                          <a:latin typeface="Meiryo UI" panose="020B0604030504040204" pitchFamily="50" charset="-128"/>
                          <a:ea typeface="Meiryo UI" panose="020B0604030504040204" pitchFamily="50" charset="-128"/>
                          <a:cs typeface="+mn-cs"/>
                        </a:rPr>
                        <a:t>通所Ⅽ卒業後の継続的な活動場所として役割を果たす。</a:t>
                      </a:r>
                    </a:p>
                    <a:p>
                      <a:pPr algn="l"/>
                      <a:r>
                        <a:rPr kumimoji="1" lang="ja-JP" altLang="ja-JP" sz="1600" kern="1200" dirty="0" smtClean="0">
                          <a:solidFill>
                            <a:srgbClr val="002060"/>
                          </a:solidFill>
                          <a:effectLst/>
                          <a:latin typeface="Meiryo UI" panose="020B0604030504040204" pitchFamily="50" charset="-128"/>
                          <a:ea typeface="Meiryo UI" panose="020B0604030504040204" pitchFamily="50" charset="-128"/>
                          <a:cs typeface="+mn-cs"/>
                        </a:rPr>
                        <a:t>・地域住民による通所事業で、事業者減少傾向の中では、それを補う存在として期待される。　</a:t>
                      </a:r>
                    </a:p>
                    <a:p>
                      <a:pPr algn="l"/>
                      <a:r>
                        <a:rPr kumimoji="1" lang="ja-JP" altLang="ja-JP" sz="1600" kern="1200" dirty="0" smtClean="0">
                          <a:solidFill>
                            <a:srgbClr val="002060"/>
                          </a:solidFill>
                          <a:effectLst/>
                          <a:latin typeface="Meiryo UI" panose="020B0604030504040204" pitchFamily="50" charset="-128"/>
                          <a:ea typeface="Meiryo UI" panose="020B0604030504040204" pitchFamily="50" charset="-128"/>
                          <a:cs typeface="+mn-cs"/>
                        </a:rPr>
                        <a:t>・現状、増加傾向が続いている。</a:t>
                      </a:r>
                      <a:endParaRPr kumimoji="1" lang="en-US" altLang="ja-JP" sz="1600" kern="1200" dirty="0" smtClean="0">
                        <a:solidFill>
                          <a:srgbClr val="002060"/>
                        </a:solidFill>
                        <a:effectLst/>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1230607399"/>
                  </a:ext>
                </a:extLst>
              </a:tr>
              <a:tr h="1471046">
                <a:tc>
                  <a:txBody>
                    <a:bodyPr/>
                    <a:lstStyle/>
                    <a:p>
                      <a:pPr algn="ctr"/>
                      <a:r>
                        <a:rPr kumimoji="1" lang="ja-JP" altLang="en-US" sz="1800" dirty="0" smtClean="0">
                          <a:solidFill>
                            <a:srgbClr val="002060"/>
                          </a:solidFill>
                          <a:latin typeface="Meiryo UI" panose="020B0604030504040204" pitchFamily="50" charset="-128"/>
                          <a:ea typeface="Meiryo UI" panose="020B0604030504040204" pitchFamily="50" charset="-128"/>
                        </a:rPr>
                        <a:t>短期集中通所型サービス</a:t>
                      </a:r>
                      <a:endParaRPr kumimoji="1" lang="en-US" altLang="ja-JP" sz="1800" dirty="0" smtClean="0">
                        <a:solidFill>
                          <a:srgbClr val="00206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aseline="0" dirty="0" smtClean="0">
                          <a:solidFill>
                            <a:srgbClr val="002060"/>
                          </a:solidFill>
                          <a:latin typeface="Meiryo UI" panose="020B0604030504040204" pitchFamily="50" charset="-128"/>
                          <a:ea typeface="Meiryo UI" panose="020B0604030504040204" pitchFamily="50" charset="-128"/>
                        </a:rPr>
                        <a:t>（通所型サービス</a:t>
                      </a:r>
                      <a:r>
                        <a:rPr kumimoji="1" lang="en-US" altLang="ja-JP" sz="1800" baseline="0" dirty="0" smtClean="0">
                          <a:solidFill>
                            <a:srgbClr val="002060"/>
                          </a:solidFill>
                          <a:latin typeface="Meiryo UI" panose="020B0604030504040204" pitchFamily="50" charset="-128"/>
                          <a:ea typeface="Meiryo UI" panose="020B0604030504040204" pitchFamily="50" charset="-128"/>
                        </a:rPr>
                        <a:t>C</a:t>
                      </a:r>
                      <a:r>
                        <a:rPr kumimoji="1" lang="ja-JP" altLang="en-US" sz="1800" baseline="0" dirty="0" smtClean="0">
                          <a:solidFill>
                            <a:srgbClr val="002060"/>
                          </a:solidFill>
                          <a:latin typeface="Meiryo UI" panose="020B0604030504040204" pitchFamily="50" charset="-128"/>
                          <a:ea typeface="Meiryo UI" panose="020B0604030504040204" pitchFamily="50" charset="-128"/>
                        </a:rPr>
                        <a:t>）</a:t>
                      </a:r>
                      <a:endParaRPr kumimoji="1" lang="ja-JP" altLang="en-US" sz="1800" dirty="0" smtClean="0">
                        <a:solidFill>
                          <a:srgbClr val="002060"/>
                        </a:solidFill>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l"/>
                      <a:r>
                        <a:rPr kumimoji="1" lang="ja-JP" altLang="en-US" sz="1600" dirty="0" smtClean="0">
                          <a:solidFill>
                            <a:srgbClr val="002060"/>
                          </a:solidFill>
                          <a:latin typeface="Meiryo UI" panose="020B0604030504040204" pitchFamily="50" charset="-128"/>
                          <a:ea typeface="Meiryo UI" panose="020B0604030504040204" pitchFamily="50" charset="-128"/>
                        </a:rPr>
                        <a:t>・身体機能改善効果が大きく、令和５年度から５年間かけ拡大実施する。</a:t>
                      </a:r>
                    </a:p>
                    <a:p>
                      <a:pPr algn="l"/>
                      <a:r>
                        <a:rPr kumimoji="1" lang="ja-JP" altLang="en-US" sz="1600" dirty="0" smtClean="0">
                          <a:solidFill>
                            <a:srgbClr val="002060"/>
                          </a:solidFill>
                          <a:latin typeface="Meiryo UI" panose="020B0604030504040204" pitchFamily="50" charset="-128"/>
                          <a:ea typeface="Meiryo UI" panose="020B0604030504040204" pitchFamily="50" charset="-128"/>
                        </a:rPr>
                        <a:t>　令和</a:t>
                      </a:r>
                      <a:r>
                        <a:rPr kumimoji="1" lang="en-US" altLang="ja-JP" sz="1600" dirty="0" smtClean="0">
                          <a:solidFill>
                            <a:srgbClr val="002060"/>
                          </a:solidFill>
                          <a:latin typeface="Meiryo UI" panose="020B0604030504040204" pitchFamily="50" charset="-128"/>
                          <a:ea typeface="Meiryo UI" panose="020B0604030504040204" pitchFamily="50" charset="-128"/>
                        </a:rPr>
                        <a:t>5</a:t>
                      </a:r>
                      <a:r>
                        <a:rPr kumimoji="1" lang="ja-JP" altLang="en-US" sz="1600" dirty="0" smtClean="0">
                          <a:solidFill>
                            <a:srgbClr val="002060"/>
                          </a:solidFill>
                          <a:latin typeface="Meiryo UI" panose="020B0604030504040204" pitchFamily="50" charset="-128"/>
                          <a:ea typeface="Meiryo UI" panose="020B0604030504040204" pitchFamily="50" charset="-128"/>
                        </a:rPr>
                        <a:t>年度 </a:t>
                      </a:r>
                      <a:r>
                        <a:rPr kumimoji="1" lang="en-US" altLang="ja-JP" sz="1600" dirty="0" smtClean="0">
                          <a:solidFill>
                            <a:srgbClr val="002060"/>
                          </a:solidFill>
                          <a:latin typeface="Meiryo UI" panose="020B0604030504040204" pitchFamily="50" charset="-128"/>
                          <a:ea typeface="Meiryo UI" panose="020B0604030504040204" pitchFamily="50" charset="-128"/>
                        </a:rPr>
                        <a:t>120</a:t>
                      </a:r>
                      <a:r>
                        <a:rPr kumimoji="1" lang="ja-JP" altLang="en-US" sz="1600" dirty="0" smtClean="0">
                          <a:solidFill>
                            <a:srgbClr val="002060"/>
                          </a:solidFill>
                          <a:latin typeface="Meiryo UI" panose="020B0604030504040204" pitchFamily="50" charset="-128"/>
                          <a:ea typeface="Meiryo UI" panose="020B0604030504040204" pitchFamily="50" charset="-128"/>
                        </a:rPr>
                        <a:t>名定員・</a:t>
                      </a:r>
                      <a:r>
                        <a:rPr kumimoji="1" lang="en-US" altLang="ja-JP" sz="1600" dirty="0" smtClean="0">
                          <a:solidFill>
                            <a:srgbClr val="002060"/>
                          </a:solidFill>
                          <a:latin typeface="Meiryo UI" panose="020B0604030504040204" pitchFamily="50" charset="-128"/>
                          <a:ea typeface="Meiryo UI" panose="020B0604030504040204" pitchFamily="50" charset="-128"/>
                        </a:rPr>
                        <a:t>12</a:t>
                      </a:r>
                      <a:r>
                        <a:rPr kumimoji="1" lang="ja-JP" altLang="en-US" sz="1600" dirty="0" smtClean="0">
                          <a:solidFill>
                            <a:srgbClr val="002060"/>
                          </a:solidFill>
                          <a:latin typeface="Meiryo UI" panose="020B0604030504040204" pitchFamily="50" charset="-128"/>
                          <a:ea typeface="Meiryo UI" panose="020B0604030504040204" pitchFamily="50" charset="-128"/>
                        </a:rPr>
                        <a:t>コース　　→　令和</a:t>
                      </a:r>
                      <a:r>
                        <a:rPr kumimoji="1" lang="en-US" altLang="ja-JP" sz="1600" dirty="0" smtClean="0">
                          <a:solidFill>
                            <a:srgbClr val="002060"/>
                          </a:solidFill>
                          <a:latin typeface="Meiryo UI" panose="020B0604030504040204" pitchFamily="50" charset="-128"/>
                          <a:ea typeface="Meiryo UI" panose="020B0604030504040204" pitchFamily="50" charset="-128"/>
                        </a:rPr>
                        <a:t>9</a:t>
                      </a:r>
                      <a:r>
                        <a:rPr kumimoji="1" lang="ja-JP" altLang="en-US" sz="1600" dirty="0" smtClean="0">
                          <a:solidFill>
                            <a:srgbClr val="002060"/>
                          </a:solidFill>
                          <a:latin typeface="Meiryo UI" panose="020B0604030504040204" pitchFamily="50" charset="-128"/>
                          <a:ea typeface="Meiryo UI" panose="020B0604030504040204" pitchFamily="50" charset="-128"/>
                        </a:rPr>
                        <a:t>年 </a:t>
                      </a:r>
                      <a:r>
                        <a:rPr kumimoji="1" lang="en-US" altLang="ja-JP" sz="1600" dirty="0" smtClean="0">
                          <a:solidFill>
                            <a:srgbClr val="002060"/>
                          </a:solidFill>
                          <a:latin typeface="Meiryo UI" panose="020B0604030504040204" pitchFamily="50" charset="-128"/>
                          <a:ea typeface="Meiryo UI" panose="020B0604030504040204" pitchFamily="50" charset="-128"/>
                        </a:rPr>
                        <a:t>200</a:t>
                      </a:r>
                      <a:r>
                        <a:rPr kumimoji="1" lang="ja-JP" altLang="en-US" sz="1600" dirty="0" smtClean="0">
                          <a:solidFill>
                            <a:srgbClr val="002060"/>
                          </a:solidFill>
                          <a:latin typeface="Meiryo UI" panose="020B0604030504040204" pitchFamily="50" charset="-128"/>
                          <a:ea typeface="Meiryo UI" panose="020B0604030504040204" pitchFamily="50" charset="-128"/>
                        </a:rPr>
                        <a:t>名定員・</a:t>
                      </a:r>
                      <a:r>
                        <a:rPr kumimoji="1" lang="en-US" altLang="ja-JP" sz="1600" dirty="0" smtClean="0">
                          <a:solidFill>
                            <a:srgbClr val="002060"/>
                          </a:solidFill>
                          <a:latin typeface="Meiryo UI" panose="020B0604030504040204" pitchFamily="50" charset="-128"/>
                          <a:ea typeface="Meiryo UI" panose="020B0604030504040204" pitchFamily="50" charset="-128"/>
                        </a:rPr>
                        <a:t>20</a:t>
                      </a:r>
                      <a:r>
                        <a:rPr kumimoji="1" lang="ja-JP" altLang="en-US" sz="1600" dirty="0" smtClean="0">
                          <a:solidFill>
                            <a:srgbClr val="002060"/>
                          </a:solidFill>
                          <a:latin typeface="Meiryo UI" panose="020B0604030504040204" pitchFamily="50" charset="-128"/>
                          <a:ea typeface="Meiryo UI" panose="020B0604030504040204" pitchFamily="50" charset="-128"/>
                        </a:rPr>
                        <a:t>コース</a:t>
                      </a:r>
                    </a:p>
                    <a:p>
                      <a:pPr algn="l"/>
                      <a:r>
                        <a:rPr kumimoji="1" lang="ja-JP" altLang="en-US" sz="1600" dirty="0" smtClean="0">
                          <a:solidFill>
                            <a:srgbClr val="002060"/>
                          </a:solidFill>
                          <a:latin typeface="Meiryo UI" panose="020B0604030504040204" pitchFamily="50" charset="-128"/>
                          <a:ea typeface="Meiryo UI" panose="020B0604030504040204" pitchFamily="50" charset="-128"/>
                        </a:rPr>
                        <a:t>・サービス提供に手間はかかる。</a:t>
                      </a:r>
                    </a:p>
                    <a:p>
                      <a:pPr algn="l"/>
                      <a:r>
                        <a:rPr kumimoji="1" lang="ja-JP" altLang="en-US" sz="1600" dirty="0" smtClean="0">
                          <a:solidFill>
                            <a:srgbClr val="002060"/>
                          </a:solidFill>
                          <a:latin typeface="Meiryo UI" panose="020B0604030504040204" pitchFamily="50" charset="-128"/>
                          <a:ea typeface="Meiryo UI" panose="020B0604030504040204" pitchFamily="50" charset="-128"/>
                        </a:rPr>
                        <a:t>・事業拡大に向け委託先の開拓が必要</a:t>
                      </a:r>
                    </a:p>
                  </a:txBody>
                  <a:tcPr anchor="ctr"/>
                </a:tc>
                <a:extLst>
                  <a:ext uri="{0D108BD9-81ED-4DB2-BD59-A6C34878D82A}">
                    <a16:rowId xmlns:a16="http://schemas.microsoft.com/office/drawing/2014/main" val="1550462563"/>
                  </a:ext>
                </a:extLst>
              </a:tr>
            </a:tbl>
          </a:graphicData>
        </a:graphic>
      </p:graphicFrame>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6" name="タイトル 1"/>
          <p:cNvSpPr txBox="1">
            <a:spLocks/>
          </p:cNvSpPr>
          <p:nvPr/>
        </p:nvSpPr>
        <p:spPr>
          <a:xfrm>
            <a:off x="519283" y="76801"/>
            <a:ext cx="4454499" cy="4222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solidFill>
                  <a:srgbClr val="002060"/>
                </a:solidFill>
                <a:latin typeface="Meiryo UI" panose="020B0604030504040204" pitchFamily="50" charset="-128"/>
                <a:ea typeface="Meiryo UI" panose="020B0604030504040204" pitchFamily="50" charset="-128"/>
              </a:rPr>
              <a:t>２．通所型サービスの見直しについて</a:t>
            </a:r>
            <a:endParaRPr lang="en-US" altLang="ja-JP" sz="18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1583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rgbClr val="0070C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sz="2000" dirty="0" smtClean="0">
            <a:solidFill>
              <a:srgbClr val="0070C0"/>
            </a:solidFill>
            <a:latin typeface="BIZ UDPゴシック" panose="020B0400000000000000" pitchFamily="50" charset="-128"/>
            <a:ea typeface="BIZ UDPゴシック" panose="020B04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pFill/>
        <a:ln>
          <a:solidFill>
            <a:srgbClr val="FF0000"/>
          </a:solidFill>
        </a:ln>
      </a:spPr>
      <a:bodyPr rtlCol="0" anchor="t"/>
      <a:lstStyle>
        <a:defPPr marL="0" marR="0" indent="0" algn="l" defTabSz="914400" rtl="0" eaLnBrk="1" fontAlgn="auto" latinLnBrk="0" hangingPunct="1">
          <a:lnSpc>
            <a:spcPct val="100000"/>
          </a:lnSpc>
          <a:spcBef>
            <a:spcPts val="0"/>
          </a:spcBef>
          <a:spcAft>
            <a:spcPts val="0"/>
          </a:spcAft>
          <a:buClrTx/>
          <a:buSzTx/>
          <a:buFontTx/>
          <a:buNone/>
          <a:tabLst/>
          <a:defRPr kumimoji="1"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13278</TotalTime>
  <Words>4456</Words>
  <Application>Microsoft Office PowerPoint</Application>
  <PresentationFormat>ワイド画面</PresentationFormat>
  <Paragraphs>590</Paragraphs>
  <Slides>33</Slides>
  <Notes>10</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33</vt:i4>
      </vt:variant>
    </vt:vector>
  </HeadingPairs>
  <TitlesOfParts>
    <vt:vector size="46" baseType="lpstr">
      <vt:lpstr>BIZ UDPゴシック</vt:lpstr>
      <vt:lpstr>HG丸ｺﾞｼｯｸM-PRO</vt:lpstr>
      <vt:lpstr>Meiryo UI</vt:lpstr>
      <vt:lpstr>ＭＳ Ｐゴシック</vt:lpstr>
      <vt:lpstr>メイリオ</vt:lpstr>
      <vt:lpstr>游ゴシック</vt:lpstr>
      <vt:lpstr>游ゴシック Light</vt:lpstr>
      <vt:lpstr>Arial</vt:lpstr>
      <vt:lpstr>Calibri</vt:lpstr>
      <vt:lpstr>Calibri Light</vt:lpstr>
      <vt:lpstr>Wingdings</vt:lpstr>
      <vt:lpstr>Office テーマ</vt:lpstr>
      <vt:lpstr>2_Office テーマ</vt:lpstr>
      <vt:lpstr>　令和5年度通所型サービス提供見直しに伴う説明会</vt:lpstr>
      <vt:lpstr>本日の内容について</vt:lpstr>
      <vt:lpstr>１．総合事業の目指す姿について</vt:lpstr>
      <vt:lpstr>PowerPoint プレゼンテーション</vt:lpstr>
      <vt:lpstr>こんな問題に対応するために区ができること</vt:lpstr>
      <vt:lpstr>PowerPoint プレゼンテーション</vt:lpstr>
      <vt:lpstr>ちょっと前の自分を取り戻す </vt:lpstr>
      <vt:lpstr>２．通所型サービスの見直しについて</vt:lpstr>
      <vt:lpstr>PowerPoint プレゼンテーション</vt:lpstr>
      <vt:lpstr>PowerPoint プレゼンテーション</vt:lpstr>
      <vt:lpstr>PowerPoint プレゼンテーション</vt:lpstr>
      <vt:lpstr>３．国相当基準(A6)・入浴サービスについて</vt:lpstr>
      <vt:lpstr>PowerPoint プレゼンテーション</vt:lpstr>
      <vt:lpstr>PowerPoint プレゼンテーション</vt:lpstr>
      <vt:lpstr>３．国相当基準(A6)・入浴サービスについて</vt:lpstr>
      <vt:lpstr>４．区独自基準・入浴サービスの委託実施について</vt:lpstr>
      <vt:lpstr>PowerPoint プレゼンテーション</vt:lpstr>
      <vt:lpstr>PowerPoint プレゼンテーション</vt:lpstr>
      <vt:lpstr>国相当基準(A6)及び区独自基準・入浴サービス関連　Q&amp;A</vt:lpstr>
      <vt:lpstr>国相当基準(A6)及び区独自基準・入浴サービス関連　Q&amp;A</vt:lpstr>
      <vt:lpstr>５．区独自基準(A8)・リハビリサービスについて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区独自基準(A8)・リハビリサービス関連　Q&amp;A</vt:lpstr>
      <vt:lpstr>区独自基準(A8)・リハビリサービス関連　Q&amp;A</vt:lpstr>
      <vt:lpstr>６．令和7年10月以降の通所型サービスの利用について</vt:lpstr>
      <vt:lpstr>PowerPoint プレゼンテーション</vt:lpstr>
      <vt:lpstr>容態別のサービス利用について</vt:lpstr>
      <vt:lpstr>７．報酬改定について</vt:lpstr>
      <vt:lpstr>本件に関するお問い合わせ先</vt:lpstr>
    </vt:vector>
  </TitlesOfParts>
  <Company>city-toshima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小嶋 浩一</dc:creator>
  <cp:lastModifiedBy>小嶋 浩一</cp:lastModifiedBy>
  <cp:revision>832</cp:revision>
  <cp:lastPrinted>2024-02-15T02:23:47Z</cp:lastPrinted>
  <dcterms:created xsi:type="dcterms:W3CDTF">2022-03-04T07:46:25Z</dcterms:created>
  <dcterms:modified xsi:type="dcterms:W3CDTF">2024-02-19T05:18:05Z</dcterms:modified>
</cp:coreProperties>
</file>