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22E1C-B9AE-4950-AD69-12EF0402F7D2}" type="datetimeFigureOut">
              <a:rPr kumimoji="1" lang="ja-JP" altLang="en-US" smtClean="0"/>
              <a:t>2025/2/19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9DBAF-642E-46EE-8114-4DF3CBB70A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794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09DBAF-642E-46EE-8114-4DF3CBB70A8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711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FC844FC-30E5-47B8-9279-2169A1637CC3}"/>
              </a:ext>
            </a:extLst>
          </p:cNvPr>
          <p:cNvSpPr/>
          <p:nvPr userDrawn="1"/>
        </p:nvSpPr>
        <p:spPr>
          <a:xfrm>
            <a:off x="6824313" y="1"/>
            <a:ext cx="5367688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F12D8C9-103D-4444-A6F3-FE32F8C7B89B}"/>
              </a:ext>
            </a:extLst>
          </p:cNvPr>
          <p:cNvSpPr/>
          <p:nvPr userDrawn="1"/>
        </p:nvSpPr>
        <p:spPr>
          <a:xfrm>
            <a:off x="182676" y="168165"/>
            <a:ext cx="11826648" cy="6521671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5" name="テキスト プレースホルダー 4">
            <a:extLst>
              <a:ext uri="{FF2B5EF4-FFF2-40B4-BE49-F238E27FC236}">
                <a16:creationId xmlns:a16="http://schemas.microsoft.com/office/drawing/2014/main" id="{BC8C26C7-14DD-47F1-B838-44FA4A823B8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0144" y="3050435"/>
            <a:ext cx="9455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ja-JP" altLang="en-US" sz="4000" b="1" spc="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marL="0" lvl="0"/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947589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B600E91F-0307-4E8F-B7D4-8CF1453DD17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05856" y="1854200"/>
            <a:ext cx="6662005" cy="732883"/>
          </a:xfrm>
          <a:prstGeom prst="rect">
            <a:avLst/>
          </a:prstGeom>
        </p:spPr>
        <p:txBody>
          <a:bodyPr anchor="ctr"/>
          <a:lstStyle>
            <a:lvl1pPr marL="457200" indent="-457200">
              <a:lnSpc>
                <a:spcPct val="150000"/>
              </a:lnSpc>
              <a:buFont typeface="+mj-lt"/>
              <a:buAutoNum type="arabicPeriod"/>
              <a:defRPr sz="2400" b="1" spc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/>
            <a:r>
              <a:rPr kumimoji="1" lang="ja-JP" altLang="en-US" dirty="0"/>
              <a:t>アジェンダ</a:t>
            </a:r>
          </a:p>
        </p:txBody>
      </p:sp>
      <p:grpSp>
        <p:nvGrpSpPr>
          <p:cNvPr id="4" name="グループ化 3"/>
          <p:cNvGrpSpPr/>
          <p:nvPr userDrawn="1"/>
        </p:nvGrpSpPr>
        <p:grpSpPr>
          <a:xfrm>
            <a:off x="4772515" y="963254"/>
            <a:ext cx="6795347" cy="397934"/>
            <a:chOff x="5240866" y="1155938"/>
            <a:chExt cx="6795347" cy="397934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1324FEDF-9DC1-42EB-AC69-83896C4088FC}"/>
                </a:ext>
              </a:extLst>
            </p:cNvPr>
            <p:cNvSpPr/>
            <p:nvPr userDrawn="1"/>
          </p:nvSpPr>
          <p:spPr>
            <a:xfrm>
              <a:off x="5240866" y="1155938"/>
              <a:ext cx="1557867" cy="3471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kumimoji="1" lang="ja-JP" altLang="en-US" sz="2800" b="1" dirty="0" smtClean="0">
                  <a:solidFill>
                    <a:schemeClr val="accent1"/>
                  </a:solidFill>
                  <a:latin typeface="+mj-ea"/>
                  <a:ea typeface="+mj-ea"/>
                </a:rPr>
                <a:t>目次</a:t>
              </a:r>
              <a:endParaRPr kumimoji="1" lang="ja-JP" altLang="en-US" sz="2800" b="1" dirty="0">
                <a:solidFill>
                  <a:schemeClr val="accent1"/>
                </a:solidFill>
                <a:latin typeface="+mj-ea"/>
                <a:ea typeface="+mj-ea"/>
              </a:endParaRP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7CAC1018-9C36-4CFA-97AB-8B25E2FD440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317066" y="1553872"/>
              <a:ext cx="6719147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974402A-A423-4529-ADDE-EF9E00779437}"/>
              </a:ext>
            </a:extLst>
          </p:cNvPr>
          <p:cNvSpPr/>
          <p:nvPr userDrawn="1"/>
        </p:nvSpPr>
        <p:spPr>
          <a:xfrm>
            <a:off x="0" y="0"/>
            <a:ext cx="451148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 b="1" dirty="0">
              <a:latin typeface="+mj-ea"/>
              <a:ea typeface="+mj-ea"/>
            </a:endParaRPr>
          </a:p>
        </p:txBody>
      </p:sp>
      <p:sp>
        <p:nvSpPr>
          <p:cNvPr id="8" name="スライド番号プレースホルダー 3">
            <a:extLst>
              <a:ext uri="{FF2B5EF4-FFF2-40B4-BE49-F238E27FC236}">
                <a16:creationId xmlns:a16="http://schemas.microsoft.com/office/drawing/2014/main" id="{E681C3B8-E591-4882-86E4-D207676D4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192" y="64928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800" b="1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fld id="{584BA06D-05D3-4957-82D9-C2ACF915D29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46550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681C3B8-E591-4882-86E4-D207676D4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192" y="64928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800" b="1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fld id="{584BA06D-05D3-4957-82D9-C2ACF915D29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62452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キーメッセージあ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681C3B8-E591-4882-86E4-D207676D4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192" y="64928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800" b="1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fld id="{584BA06D-05D3-4957-82D9-C2ACF915D29B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8434727-74FF-4F78-A03E-13822CE95B44}"/>
              </a:ext>
            </a:extLst>
          </p:cNvPr>
          <p:cNvCxnSpPr>
            <a:cxnSpLocks/>
          </p:cNvCxnSpPr>
          <p:nvPr userDrawn="1"/>
        </p:nvCxnSpPr>
        <p:spPr>
          <a:xfrm>
            <a:off x="284653" y="240248"/>
            <a:ext cx="0" cy="38608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7749BA0-9142-47FA-A672-1238CEBE1B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8761" y="240248"/>
            <a:ext cx="11226219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ja-JP" altLang="en-US" sz="2400" b="1" spc="0" dirty="0">
                <a:solidFill>
                  <a:schemeClr val="tx1"/>
                </a:solidFill>
              </a:defRPr>
            </a:lvl1pPr>
          </a:lstStyle>
          <a:p>
            <a:pPr marL="0" lvl="0"/>
            <a:r>
              <a:rPr kumimoji="1" lang="ja-JP" altLang="en-US" dirty="0"/>
              <a:t>タイトル</a:t>
            </a:r>
          </a:p>
        </p:txBody>
      </p:sp>
      <p:sp>
        <p:nvSpPr>
          <p:cNvPr id="11" name="テキスト プレースホルダー 4">
            <a:extLst>
              <a:ext uri="{FF2B5EF4-FFF2-40B4-BE49-F238E27FC236}">
                <a16:creationId xmlns:a16="http://schemas.microsoft.com/office/drawing/2014/main" id="{93D5BC64-E957-409E-9315-07500FA6BEC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98761" y="718760"/>
            <a:ext cx="11226219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ctr">
              <a:lnSpc>
                <a:spcPct val="120000"/>
              </a:lnSpc>
              <a:spcBef>
                <a:spcPts val="600"/>
              </a:spcBef>
              <a:buNone/>
              <a:defRPr lang="ja-JP" altLang="en-US" sz="2400" b="1" spc="0" dirty="0">
                <a:solidFill>
                  <a:schemeClr val="tx1"/>
                </a:solidFill>
              </a:defRPr>
            </a:lvl1pPr>
          </a:lstStyle>
          <a:p>
            <a:pPr marL="0" lvl="0"/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3445691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（キーメッセージ無し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681C3B8-E591-4882-86E4-D207676D4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192" y="64928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800" b="1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fld id="{584BA06D-05D3-4957-82D9-C2ACF915D29B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58434727-74FF-4F78-A03E-13822CE95B44}"/>
              </a:ext>
            </a:extLst>
          </p:cNvPr>
          <p:cNvCxnSpPr>
            <a:cxnSpLocks/>
          </p:cNvCxnSpPr>
          <p:nvPr userDrawn="1"/>
        </p:nvCxnSpPr>
        <p:spPr>
          <a:xfrm>
            <a:off x="284653" y="240248"/>
            <a:ext cx="0" cy="38608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7749BA0-9142-47FA-A672-1238CEBE1B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8761" y="240248"/>
            <a:ext cx="11226219" cy="427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buNone/>
              <a:defRPr lang="ja-JP" altLang="en-US" sz="2400" b="1" spc="0" dirty="0">
                <a:solidFill>
                  <a:schemeClr val="tx1"/>
                </a:solidFill>
              </a:defRPr>
            </a:lvl1pPr>
          </a:lstStyle>
          <a:p>
            <a:pPr marL="0" lvl="0"/>
            <a:r>
              <a:rPr kumimoji="1" lang="ja-JP" altLang="en-US" dirty="0"/>
              <a:t>タイトル</a:t>
            </a:r>
          </a:p>
        </p:txBody>
      </p:sp>
    </p:spTree>
    <p:extLst>
      <p:ext uri="{BB962C8B-B14F-4D97-AF65-F5344CB8AC3E}">
        <p14:creationId xmlns:p14="http://schemas.microsoft.com/office/powerpoint/2010/main" val="3602061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1519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  <p:sldLayoutId id="2147483651" r:id="rId3"/>
    <p:sldLayoutId id="2147483649" r:id="rId4"/>
    <p:sldLayoutId id="214748365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 dirty="0" smtClean="0"/>
              <a:t>福祉救援センターへの避難の流れ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4"/>
          </p:nvPr>
        </p:nvSpPr>
        <p:spPr>
          <a:xfrm>
            <a:off x="398761" y="683249"/>
            <a:ext cx="11619068" cy="1354217"/>
          </a:xfrm>
        </p:spPr>
        <p:txBody>
          <a:bodyPr/>
          <a:lstStyle/>
          <a:p>
            <a:pPr algn="l"/>
            <a:r>
              <a:rPr lang="ja-JP" altLang="en-US" sz="2000" b="0" spc="0" dirty="0"/>
              <a:t>福祉救援</a:t>
            </a:r>
            <a:r>
              <a:rPr lang="ja-JP" altLang="en-US" sz="2000" b="0" spc="0" dirty="0" smtClean="0"/>
              <a:t>センターは、「介護型」・「障害型」・「子育て</a:t>
            </a:r>
            <a:r>
              <a:rPr lang="ja-JP" altLang="en-US" sz="2000" b="0" spc="0" dirty="0"/>
              <a:t>支援・乳幼児</a:t>
            </a:r>
            <a:r>
              <a:rPr lang="ja-JP" altLang="en-US" sz="2000" b="0" spc="0" dirty="0" smtClean="0"/>
              <a:t>対応型」の３種類です。</a:t>
            </a:r>
            <a:endParaRPr lang="en-US" altLang="ja-JP" sz="2000" b="0" spc="0" dirty="0" smtClean="0"/>
          </a:p>
          <a:p>
            <a:pPr algn="l"/>
            <a:r>
              <a:rPr lang="ja-JP" altLang="en-US" sz="2000" b="0" spc="0" dirty="0" smtClean="0"/>
              <a:t>必要性の高い方から受け入れるため、</a:t>
            </a:r>
            <a:r>
              <a:rPr lang="ja-JP" altLang="en-US" sz="2000" spc="0" dirty="0" smtClean="0">
                <a:solidFill>
                  <a:schemeClr val="tx2"/>
                </a:solidFill>
              </a:rPr>
              <a:t>自宅</a:t>
            </a:r>
            <a:r>
              <a:rPr lang="ja-JP" altLang="en-US" sz="2000" spc="0" dirty="0">
                <a:solidFill>
                  <a:schemeClr val="tx2"/>
                </a:solidFill>
              </a:rPr>
              <a:t>等</a:t>
            </a:r>
            <a:r>
              <a:rPr lang="ja-JP" altLang="en-US" sz="2000" spc="0" dirty="0" smtClean="0">
                <a:solidFill>
                  <a:schemeClr val="tx2"/>
                </a:solidFill>
              </a:rPr>
              <a:t>から福祉救援センターへ直接避難することはできません。</a:t>
            </a:r>
            <a:endParaRPr lang="en-US" altLang="ja-JP" sz="2000" spc="0" dirty="0" smtClean="0">
              <a:solidFill>
                <a:schemeClr val="tx2"/>
              </a:solidFill>
            </a:endParaRPr>
          </a:p>
          <a:p>
            <a:pPr algn="l"/>
            <a:r>
              <a:rPr lang="ja-JP" altLang="en-US" sz="2000" spc="0" dirty="0" smtClean="0">
                <a:solidFill>
                  <a:schemeClr val="tx2"/>
                </a:solidFill>
              </a:rPr>
              <a:t>身の安全確保を最優先にして、救援センターに避難しましょう。</a:t>
            </a:r>
            <a:endParaRPr lang="ja-JP" altLang="en-US" sz="2000" spc="0" dirty="0">
              <a:solidFill>
                <a:schemeClr val="tx2"/>
              </a:solidFill>
            </a:endParaRPr>
          </a:p>
        </p:txBody>
      </p:sp>
      <p:grpSp>
        <p:nvGrpSpPr>
          <p:cNvPr id="91" name="グループ化 90"/>
          <p:cNvGrpSpPr/>
          <p:nvPr/>
        </p:nvGrpSpPr>
        <p:grpSpPr>
          <a:xfrm>
            <a:off x="321503" y="2509020"/>
            <a:ext cx="11551044" cy="4069910"/>
            <a:chOff x="285008" y="2513472"/>
            <a:chExt cx="11552784" cy="4070525"/>
          </a:xfrm>
        </p:grpSpPr>
        <p:grpSp>
          <p:nvGrpSpPr>
            <p:cNvPr id="88" name="グループ化 87"/>
            <p:cNvGrpSpPr/>
            <p:nvPr/>
          </p:nvGrpSpPr>
          <p:grpSpPr>
            <a:xfrm>
              <a:off x="285008" y="2513472"/>
              <a:ext cx="11552784" cy="4070525"/>
              <a:chOff x="497820" y="2513472"/>
              <a:chExt cx="11127160" cy="4070525"/>
            </a:xfrm>
          </p:grpSpPr>
          <p:cxnSp>
            <p:nvCxnSpPr>
              <p:cNvPr id="43" name="直線矢印コネクタ 42">
                <a:extLst>
                  <a:ext uri="{FF2B5EF4-FFF2-40B4-BE49-F238E27FC236}">
                    <a16:creationId xmlns:a16="http://schemas.microsoft.com/office/drawing/2014/main" id="{EAEEB217-E788-4A6C-8CB3-B3C1AEAA1304}"/>
                  </a:ext>
                </a:extLst>
              </p:cNvPr>
              <p:cNvCxnSpPr/>
              <p:nvPr/>
            </p:nvCxnSpPr>
            <p:spPr>
              <a:xfrm>
                <a:off x="2281347" y="4001529"/>
                <a:ext cx="1341911" cy="0"/>
              </a:xfrm>
              <a:prstGeom prst="straightConnector1">
                <a:avLst/>
              </a:prstGeom>
              <a:ln w="76200">
                <a:solidFill>
                  <a:schemeClr val="tx1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楕円 35">
                <a:extLst>
                  <a:ext uri="{FF2B5EF4-FFF2-40B4-BE49-F238E27FC236}">
                    <a16:creationId xmlns:a16="http://schemas.microsoft.com/office/drawing/2014/main" id="{08D8C996-CAE1-4A0D-9339-4205EF2B9695}"/>
                  </a:ext>
                </a:extLst>
              </p:cNvPr>
              <p:cNvSpPr/>
              <p:nvPr/>
            </p:nvSpPr>
            <p:spPr>
              <a:xfrm>
                <a:off x="2547021" y="3691830"/>
                <a:ext cx="636140" cy="636140"/>
              </a:xfrm>
              <a:prstGeom prst="ellipse">
                <a:avLst/>
              </a:prstGeom>
              <a:solidFill>
                <a:schemeClr val="tx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36000" bIns="0"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rPr>
                  <a:t>避難</a:t>
                </a:r>
                <a:endParaRPr kumimoji="1" lang="ja-JP" altLang="en-US" sz="1400" b="1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endParaRPr>
              </a:p>
            </p:txBody>
          </p:sp>
          <p:grpSp>
            <p:nvGrpSpPr>
              <p:cNvPr id="45" name="グループ化 44"/>
              <p:cNvGrpSpPr/>
              <p:nvPr/>
            </p:nvGrpSpPr>
            <p:grpSpPr>
              <a:xfrm>
                <a:off x="8508131" y="3691830"/>
                <a:ext cx="1341911" cy="636140"/>
                <a:chOff x="3081117" y="3715581"/>
                <a:chExt cx="1341911" cy="636140"/>
              </a:xfrm>
            </p:grpSpPr>
            <p:cxnSp>
              <p:nvCxnSpPr>
                <p:cNvPr id="46" name="直線矢印コネクタ 45">
                  <a:extLst>
                    <a:ext uri="{FF2B5EF4-FFF2-40B4-BE49-F238E27FC236}">
                      <a16:creationId xmlns:a16="http://schemas.microsoft.com/office/drawing/2014/main" id="{EAEEB217-E788-4A6C-8CB3-B3C1AEAA1304}"/>
                    </a:ext>
                  </a:extLst>
                </p:cNvPr>
                <p:cNvCxnSpPr/>
                <p:nvPr/>
              </p:nvCxnSpPr>
              <p:spPr>
                <a:xfrm>
                  <a:off x="3081117" y="4025280"/>
                  <a:ext cx="1341911" cy="0"/>
                </a:xfrm>
                <a:prstGeom prst="straightConnector1">
                  <a:avLst/>
                </a:prstGeom>
                <a:ln w="76200">
                  <a:solidFill>
                    <a:schemeClr val="tx1">
                      <a:lumMod val="60000"/>
                      <a:lumOff val="40000"/>
                    </a:schemeClr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楕円 46">
                  <a:extLst>
                    <a:ext uri="{FF2B5EF4-FFF2-40B4-BE49-F238E27FC236}">
                      <a16:creationId xmlns:a16="http://schemas.microsoft.com/office/drawing/2014/main" id="{08D8C996-CAE1-4A0D-9339-4205EF2B9695}"/>
                    </a:ext>
                  </a:extLst>
                </p:cNvPr>
                <p:cNvSpPr/>
                <p:nvPr/>
              </p:nvSpPr>
              <p:spPr>
                <a:xfrm>
                  <a:off x="3346791" y="3715581"/>
                  <a:ext cx="636140" cy="636140"/>
                </a:xfrm>
                <a:prstGeom prst="ellipse">
                  <a:avLst/>
                </a:prstGeom>
                <a:solidFill>
                  <a:schemeClr val="tx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0" rIns="36000" bIns="0" rtlCol="0" anchor="ctr"/>
                <a:lstStyle/>
                <a:p>
                  <a:pPr algn="ctr"/>
                  <a:r>
                    <a:rPr lang="ja-JP" altLang="en-US" sz="1400" b="1" dirty="0">
                      <a:solidFill>
                        <a:schemeClr val="tx1"/>
                      </a:solidFill>
                      <a:latin typeface="游ゴシック" panose="020B0400000000000000" pitchFamily="50" charset="-128"/>
                      <a:ea typeface="游ゴシック" panose="020B0400000000000000" pitchFamily="50" charset="-128"/>
                    </a:rPr>
                    <a:t>移送</a:t>
                  </a:r>
                  <a:endParaRPr kumimoji="1" lang="ja-JP" altLang="en-US" sz="1400" b="1" dirty="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endParaRPr>
                </a:p>
              </p:txBody>
            </p:sp>
          </p:grpSp>
          <p:cxnSp>
            <p:nvCxnSpPr>
              <p:cNvPr id="63" name="直線矢印コネクタ 62">
                <a:extLst>
                  <a:ext uri="{FF2B5EF4-FFF2-40B4-BE49-F238E27FC236}">
                    <a16:creationId xmlns:a16="http://schemas.microsoft.com/office/drawing/2014/main" id="{EAEEB217-E788-4A6C-8CB3-B3C1AEAA1304}"/>
                  </a:ext>
                </a:extLst>
              </p:cNvPr>
              <p:cNvCxnSpPr/>
              <p:nvPr/>
            </p:nvCxnSpPr>
            <p:spPr>
              <a:xfrm>
                <a:off x="5390862" y="4001529"/>
                <a:ext cx="1341911" cy="0"/>
              </a:xfrm>
              <a:prstGeom prst="straightConnector1">
                <a:avLst/>
              </a:prstGeom>
              <a:ln w="76200">
                <a:solidFill>
                  <a:schemeClr val="tx1">
                    <a:lumMod val="60000"/>
                    <a:lumOff val="4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8" name="グループ化 77"/>
              <p:cNvGrpSpPr/>
              <p:nvPr/>
            </p:nvGrpSpPr>
            <p:grpSpPr>
              <a:xfrm>
                <a:off x="6732356" y="2513473"/>
                <a:ext cx="1775357" cy="4070524"/>
                <a:chOff x="6637378" y="2679727"/>
                <a:chExt cx="1775356" cy="4070524"/>
              </a:xfrm>
            </p:grpSpPr>
            <p:grpSp>
              <p:nvGrpSpPr>
                <p:cNvPr id="68" name="グループ化 67"/>
                <p:cNvGrpSpPr/>
                <p:nvPr/>
              </p:nvGrpSpPr>
              <p:grpSpPr>
                <a:xfrm>
                  <a:off x="6637378" y="2679727"/>
                  <a:ext cx="1775356" cy="4070524"/>
                  <a:chOff x="6685894" y="2323480"/>
                  <a:chExt cx="1835132" cy="4671844"/>
                </a:xfrm>
                <a:solidFill>
                  <a:schemeClr val="tx2">
                    <a:lumMod val="20000"/>
                    <a:lumOff val="80000"/>
                  </a:schemeClr>
                </a:solidFill>
              </p:grpSpPr>
              <p:grpSp>
                <p:nvGrpSpPr>
                  <p:cNvPr id="55" name="グループ化 54"/>
                  <p:cNvGrpSpPr/>
                  <p:nvPr/>
                </p:nvGrpSpPr>
                <p:grpSpPr>
                  <a:xfrm>
                    <a:off x="6686326" y="2335421"/>
                    <a:ext cx="1834700" cy="4659903"/>
                    <a:chOff x="1539683" y="4441095"/>
                    <a:chExt cx="1714172" cy="3410373"/>
                  </a:xfrm>
                  <a:grpFill/>
                </p:grpSpPr>
                <p:sp>
                  <p:nvSpPr>
                    <p:cNvPr id="57" name="角丸四角形 56">
                      <a:extLst>
                        <a:ext uri="{FF2B5EF4-FFF2-40B4-BE49-F238E27FC236}">
                          <a16:creationId xmlns:a16="http://schemas.microsoft.com/office/drawing/2014/main" id="{08D8C996-CAE1-4A0D-9339-4205EF2B969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539683" y="4441095"/>
                      <a:ext cx="1714172" cy="3410373"/>
                    </a:xfrm>
                    <a:prstGeom prst="roundRect">
                      <a:avLst/>
                    </a:prstGeom>
                    <a:grp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p:txBody>
                </p:sp>
                <p:cxnSp>
                  <p:nvCxnSpPr>
                    <p:cNvPr id="58" name="直線コネクタ 57">
                      <a:extLst>
                        <a:ext uri="{FF2B5EF4-FFF2-40B4-BE49-F238E27FC236}">
                          <a16:creationId xmlns:a16="http://schemas.microsoft.com/office/drawing/2014/main" id="{677DCB81-8E77-4803-A1FD-44C5050E653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774399" y="5683952"/>
                      <a:ext cx="1276840" cy="0"/>
                    </a:xfrm>
                    <a:prstGeom prst="line">
                      <a:avLst/>
                    </a:prstGeom>
                    <a:grpFill/>
                    <a:ln w="12700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56" name="正方形/長方形 55"/>
                  <p:cNvSpPr/>
                  <p:nvPr/>
                </p:nvSpPr>
                <p:spPr>
                  <a:xfrm>
                    <a:off x="6685894" y="2323480"/>
                    <a:ext cx="1834700" cy="97621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58500" tIns="29250" rIns="58500" bIns="29250" rtlCol="0" anchor="ctr" anchorCtr="0"/>
                  <a:lstStyle/>
                  <a:p>
                    <a:pPr lvl="0" algn="ctr">
                      <a:defRPr/>
                    </a:pPr>
                    <a:r>
                      <a:rPr lang="ja-JP" altLang="en-US" sz="1600" b="1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rPr>
                      <a:t>移送対象者の決定</a:t>
                    </a:r>
                    <a:endParaRPr lang="en-US" altLang="ja-JP" sz="1600" b="1" dirty="0">
                      <a:solidFill>
                        <a:schemeClr val="tx1"/>
                      </a:solidFill>
                      <a:latin typeface="游ゴシック" panose="020B0400000000000000" pitchFamily="50" charset="-128"/>
                    </a:endParaRPr>
                  </a:p>
                </p:txBody>
              </p:sp>
            </p:grpSp>
            <p:pic>
              <p:nvPicPr>
                <p:cNvPr id="70" name="図 69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103931" y="3342639"/>
                  <a:ext cx="842668" cy="758926"/>
                </a:xfrm>
                <a:prstGeom prst="rect">
                  <a:avLst/>
                </a:prstGeom>
              </p:spPr>
            </p:pic>
          </p:grpSp>
          <p:grpSp>
            <p:nvGrpSpPr>
              <p:cNvPr id="76" name="グループ化 75"/>
              <p:cNvGrpSpPr/>
              <p:nvPr/>
            </p:nvGrpSpPr>
            <p:grpSpPr>
              <a:xfrm>
                <a:off x="497820" y="2523876"/>
                <a:ext cx="1775357" cy="4060120"/>
                <a:chOff x="402842" y="2690130"/>
                <a:chExt cx="1775357" cy="4060120"/>
              </a:xfrm>
            </p:grpSpPr>
            <p:grpSp>
              <p:nvGrpSpPr>
                <p:cNvPr id="20" name="グループ化 19"/>
                <p:cNvGrpSpPr/>
                <p:nvPr/>
              </p:nvGrpSpPr>
              <p:grpSpPr>
                <a:xfrm>
                  <a:off x="403261" y="2690130"/>
                  <a:ext cx="1774938" cy="4060120"/>
                  <a:chOff x="1539684" y="4441094"/>
                  <a:chExt cx="1714172" cy="3410374"/>
                </a:xfrm>
              </p:grpSpPr>
              <p:sp>
                <p:nvSpPr>
                  <p:cNvPr id="22" name="角丸四角形 21">
                    <a:extLst>
                      <a:ext uri="{FF2B5EF4-FFF2-40B4-BE49-F238E27FC236}">
                        <a16:creationId xmlns:a16="http://schemas.microsoft.com/office/drawing/2014/main" id="{08D8C996-CAE1-4A0D-9339-4205EF2B9695}"/>
                      </a:ext>
                    </a:extLst>
                  </p:cNvPr>
                  <p:cNvSpPr/>
                  <p:nvPr/>
                </p:nvSpPr>
                <p:spPr>
                  <a:xfrm>
                    <a:off x="1539684" y="4441094"/>
                    <a:ext cx="1714172" cy="3410374"/>
                  </a:xfrm>
                  <a:prstGeom prst="roundRect">
                    <a:avLst/>
                  </a:prstGeom>
                  <a:solidFill>
                    <a:schemeClr val="tx1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b="1" dirty="0">
                      <a:latin typeface="游ゴシック" panose="020B0400000000000000" pitchFamily="50" charset="-128"/>
                      <a:ea typeface="游ゴシック" panose="020B0400000000000000" pitchFamily="50" charset="-128"/>
                    </a:endParaRPr>
                  </a:p>
                </p:txBody>
              </p:sp>
              <p:cxnSp>
                <p:nvCxnSpPr>
                  <p:cNvPr id="23" name="直線コネクタ 22">
                    <a:extLst>
                      <a:ext uri="{FF2B5EF4-FFF2-40B4-BE49-F238E27FC236}">
                        <a16:creationId xmlns:a16="http://schemas.microsoft.com/office/drawing/2014/main" id="{677DCB81-8E77-4803-A1FD-44C5050E653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774399" y="5683952"/>
                    <a:ext cx="1276840" cy="0"/>
                  </a:xfrm>
                  <a:prstGeom prst="line">
                    <a:avLst/>
                  </a:prstGeom>
                  <a:ln w="12700">
                    <a:solidFill>
                      <a:schemeClr val="tx1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1" name="正方形/長方形 20"/>
                <p:cNvSpPr/>
                <p:nvPr/>
              </p:nvSpPr>
              <p:spPr>
                <a:xfrm>
                  <a:off x="403261" y="2716506"/>
                  <a:ext cx="1774938" cy="85056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58500" tIns="29250" rIns="58500" bIns="29250" rtlCol="0" anchor="ctr" anchorCtr="0"/>
                <a:lstStyle/>
                <a:p>
                  <a:pPr lvl="0" algn="ctr">
                    <a:defRPr/>
                  </a:pPr>
                  <a:r>
                    <a:rPr lang="ja-JP" altLang="en-US" sz="1600" b="1" dirty="0" smtClean="0">
                      <a:solidFill>
                        <a:schemeClr val="tx1"/>
                      </a:solidFill>
                      <a:latin typeface="游ゴシック" panose="020B0400000000000000" pitchFamily="50" charset="-128"/>
                    </a:rPr>
                    <a:t>災害発生</a:t>
                  </a:r>
                  <a:endParaRPr lang="en-US" altLang="ja-JP" sz="1600" b="1" dirty="0">
                    <a:solidFill>
                      <a:schemeClr val="tx1"/>
                    </a:solidFill>
                    <a:latin typeface="游ゴシック" panose="020B0400000000000000" pitchFamily="50" charset="-128"/>
                  </a:endParaRPr>
                </a:p>
              </p:txBody>
            </p:sp>
            <p:pic>
              <p:nvPicPr>
                <p:cNvPr id="59" name="図 58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75107" y="3380410"/>
                  <a:ext cx="864482" cy="778572"/>
                </a:xfrm>
                <a:prstGeom prst="rect">
                  <a:avLst/>
                </a:prstGeom>
              </p:spPr>
            </p:pic>
            <p:sp>
              <p:nvSpPr>
                <p:cNvPr id="14" name="正方形/長方形 13"/>
                <p:cNvSpPr/>
                <p:nvPr/>
              </p:nvSpPr>
              <p:spPr>
                <a:xfrm>
                  <a:off x="402842" y="4494223"/>
                  <a:ext cx="1775356" cy="225602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58500" tIns="29250" rIns="58500" bIns="29250" rtlCol="0" anchor="t" anchorCtr="0"/>
                <a:lstStyle/>
                <a:p>
                  <a:pPr>
                    <a:lnSpc>
                      <a:spcPct val="120000"/>
                    </a:lnSpc>
                    <a:spcBef>
                      <a:spcPts val="600"/>
                    </a:spcBef>
                  </a:pPr>
                  <a:r>
                    <a:rPr lang="ja-JP" altLang="en-US" sz="1400" dirty="0">
                      <a:solidFill>
                        <a:schemeClr val="bg2">
                          <a:lumMod val="25000"/>
                        </a:schemeClr>
                      </a:solidFill>
                    </a:rPr>
                    <a:t>地震などの災害により自宅が倒壊するなどし、住むことができなく</a:t>
                  </a:r>
                  <a:r>
                    <a:rPr lang="ja-JP" altLang="en-US" sz="1400" dirty="0" smtClean="0">
                      <a:solidFill>
                        <a:schemeClr val="bg2">
                          <a:lumMod val="25000"/>
                        </a:schemeClr>
                      </a:solidFill>
                    </a:rPr>
                    <a:t>なった場合、身</a:t>
                  </a:r>
                  <a:r>
                    <a:rPr lang="ja-JP" altLang="en-US" sz="1400" dirty="0">
                      <a:solidFill>
                        <a:schemeClr val="bg2">
                          <a:lumMod val="25000"/>
                        </a:schemeClr>
                      </a:solidFill>
                    </a:rPr>
                    <a:t>の</a:t>
                  </a:r>
                  <a:r>
                    <a:rPr lang="ja-JP" altLang="en-US" sz="1400" dirty="0" smtClean="0">
                      <a:solidFill>
                        <a:schemeClr val="bg2">
                          <a:lumMod val="25000"/>
                        </a:schemeClr>
                      </a:solidFill>
                    </a:rPr>
                    <a:t>安全確保を最優先にして、</a:t>
                  </a:r>
                  <a:r>
                    <a:rPr lang="ja-JP" altLang="en-US" sz="1400" b="1" dirty="0" smtClean="0">
                      <a:solidFill>
                        <a:schemeClr val="tx2"/>
                      </a:solidFill>
                    </a:rPr>
                    <a:t>救援センターに避難</a:t>
                  </a:r>
                  <a:r>
                    <a:rPr lang="ja-JP" altLang="en-US" sz="1400" b="1" dirty="0">
                      <a:solidFill>
                        <a:schemeClr val="tx2"/>
                      </a:solidFill>
                    </a:rPr>
                    <a:t>してください。</a:t>
                  </a:r>
                  <a:endParaRPr lang="ja-JP" altLang="en-US" sz="1400" b="1" dirty="0" smtClean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61" name="正方形/長方形 60"/>
              <p:cNvSpPr/>
              <p:nvPr/>
            </p:nvSpPr>
            <p:spPr>
              <a:xfrm>
                <a:off x="6732356" y="4323795"/>
                <a:ext cx="1774938" cy="22602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8500" tIns="29250" rIns="58500" bIns="29250" rtlCol="0" anchor="t" anchorCtr="0"/>
              <a:lstStyle/>
              <a:p>
                <a:pPr>
                  <a:lnSpc>
                    <a:spcPct val="120000"/>
                  </a:lnSpc>
                  <a:spcBef>
                    <a:spcPts val="600"/>
                  </a:spcBef>
                </a:pPr>
                <a:r>
                  <a:rPr lang="ja-JP" altLang="en-US" sz="1400" b="1" dirty="0">
                    <a:solidFill>
                      <a:schemeClr val="tx2"/>
                    </a:solidFill>
                  </a:rPr>
                  <a:t>救援</a:t>
                </a:r>
                <a:r>
                  <a:rPr lang="ja-JP" altLang="en-US" sz="1400" b="1" dirty="0" smtClean="0">
                    <a:solidFill>
                      <a:schemeClr val="tx2"/>
                    </a:solidFill>
                  </a:rPr>
                  <a:t>センター（福祉室）に</a:t>
                </a:r>
                <a:r>
                  <a:rPr lang="ja-JP" altLang="en-US" sz="1400" b="1" dirty="0">
                    <a:solidFill>
                      <a:schemeClr val="tx2"/>
                    </a:solidFill>
                  </a:rPr>
                  <a:t>おいて</a:t>
                </a:r>
                <a:r>
                  <a:rPr lang="ja-JP" altLang="en-US" sz="1400" b="1" dirty="0" smtClean="0">
                    <a:solidFill>
                      <a:schemeClr val="tx2"/>
                    </a:solidFill>
                  </a:rPr>
                  <a:t>、</a:t>
                </a:r>
                <a:r>
                  <a:rPr lang="ja-JP" altLang="en-US" sz="1400" dirty="0" smtClean="0">
                    <a:solidFill>
                      <a:schemeClr val="bg2">
                        <a:lumMod val="25000"/>
                      </a:schemeClr>
                    </a:solidFill>
                  </a:rPr>
                  <a:t>保健師等により、移送が適当と判断された場合には、福祉</a:t>
                </a:r>
                <a:r>
                  <a:rPr lang="ja-JP" altLang="en-US" sz="1400" dirty="0">
                    <a:solidFill>
                      <a:schemeClr val="bg2">
                        <a:lumMod val="25000"/>
                      </a:schemeClr>
                    </a:solidFill>
                  </a:rPr>
                  <a:t>救援センターへの受入を調整し、</a:t>
                </a:r>
                <a:r>
                  <a:rPr lang="ja-JP" altLang="en-US" sz="1400" b="1" dirty="0">
                    <a:solidFill>
                      <a:schemeClr val="tx2"/>
                    </a:solidFill>
                  </a:rPr>
                  <a:t>移送</a:t>
                </a:r>
                <a:r>
                  <a:rPr lang="ja-JP" altLang="en-US" sz="1400" b="1" dirty="0" smtClean="0">
                    <a:solidFill>
                      <a:schemeClr val="tx2"/>
                    </a:solidFill>
                  </a:rPr>
                  <a:t>対象者として決定します。</a:t>
                </a:r>
                <a:endParaRPr lang="ja-JP" altLang="en-US" sz="1400" b="1" dirty="0">
                  <a:solidFill>
                    <a:schemeClr val="tx2"/>
                  </a:solidFill>
                </a:endParaRPr>
              </a:p>
            </p:txBody>
          </p:sp>
          <p:grpSp>
            <p:nvGrpSpPr>
              <p:cNvPr id="79" name="グループ化 78"/>
              <p:cNvGrpSpPr/>
              <p:nvPr/>
            </p:nvGrpSpPr>
            <p:grpSpPr>
              <a:xfrm>
                <a:off x="9849204" y="2513472"/>
                <a:ext cx="1775776" cy="4070525"/>
                <a:chOff x="9754226" y="2679726"/>
                <a:chExt cx="1775776" cy="4070525"/>
              </a:xfrm>
            </p:grpSpPr>
            <p:grpSp>
              <p:nvGrpSpPr>
                <p:cNvPr id="29" name="グループ化 28"/>
                <p:cNvGrpSpPr/>
                <p:nvPr/>
              </p:nvGrpSpPr>
              <p:grpSpPr>
                <a:xfrm>
                  <a:off x="9755064" y="2690131"/>
                  <a:ext cx="1774938" cy="4060120"/>
                  <a:chOff x="1539684" y="4441094"/>
                  <a:chExt cx="1714172" cy="3410373"/>
                </a:xfrm>
              </p:grpSpPr>
              <p:sp>
                <p:nvSpPr>
                  <p:cNvPr id="31" name="角丸四角形 30">
                    <a:extLst>
                      <a:ext uri="{FF2B5EF4-FFF2-40B4-BE49-F238E27FC236}">
                        <a16:creationId xmlns:a16="http://schemas.microsoft.com/office/drawing/2014/main" id="{08D8C996-CAE1-4A0D-9339-4205EF2B9695}"/>
                      </a:ext>
                    </a:extLst>
                  </p:cNvPr>
                  <p:cNvSpPr/>
                  <p:nvPr/>
                </p:nvSpPr>
                <p:spPr>
                  <a:xfrm>
                    <a:off x="1539684" y="4441094"/>
                    <a:ext cx="1714172" cy="3410373"/>
                  </a:xfrm>
                  <a:prstGeom prst="roundRect">
                    <a:avLst/>
                  </a:prstGeom>
                  <a:solidFill>
                    <a:schemeClr val="tx1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b="1" dirty="0">
                      <a:latin typeface="游ゴシック" panose="020B0400000000000000" pitchFamily="50" charset="-128"/>
                      <a:ea typeface="游ゴシック" panose="020B0400000000000000" pitchFamily="50" charset="-128"/>
                    </a:endParaRPr>
                  </a:p>
                </p:txBody>
              </p:sp>
              <p:cxnSp>
                <p:nvCxnSpPr>
                  <p:cNvPr id="32" name="直線コネクタ 31">
                    <a:extLst>
                      <a:ext uri="{FF2B5EF4-FFF2-40B4-BE49-F238E27FC236}">
                        <a16:creationId xmlns:a16="http://schemas.microsoft.com/office/drawing/2014/main" id="{677DCB81-8E77-4803-A1FD-44C5050E653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774399" y="5683952"/>
                    <a:ext cx="1276840" cy="0"/>
                  </a:xfrm>
                  <a:prstGeom prst="line">
                    <a:avLst/>
                  </a:prstGeom>
                  <a:ln w="12700">
                    <a:solidFill>
                      <a:schemeClr val="tx1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0" name="正方形/長方形 29"/>
                <p:cNvSpPr/>
                <p:nvPr/>
              </p:nvSpPr>
              <p:spPr>
                <a:xfrm>
                  <a:off x="9754226" y="2679726"/>
                  <a:ext cx="1774938" cy="85056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58500" tIns="29250" rIns="58500" bIns="29250" rtlCol="0" anchor="ctr" anchorCtr="0"/>
                <a:lstStyle/>
                <a:p>
                  <a:pPr lvl="0" algn="ctr">
                    <a:defRPr/>
                  </a:pPr>
                  <a:r>
                    <a:rPr lang="ja-JP" altLang="en-US" sz="1600" b="1" dirty="0" smtClean="0">
                      <a:solidFill>
                        <a:schemeClr val="tx1"/>
                      </a:solidFill>
                      <a:latin typeface="游ゴシック" panose="020B0400000000000000" pitchFamily="50" charset="-128"/>
                    </a:rPr>
                    <a:t>福祉救援</a:t>
                  </a:r>
                  <a:r>
                    <a:rPr lang="ja-JP" altLang="en-US" sz="1600" b="1" dirty="0" smtClean="0">
                      <a:solidFill>
                        <a:schemeClr val="tx1"/>
                      </a:solidFill>
                      <a:latin typeface="游ゴシック" panose="020B0400000000000000" pitchFamily="50" charset="-128"/>
                    </a:rPr>
                    <a:t>センター</a:t>
                  </a:r>
                  <a:endParaRPr lang="en-US" altLang="ja-JP" sz="1600" b="1" dirty="0" smtClean="0">
                    <a:solidFill>
                      <a:schemeClr val="tx1"/>
                    </a:solidFill>
                    <a:latin typeface="游ゴシック" panose="020B0400000000000000" pitchFamily="50" charset="-128"/>
                  </a:endParaRPr>
                </a:p>
                <a:p>
                  <a:pPr lvl="0" algn="ctr">
                    <a:defRPr/>
                  </a:pPr>
                  <a:endParaRPr lang="en-US" altLang="ja-JP" sz="1600" b="1" dirty="0" smtClean="0">
                    <a:solidFill>
                      <a:schemeClr val="tx1"/>
                    </a:solidFill>
                    <a:latin typeface="游ゴシック" panose="020B0400000000000000" pitchFamily="50" charset="-128"/>
                  </a:endParaRPr>
                </a:p>
              </p:txBody>
            </p:sp>
            <p:pic>
              <p:nvPicPr>
                <p:cNvPr id="69" name="図 68"/>
                <p:cNvPicPr>
                  <a:picLocks noChangeAspect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286378" y="3380410"/>
                  <a:ext cx="710634" cy="710632"/>
                </a:xfrm>
                <a:prstGeom prst="rect">
                  <a:avLst/>
                </a:prstGeom>
              </p:spPr>
            </p:pic>
            <p:sp>
              <p:nvSpPr>
                <p:cNvPr id="73" name="正方形/長方形 72"/>
                <p:cNvSpPr/>
                <p:nvPr/>
              </p:nvSpPr>
              <p:spPr>
                <a:xfrm>
                  <a:off x="9754226" y="4490049"/>
                  <a:ext cx="1774938" cy="226020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58500" tIns="29250" rIns="58500" bIns="29250" rtlCol="0" anchor="t" anchorCtr="0"/>
                <a:lstStyle/>
                <a:p>
                  <a:pPr>
                    <a:lnSpc>
                      <a:spcPct val="120000"/>
                    </a:lnSpc>
                    <a:spcBef>
                      <a:spcPts val="600"/>
                    </a:spcBef>
                  </a:pPr>
                  <a:r>
                    <a:rPr lang="ja-JP" altLang="en-US" sz="1400" dirty="0">
                      <a:solidFill>
                        <a:schemeClr val="bg2">
                          <a:lumMod val="25000"/>
                        </a:schemeClr>
                      </a:solidFill>
                    </a:rPr>
                    <a:t>避難者の介助者だけでなく、一般の避難者、地域の支援者、事業者等の協力を得て、福祉救援</a:t>
                  </a:r>
                  <a:r>
                    <a:rPr lang="ja-JP" altLang="en-US" sz="1400" dirty="0" smtClean="0">
                      <a:solidFill>
                        <a:schemeClr val="bg2">
                          <a:lumMod val="25000"/>
                        </a:schemeClr>
                      </a:solidFill>
                    </a:rPr>
                    <a:t>センター（高齢者施設・障害者施設・保育園等）へ</a:t>
                  </a:r>
                  <a:r>
                    <a:rPr lang="ja-JP" altLang="en-US" sz="1400" dirty="0" smtClean="0">
                      <a:solidFill>
                        <a:schemeClr val="bg2">
                          <a:lumMod val="25000"/>
                        </a:schemeClr>
                      </a:solidFill>
                    </a:rPr>
                    <a:t>移送します</a:t>
                  </a:r>
                  <a:r>
                    <a:rPr lang="ja-JP" altLang="en-US" sz="1400" dirty="0" smtClean="0">
                      <a:solidFill>
                        <a:schemeClr val="bg2">
                          <a:lumMod val="25000"/>
                        </a:schemeClr>
                      </a:solidFill>
                    </a:rPr>
                    <a:t>。</a:t>
                  </a:r>
                  <a:endParaRPr lang="en-US" altLang="ja-JP" sz="1400" dirty="0" smtClean="0">
                    <a:solidFill>
                      <a:schemeClr val="bg2">
                        <a:lumMod val="25000"/>
                      </a:schemeClr>
                    </a:solidFill>
                  </a:endParaRPr>
                </a:p>
              </p:txBody>
            </p:sp>
          </p:grpSp>
          <p:grpSp>
            <p:nvGrpSpPr>
              <p:cNvPr id="8" name="グループ化 7"/>
              <p:cNvGrpSpPr/>
              <p:nvPr/>
            </p:nvGrpSpPr>
            <p:grpSpPr>
              <a:xfrm>
                <a:off x="3615506" y="2523877"/>
                <a:ext cx="1774939" cy="4060119"/>
                <a:chOff x="1539684" y="4441095"/>
                <a:chExt cx="1714172" cy="3410373"/>
              </a:xfrm>
              <a:solidFill>
                <a:schemeClr val="tx2">
                  <a:lumMod val="20000"/>
                  <a:lumOff val="80000"/>
                </a:schemeClr>
              </a:solidFill>
            </p:grpSpPr>
            <p:sp>
              <p:nvSpPr>
                <p:cNvPr id="10" name="角丸四角形 9">
                  <a:extLst>
                    <a:ext uri="{FF2B5EF4-FFF2-40B4-BE49-F238E27FC236}">
                      <a16:creationId xmlns:a16="http://schemas.microsoft.com/office/drawing/2014/main" id="{08D8C996-CAE1-4A0D-9339-4205EF2B9695}"/>
                    </a:ext>
                  </a:extLst>
                </p:cNvPr>
                <p:cNvSpPr/>
                <p:nvPr/>
              </p:nvSpPr>
              <p:spPr>
                <a:xfrm>
                  <a:off x="1539684" y="4441095"/>
                  <a:ext cx="1714172" cy="3410373"/>
                </a:xfrm>
                <a:prstGeom prst="round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b="1" dirty="0">
                    <a:latin typeface="游ゴシック" panose="020B0400000000000000" pitchFamily="50" charset="-128"/>
                    <a:ea typeface="游ゴシック" panose="020B0400000000000000" pitchFamily="50" charset="-128"/>
                  </a:endParaRPr>
                </a:p>
              </p:txBody>
            </p:sp>
            <p:cxnSp>
              <p:nvCxnSpPr>
                <p:cNvPr id="11" name="直線コネクタ 10">
                  <a:extLst>
                    <a:ext uri="{FF2B5EF4-FFF2-40B4-BE49-F238E27FC236}">
                      <a16:creationId xmlns:a16="http://schemas.microsoft.com/office/drawing/2014/main" id="{677DCB81-8E77-4803-A1FD-44C5050E653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774399" y="5683952"/>
                  <a:ext cx="1276840" cy="0"/>
                </a:xfrm>
                <a:prstGeom prst="line">
                  <a:avLst/>
                </a:prstGeom>
                <a:grpFill/>
                <a:ln w="12700">
                  <a:solidFill>
                    <a:schemeClr val="tx1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正方形/長方形 8"/>
              <p:cNvSpPr/>
              <p:nvPr/>
            </p:nvSpPr>
            <p:spPr>
              <a:xfrm>
                <a:off x="3615507" y="2550252"/>
                <a:ext cx="1774939" cy="850567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8500" tIns="29250" rIns="58500" bIns="29250" rtlCol="0" anchor="ctr" anchorCtr="0"/>
              <a:lstStyle/>
              <a:p>
                <a:pPr lvl="0" algn="ctr">
                  <a:defRPr/>
                </a:pPr>
                <a:r>
                  <a:rPr lang="ja-JP" altLang="en-US" sz="1600" b="1" dirty="0" smtClean="0">
                    <a:solidFill>
                      <a:schemeClr val="tx2"/>
                    </a:solidFill>
                    <a:latin typeface="游ゴシック" panose="020B0400000000000000" pitchFamily="50" charset="-128"/>
                  </a:rPr>
                  <a:t>救援センター</a:t>
                </a:r>
                <a:endParaRPr lang="en-US" altLang="ja-JP" sz="1600" b="1" dirty="0" smtClean="0">
                  <a:solidFill>
                    <a:schemeClr val="tx2"/>
                  </a:solidFill>
                  <a:latin typeface="游ゴシック" panose="020B0400000000000000" pitchFamily="50" charset="-128"/>
                </a:endParaRPr>
              </a:p>
              <a:p>
                <a:pPr lvl="0" algn="ctr">
                  <a:defRPr/>
                </a:pPr>
                <a:r>
                  <a:rPr lang="ja-JP" altLang="en-US" sz="1600" b="1" dirty="0" smtClean="0">
                    <a:solidFill>
                      <a:schemeClr val="tx2"/>
                    </a:solidFill>
                    <a:latin typeface="游ゴシック" panose="020B0400000000000000" pitchFamily="50" charset="-128"/>
                  </a:rPr>
                  <a:t>（福祉室）</a:t>
                </a:r>
                <a:endParaRPr lang="en-US" altLang="ja-JP" sz="1600" b="1" dirty="0" smtClean="0">
                  <a:solidFill>
                    <a:schemeClr val="tx2"/>
                  </a:solidFill>
                  <a:latin typeface="游ゴシック" panose="020B0400000000000000" pitchFamily="50" charset="-128"/>
                </a:endParaRPr>
              </a:p>
            </p:txBody>
          </p:sp>
          <p:sp>
            <p:nvSpPr>
              <p:cNvPr id="75" name="正方形/長方形 74"/>
              <p:cNvSpPr/>
              <p:nvPr/>
            </p:nvSpPr>
            <p:spPr>
              <a:xfrm>
                <a:off x="3614249" y="4327970"/>
                <a:ext cx="1748008" cy="225602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58500" tIns="29250" rIns="58500" bIns="29250" rtlCol="0" anchor="t" anchorCtr="0"/>
              <a:lstStyle/>
              <a:p>
                <a:pPr>
                  <a:lnSpc>
                    <a:spcPct val="120000"/>
                  </a:lnSpc>
                  <a:spcBef>
                    <a:spcPts val="600"/>
                  </a:spcBef>
                </a:pPr>
                <a:r>
                  <a:rPr lang="ja-JP" altLang="en-US" sz="1400" b="1" dirty="0" smtClean="0">
                    <a:solidFill>
                      <a:schemeClr val="tx2"/>
                    </a:solidFill>
                  </a:rPr>
                  <a:t>救援</a:t>
                </a:r>
                <a:r>
                  <a:rPr lang="ja-JP" altLang="en-US" sz="1400" b="1" dirty="0">
                    <a:solidFill>
                      <a:schemeClr val="tx2"/>
                    </a:solidFill>
                  </a:rPr>
                  <a:t>センター（福祉室）での避難生活が困難な高齢者、障害者、乳幼児等の</a:t>
                </a:r>
                <a:r>
                  <a:rPr lang="ja-JP" altLang="en-US" sz="1400" b="1" dirty="0" smtClean="0">
                    <a:solidFill>
                      <a:schemeClr val="tx2"/>
                    </a:solidFill>
                  </a:rPr>
                  <a:t>避難者がいる場合</a:t>
                </a:r>
                <a:r>
                  <a:rPr lang="ja-JP" altLang="en-US" sz="1400" dirty="0" smtClean="0">
                    <a:solidFill>
                      <a:schemeClr val="bg2">
                        <a:lumMod val="25000"/>
                      </a:schemeClr>
                    </a:solidFill>
                  </a:rPr>
                  <a:t>には、福祉救援センターへの移送を検討します。</a:t>
                </a:r>
                <a:endParaRPr lang="ja-JP" altLang="en-US" sz="1400" dirty="0">
                  <a:solidFill>
                    <a:schemeClr val="bg2">
                      <a:lumMod val="25000"/>
                    </a:schemeClr>
                  </a:solidFill>
                </a:endParaRPr>
              </a:p>
              <a:p>
                <a:pPr>
                  <a:lnSpc>
                    <a:spcPct val="120000"/>
                  </a:lnSpc>
                  <a:spcBef>
                    <a:spcPts val="600"/>
                  </a:spcBef>
                </a:pPr>
                <a:endParaRPr lang="ja-JP" altLang="en-US" sz="1400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87" name="楕円 86">
                <a:extLst>
                  <a:ext uri="{FF2B5EF4-FFF2-40B4-BE49-F238E27FC236}">
                    <a16:creationId xmlns:a16="http://schemas.microsoft.com/office/drawing/2014/main" id="{08D8C996-CAE1-4A0D-9339-4205EF2B9695}"/>
                  </a:ext>
                </a:extLst>
              </p:cNvPr>
              <p:cNvSpPr/>
              <p:nvPr/>
            </p:nvSpPr>
            <p:spPr>
              <a:xfrm>
                <a:off x="5693800" y="3691830"/>
                <a:ext cx="636140" cy="636140"/>
              </a:xfrm>
              <a:prstGeom prst="ellipse">
                <a:avLst/>
              </a:prstGeom>
              <a:solidFill>
                <a:schemeClr val="tx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0" rIns="36000" bIns="0"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rPr>
                  <a:t>移送検討</a:t>
                </a:r>
                <a:endParaRPr kumimoji="1" lang="ja-JP" altLang="en-US" sz="1400" b="1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endParaRPr>
              </a:p>
            </p:txBody>
          </p:sp>
        </p:grpSp>
        <p:pic>
          <p:nvPicPr>
            <p:cNvPr id="90" name="図 8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2535" y="3143310"/>
              <a:ext cx="920266" cy="9202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831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ユーザー定義①">
      <a:dk1>
        <a:srgbClr val="595959"/>
      </a:dk1>
      <a:lt1>
        <a:srgbClr val="FFFFFF"/>
      </a:lt1>
      <a:dk2>
        <a:srgbClr val="0563C1"/>
      </a:dk2>
      <a:lt2>
        <a:srgbClr val="EDEDED"/>
      </a:lt2>
      <a:accent1>
        <a:srgbClr val="0563C1"/>
      </a:accent1>
      <a:accent2>
        <a:srgbClr val="0563C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1">
      <a:majorFont>
        <a:latin typeface="Arial"/>
        <a:ea typeface="游ゴシック"/>
        <a:cs typeface=""/>
      </a:majorFont>
      <a:minorFont>
        <a:latin typeface="Century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242</Words>
  <Application>Microsoft Office PowerPoint</Application>
  <PresentationFormat>ワイド画面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Century</vt:lpstr>
      <vt:lpstr>Office テーマ</vt:lpstr>
      <vt:lpstr>PowerPoint プレゼンテーション</vt:lpstr>
    </vt:vector>
  </TitlesOfParts>
  <Company>city-toshima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草間 敬仁</dc:creator>
  <cp:lastModifiedBy>草間 敬仁</cp:lastModifiedBy>
  <cp:revision>67</cp:revision>
  <cp:lastPrinted>2025-02-19T03:56:12Z</cp:lastPrinted>
  <dcterms:created xsi:type="dcterms:W3CDTF">2025-02-17T23:46:17Z</dcterms:created>
  <dcterms:modified xsi:type="dcterms:W3CDTF">2025-02-19T04:44:12Z</dcterms:modified>
</cp:coreProperties>
</file>