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0691813" cy="15119350"/>
  <p:notesSz cx="9939338" cy="143684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763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2920" y="104"/>
      </p:cViewPr>
      <p:guideLst>
        <p:guide orient="horz" pos="4763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>
          <a:xfrm>
            <a:off x="315571" y="1039865"/>
            <a:ext cx="1452003" cy="1697356"/>
          </a:xfrm>
          <a:prstGeom prst="roundRect">
            <a:avLst/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/>
            <a:r>
              <a:rPr kumimoji="1" lang="ja-JP" altLang="en-US" sz="1600" b="1" dirty="0" smtClean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投票番号</a:t>
            </a:r>
            <a:endParaRPr kumimoji="1" lang="en-US" altLang="ja-JP" sz="1600" b="1" dirty="0" smtClean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  <a:p>
            <a:pPr algn="ctr"/>
            <a:endParaRPr kumimoji="1" lang="ja-JP" altLang="en-US" sz="4000" b="1" dirty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4" name="テキスト ボックス 13"/>
          <p:cNvSpPr txBox="1"/>
          <p:nvPr userDrawn="1"/>
        </p:nvSpPr>
        <p:spPr>
          <a:xfrm>
            <a:off x="9186226" y="187602"/>
            <a:ext cx="11435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solidFill>
                  <a:schemeClr val="accent2">
                    <a:lumMod val="50000"/>
                  </a:schemeClr>
                </a:solidFill>
              </a:rPr>
              <a:t>第</a:t>
            </a:r>
            <a:r>
              <a:rPr lang="en-US" altLang="ja-JP" sz="1600" b="1" dirty="0" smtClean="0">
                <a:solidFill>
                  <a:schemeClr val="accent2">
                    <a:lumMod val="50000"/>
                  </a:schemeClr>
                </a:solidFill>
              </a:rPr>
              <a:t>6</a:t>
            </a:r>
            <a:r>
              <a:rPr kumimoji="1" lang="ja-JP" altLang="en-US" sz="1600" b="1" dirty="0" smtClean="0">
                <a:solidFill>
                  <a:schemeClr val="accent2">
                    <a:lumMod val="50000"/>
                  </a:schemeClr>
                </a:solidFill>
              </a:rPr>
              <a:t>号様式 </a:t>
            </a:r>
            <a:endParaRPr kumimoji="1" lang="en-US" altLang="ja-JP" sz="1600" b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正方形/長方形 2"/>
          <p:cNvSpPr/>
          <p:nvPr userDrawn="1"/>
        </p:nvSpPr>
        <p:spPr>
          <a:xfrm>
            <a:off x="1910994" y="1122058"/>
            <a:ext cx="8270697" cy="932122"/>
          </a:xfrm>
          <a:prstGeom prst="rect">
            <a:avLst/>
          </a:prstGeom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b="1" dirty="0" smtClean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事業名</a:t>
            </a:r>
            <a:endParaRPr kumimoji="1" lang="ja-JP" altLang="en-US" b="1" dirty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6" name="正方形/長方形 15"/>
          <p:cNvSpPr/>
          <p:nvPr userDrawn="1"/>
        </p:nvSpPr>
        <p:spPr>
          <a:xfrm>
            <a:off x="1912600" y="2054180"/>
            <a:ext cx="4118331" cy="6830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b="1" dirty="0" smtClean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事業開始予定年月日</a:t>
            </a:r>
            <a:endParaRPr kumimoji="1" lang="en-US" altLang="ja-JP" b="1" dirty="0" smtClean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  <a:p>
            <a:pPr algn="ctr"/>
            <a:r>
              <a:rPr kumimoji="1" lang="ja-JP" altLang="en-US" b="1" dirty="0" smtClean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　</a:t>
            </a:r>
            <a:endParaRPr kumimoji="1" lang="ja-JP" altLang="en-US" b="1" dirty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18" name="正方形/長方形 17"/>
          <p:cNvSpPr/>
          <p:nvPr userDrawn="1"/>
        </p:nvSpPr>
        <p:spPr>
          <a:xfrm>
            <a:off x="6030931" y="2054180"/>
            <a:ext cx="4150760" cy="68304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28575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l"/>
            <a:r>
              <a:rPr kumimoji="1" lang="ja-JP" altLang="en-US" b="1" dirty="0" smtClean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予定総額</a:t>
            </a:r>
            <a:endParaRPr kumimoji="1" lang="en-US" altLang="ja-JP" b="1" dirty="0" smtClean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  <a:p>
            <a:pPr algn="ctr"/>
            <a:r>
              <a:rPr kumimoji="1" lang="ja-JP" altLang="en-US" b="1" dirty="0" smtClean="0">
                <a:solidFill>
                  <a:schemeClr val="accent2">
                    <a:lumMod val="50000"/>
                  </a:schemeClr>
                </a:solidFill>
                <a:latin typeface="+mn-ea"/>
                <a:ea typeface="+mn-ea"/>
              </a:rPr>
              <a:t>　</a:t>
            </a:r>
            <a:endParaRPr kumimoji="1" lang="ja-JP" altLang="en-US" b="1" dirty="0">
              <a:solidFill>
                <a:schemeClr val="accent2">
                  <a:lumMod val="50000"/>
                </a:schemeClr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02180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304D-3645-429B-A487-FD534920465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E9B1-5BA2-4A23-9138-4B1ADA5B1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427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804966"/>
            <a:ext cx="2305422" cy="128129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804966"/>
            <a:ext cx="6782619" cy="128129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304D-3645-429B-A487-FD534920465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E9B1-5BA2-4A23-9138-4B1ADA5B1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82861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304D-3645-429B-A487-FD534920465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E9B1-5BA2-4A23-9138-4B1ADA5B1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7389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3769342"/>
            <a:ext cx="9221689" cy="6289229"/>
          </a:xfrm>
        </p:spPr>
        <p:txBody>
          <a:bodyPr anchor="b"/>
          <a:lstStyle>
            <a:lvl1pPr>
              <a:defRPr sz="7016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10118069"/>
            <a:ext cx="9221689" cy="3307357"/>
          </a:xfrm>
        </p:spPr>
        <p:txBody>
          <a:bodyPr/>
          <a:lstStyle>
            <a:lvl1pPr marL="0" indent="0">
              <a:buNone/>
              <a:defRPr sz="2806">
                <a:solidFill>
                  <a:schemeClr val="tx1"/>
                </a:solidFill>
              </a:defRPr>
            </a:lvl1pPr>
            <a:lvl2pPr marL="534604" indent="0">
              <a:buNone/>
              <a:defRPr sz="2339">
                <a:solidFill>
                  <a:schemeClr val="tx1">
                    <a:tint val="75000"/>
                  </a:schemeClr>
                </a:solidFill>
              </a:defRPr>
            </a:lvl2pPr>
            <a:lvl3pPr marL="1069208" indent="0">
              <a:buNone/>
              <a:defRPr sz="2105">
                <a:solidFill>
                  <a:schemeClr val="tx1">
                    <a:tint val="75000"/>
                  </a:schemeClr>
                </a:solidFill>
              </a:defRPr>
            </a:lvl3pPr>
            <a:lvl4pPr marL="160381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4pPr>
            <a:lvl5pPr marL="2138416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5pPr>
            <a:lvl6pPr marL="2673020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6pPr>
            <a:lvl7pPr marL="3207624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7pPr>
            <a:lvl8pPr marL="3742228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8pPr>
            <a:lvl9pPr marL="4276832" indent="0">
              <a:buNone/>
              <a:defRPr sz="187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304D-3645-429B-A487-FD534920465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E9B1-5BA2-4A23-9138-4B1ADA5B1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640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4024827"/>
            <a:ext cx="4544021" cy="959308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4024827"/>
            <a:ext cx="4544021" cy="959308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304D-3645-429B-A487-FD534920465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E9B1-5BA2-4A23-9138-4B1ADA5B1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406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804969"/>
            <a:ext cx="9221689" cy="292237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3706342"/>
            <a:ext cx="4523137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5522763"/>
            <a:ext cx="4523137" cy="812315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3706342"/>
            <a:ext cx="4545413" cy="1816421"/>
          </a:xfrm>
        </p:spPr>
        <p:txBody>
          <a:bodyPr anchor="b"/>
          <a:lstStyle>
            <a:lvl1pPr marL="0" indent="0">
              <a:buNone/>
              <a:defRPr sz="2806" b="1"/>
            </a:lvl1pPr>
            <a:lvl2pPr marL="534604" indent="0">
              <a:buNone/>
              <a:defRPr sz="2339" b="1"/>
            </a:lvl2pPr>
            <a:lvl3pPr marL="1069208" indent="0">
              <a:buNone/>
              <a:defRPr sz="2105" b="1"/>
            </a:lvl3pPr>
            <a:lvl4pPr marL="1603812" indent="0">
              <a:buNone/>
              <a:defRPr sz="1871" b="1"/>
            </a:lvl4pPr>
            <a:lvl5pPr marL="2138416" indent="0">
              <a:buNone/>
              <a:defRPr sz="1871" b="1"/>
            </a:lvl5pPr>
            <a:lvl6pPr marL="2673020" indent="0">
              <a:buNone/>
              <a:defRPr sz="1871" b="1"/>
            </a:lvl6pPr>
            <a:lvl7pPr marL="3207624" indent="0">
              <a:buNone/>
              <a:defRPr sz="1871" b="1"/>
            </a:lvl7pPr>
            <a:lvl8pPr marL="3742228" indent="0">
              <a:buNone/>
              <a:defRPr sz="1871" b="1"/>
            </a:lvl8pPr>
            <a:lvl9pPr marL="4276832" indent="0">
              <a:buNone/>
              <a:defRPr sz="1871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5522763"/>
            <a:ext cx="4545413" cy="812315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304D-3645-429B-A487-FD534920465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E9B1-5BA2-4A23-9138-4B1ADA5B1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51771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304D-3645-429B-A487-FD534920465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E9B1-5BA2-4A23-9138-4B1ADA5B1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95947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304D-3645-429B-A487-FD534920465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E9B1-5BA2-4A23-9138-4B1ADA5B1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896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2176910"/>
            <a:ext cx="5412730" cy="10744538"/>
          </a:xfrm>
        </p:spPr>
        <p:txBody>
          <a:bodyPr/>
          <a:lstStyle>
            <a:lvl1pPr>
              <a:defRPr sz="3742"/>
            </a:lvl1pPr>
            <a:lvl2pPr>
              <a:defRPr sz="3274"/>
            </a:lvl2pPr>
            <a:lvl3pPr>
              <a:defRPr sz="2806"/>
            </a:lvl3pPr>
            <a:lvl4pPr>
              <a:defRPr sz="2339"/>
            </a:lvl4pPr>
            <a:lvl5pPr>
              <a:defRPr sz="2339"/>
            </a:lvl5pPr>
            <a:lvl6pPr>
              <a:defRPr sz="2339"/>
            </a:lvl6pPr>
            <a:lvl7pPr>
              <a:defRPr sz="2339"/>
            </a:lvl7pPr>
            <a:lvl8pPr>
              <a:defRPr sz="2339"/>
            </a:lvl8pPr>
            <a:lvl9pPr>
              <a:defRPr sz="233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304D-3645-429B-A487-FD534920465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E9B1-5BA2-4A23-9138-4B1ADA5B1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4563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1007957"/>
            <a:ext cx="3448388" cy="3527848"/>
          </a:xfrm>
        </p:spPr>
        <p:txBody>
          <a:bodyPr anchor="b"/>
          <a:lstStyle>
            <a:lvl1pPr>
              <a:defRPr sz="3742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2176910"/>
            <a:ext cx="5412730" cy="10744538"/>
          </a:xfrm>
        </p:spPr>
        <p:txBody>
          <a:bodyPr anchor="t"/>
          <a:lstStyle>
            <a:lvl1pPr marL="0" indent="0">
              <a:buNone/>
              <a:defRPr sz="3742"/>
            </a:lvl1pPr>
            <a:lvl2pPr marL="534604" indent="0">
              <a:buNone/>
              <a:defRPr sz="3274"/>
            </a:lvl2pPr>
            <a:lvl3pPr marL="1069208" indent="0">
              <a:buNone/>
              <a:defRPr sz="2806"/>
            </a:lvl3pPr>
            <a:lvl4pPr marL="1603812" indent="0">
              <a:buNone/>
              <a:defRPr sz="2339"/>
            </a:lvl4pPr>
            <a:lvl5pPr marL="2138416" indent="0">
              <a:buNone/>
              <a:defRPr sz="2339"/>
            </a:lvl5pPr>
            <a:lvl6pPr marL="2673020" indent="0">
              <a:buNone/>
              <a:defRPr sz="2339"/>
            </a:lvl6pPr>
            <a:lvl7pPr marL="3207624" indent="0">
              <a:buNone/>
              <a:defRPr sz="2339"/>
            </a:lvl7pPr>
            <a:lvl8pPr marL="3742228" indent="0">
              <a:buNone/>
              <a:defRPr sz="2339"/>
            </a:lvl8pPr>
            <a:lvl9pPr marL="4276832" indent="0">
              <a:buNone/>
              <a:defRPr sz="2339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4535805"/>
            <a:ext cx="3448388" cy="8403140"/>
          </a:xfrm>
        </p:spPr>
        <p:txBody>
          <a:bodyPr/>
          <a:lstStyle>
            <a:lvl1pPr marL="0" indent="0">
              <a:buNone/>
              <a:defRPr sz="1871"/>
            </a:lvl1pPr>
            <a:lvl2pPr marL="534604" indent="0">
              <a:buNone/>
              <a:defRPr sz="1637"/>
            </a:lvl2pPr>
            <a:lvl3pPr marL="1069208" indent="0">
              <a:buNone/>
              <a:defRPr sz="1403"/>
            </a:lvl3pPr>
            <a:lvl4pPr marL="1603812" indent="0">
              <a:buNone/>
              <a:defRPr sz="1169"/>
            </a:lvl4pPr>
            <a:lvl5pPr marL="2138416" indent="0">
              <a:buNone/>
              <a:defRPr sz="1169"/>
            </a:lvl5pPr>
            <a:lvl6pPr marL="2673020" indent="0">
              <a:buNone/>
              <a:defRPr sz="1169"/>
            </a:lvl6pPr>
            <a:lvl7pPr marL="3207624" indent="0">
              <a:buNone/>
              <a:defRPr sz="1169"/>
            </a:lvl7pPr>
            <a:lvl8pPr marL="3742228" indent="0">
              <a:buNone/>
              <a:defRPr sz="1169"/>
            </a:lvl8pPr>
            <a:lvl9pPr marL="4276832" indent="0">
              <a:buNone/>
              <a:defRPr sz="1169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C304D-3645-429B-A487-FD534920465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48E9B1-5BA2-4A23-9138-4B1ADA5B1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052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804969"/>
            <a:ext cx="9221689" cy="29223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4024827"/>
            <a:ext cx="9221689" cy="9593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EC304D-3645-429B-A487-FD534920465F}" type="datetimeFigureOut">
              <a:rPr kumimoji="1" lang="ja-JP" altLang="en-US" smtClean="0"/>
              <a:t>2025/6/30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14013401"/>
            <a:ext cx="3608487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14013401"/>
            <a:ext cx="2405658" cy="80496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48E9B1-5BA2-4A23-9138-4B1ADA5B13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5832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1069208" rtl="0" eaLnBrk="1" latinLnBrk="0" hangingPunct="1">
        <a:lnSpc>
          <a:spcPct val="90000"/>
        </a:lnSpc>
        <a:spcBef>
          <a:spcPct val="0"/>
        </a:spcBef>
        <a:buNone/>
        <a:defRPr kumimoji="1" sz="514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302" indent="-267302" algn="l" defTabSz="1069208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kumimoji="1" sz="3274" kern="1200">
          <a:solidFill>
            <a:schemeClr val="tx1"/>
          </a:solidFill>
          <a:latin typeface="+mn-lt"/>
          <a:ea typeface="+mn-ea"/>
          <a:cs typeface="+mn-cs"/>
        </a:defRPr>
      </a:lvl1pPr>
      <a:lvl2pPr marL="80190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33651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339" kern="1200">
          <a:solidFill>
            <a:schemeClr val="tx1"/>
          </a:solidFill>
          <a:latin typeface="+mn-lt"/>
          <a:ea typeface="+mn-ea"/>
          <a:cs typeface="+mn-cs"/>
        </a:defRPr>
      </a:lvl3pPr>
      <a:lvl4pPr marL="187111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405718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940322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474926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4009530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544134" indent="-267302" algn="l" defTabSz="1069208" rtl="0" eaLnBrk="1" latinLnBrk="0" hangingPunct="1">
        <a:lnSpc>
          <a:spcPct val="90000"/>
        </a:lnSpc>
        <a:spcBef>
          <a:spcPts val="585"/>
        </a:spcBef>
        <a:buFont typeface="Arial" panose="020B0604020202020204" pitchFamily="34" charset="0"/>
        <a:buChar char="•"/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1pPr>
      <a:lvl2pPr marL="53460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2pPr>
      <a:lvl3pPr marL="106920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3pPr>
      <a:lvl4pPr marL="160381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4pPr>
      <a:lvl5pPr marL="2138416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6pPr>
      <a:lvl7pPr marL="3207624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7pPr>
      <a:lvl8pPr marL="3742228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8pPr>
      <a:lvl9pPr marL="4276832" algn="l" defTabSz="1069208" rtl="0" eaLnBrk="1" latinLnBrk="0" hangingPunct="1">
        <a:defRPr kumimoji="1" sz="210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タイトル 1"/>
          <p:cNvSpPr txBox="1">
            <a:spLocks/>
          </p:cNvSpPr>
          <p:nvPr/>
        </p:nvSpPr>
        <p:spPr>
          <a:xfrm>
            <a:off x="2067338" y="1168455"/>
            <a:ext cx="7814819" cy="730204"/>
          </a:xfrm>
          <a:prstGeom prst="rect">
            <a:avLst/>
          </a:prstGeom>
        </p:spPr>
        <p:txBody>
          <a:bodyPr vert="horz" lIns="91440" tIns="36000" rIns="91440" bIns="45720" rtlCol="0" anchor="b">
            <a:normAutofit/>
          </a:bodyPr>
          <a:lstStyle>
            <a:lvl1pPr algn="ctr" defTabSz="1069208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7016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b="1" dirty="0" smtClean="0">
                <a:solidFill>
                  <a:schemeClr val="accent1">
                    <a:lumMod val="50000"/>
                  </a:schemeClr>
                </a:solidFill>
                <a:latin typeface="+mn-ea"/>
                <a:ea typeface="+mn-ea"/>
              </a:rPr>
              <a:t>提案事業名</a:t>
            </a:r>
            <a:endParaRPr lang="ja-JP" altLang="en-US" sz="3200" b="1" dirty="0">
              <a:solidFill>
                <a:schemeClr val="accent1">
                  <a:lumMod val="50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334792" y="480082"/>
            <a:ext cx="757549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400" b="1" kern="100" dirty="0" smtClean="0">
                <a:solidFill>
                  <a:schemeClr val="accent1">
                    <a:lumMod val="50000"/>
                  </a:schemeClr>
                </a:solidFill>
                <a:latin typeface="+mn-ea"/>
                <a:cs typeface="Times New Roman" panose="02020603050405020304" pitchFamily="18" charset="0"/>
              </a:rPr>
              <a:t>♦</a:t>
            </a:r>
            <a:r>
              <a:rPr lang="en-US" altLang="ja-JP" sz="2000" b="1" kern="100" dirty="0" smtClean="0">
                <a:solidFill>
                  <a:srgbClr val="BFBFBF"/>
                </a:solidFill>
                <a:latin typeface="+mn-ea"/>
                <a:cs typeface="Times New Roman" panose="02020603050405020304" pitchFamily="18" charset="0"/>
              </a:rPr>
              <a:t>7</a:t>
            </a:r>
            <a:r>
              <a:rPr lang="ja-JP" altLang="ja-JP" sz="2000" b="1" kern="100" dirty="0" err="1">
                <a:solidFill>
                  <a:srgbClr val="BFBFBF"/>
                </a:solidFill>
                <a:latin typeface="+mn-ea"/>
                <a:cs typeface="Times New Roman" panose="02020603050405020304" pitchFamily="18" charset="0"/>
              </a:rPr>
              <a:t>つの</a:t>
            </a:r>
            <a:r>
              <a:rPr lang="ja-JP" altLang="ja-JP" sz="2000" b="1" kern="100" dirty="0">
                <a:solidFill>
                  <a:srgbClr val="BFBFBF"/>
                </a:solidFill>
                <a:latin typeface="+mn-ea"/>
                <a:cs typeface="Times New Roman" panose="02020603050405020304" pitchFamily="18" charset="0"/>
              </a:rPr>
              <a:t>まちづくりの方向性よりテーマを</a:t>
            </a:r>
            <a:r>
              <a:rPr lang="ja-JP" altLang="ja-JP" sz="2000" b="1" kern="100" dirty="0" smtClean="0">
                <a:solidFill>
                  <a:srgbClr val="BFBFBF"/>
                </a:solidFill>
                <a:latin typeface="+mn-ea"/>
                <a:cs typeface="Times New Roman" panose="02020603050405020304" pitchFamily="18" charset="0"/>
              </a:rPr>
              <a:t>選択</a:t>
            </a:r>
            <a:r>
              <a:rPr lang="ja-JP" altLang="en-US" sz="2000" b="1" kern="100" dirty="0" smtClean="0">
                <a:solidFill>
                  <a:srgbClr val="BFBFBF"/>
                </a:solidFill>
                <a:latin typeface="+mn-ea"/>
                <a:cs typeface="Times New Roman" panose="02020603050405020304" pitchFamily="18" charset="0"/>
              </a:rPr>
              <a:t>し、記入</a:t>
            </a:r>
            <a:endParaRPr lang="ja-JP" altLang="ja-JP" sz="900" kern="100" dirty="0">
              <a:effectLst/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50278" y="2352074"/>
            <a:ext cx="3624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 smtClean="0">
                <a:solidFill>
                  <a:schemeClr val="accent2">
                    <a:lumMod val="50000"/>
                  </a:schemeClr>
                </a:solidFill>
                <a:latin typeface="+mn-ea"/>
              </a:rPr>
              <a:t>年　月　日</a:t>
            </a:r>
            <a:endParaRPr kumimoji="1" lang="ja-JP" altLang="en-US" b="1" dirty="0">
              <a:solidFill>
                <a:schemeClr val="accent2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6298780" y="2300559"/>
            <a:ext cx="36244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b="1" dirty="0" smtClean="0">
                <a:solidFill>
                  <a:schemeClr val="accent1">
                    <a:lumMod val="50000"/>
                  </a:schemeClr>
                </a:solidFill>
                <a:latin typeface="+mn-ea"/>
              </a:rPr>
              <a:t>万円</a:t>
            </a:r>
            <a:endParaRPr kumimoji="1" lang="ja-JP" altLang="en-US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4723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88461" y="575828"/>
            <a:ext cx="9247760" cy="89203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3200" b="1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区民投票用提案事業概要シートの書き方について</a:t>
            </a: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  <a:spcAft>
                <a:spcPts val="0"/>
              </a:spcAft>
            </a:pPr>
            <a:endParaRPr lang="en-US" altLang="ja-JP" dirty="0" smtClean="0">
              <a:solidFill>
                <a:srgbClr val="000000"/>
              </a:solidFill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  <a:spcAft>
                <a:spcPts val="0"/>
              </a:spcAft>
            </a:pP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●</a:t>
            </a: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投票番号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は</a:t>
            </a:r>
            <a:r>
              <a:rPr lang="ja-JP" altLang="en-US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区で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附番するため、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空欄</a:t>
            </a: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にしてください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lang="en-US" altLang="ja-JP" dirty="0" smtClean="0">
              <a:solidFill>
                <a:srgbClr val="000000"/>
              </a:solidFill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  <a:spcAft>
                <a:spcPts val="0"/>
              </a:spcAft>
            </a:pP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●提案事業名の上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の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♦の後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は、７つのまちづくりの方向性より１つテーマを選択し、記入してください。</a:t>
            </a: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１、地域と共に支えあう</a:t>
            </a:r>
            <a:r>
              <a:rPr lang="ja-JP" altLang="ja-JP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安全</a:t>
            </a:r>
            <a:r>
              <a:rPr lang="ja-JP" altLang="ja-JP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・</a:t>
            </a:r>
            <a:r>
              <a:rPr lang="ja-JP" altLang="en-US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安心</a:t>
            </a:r>
            <a:r>
              <a:rPr lang="ja-JP" altLang="ja-JP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な</a:t>
            </a: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まち</a:t>
            </a: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２、子育てしやすく、子ども・若者が自分らしく成長できるまち</a:t>
            </a: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３、生涯にわたり健康で、地域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で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共に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暮らせる</a:t>
            </a: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福祉のまち</a:t>
            </a: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４、豊かな心と活発な交流を育む多彩な文化のまち</a:t>
            </a: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５、活気とにぎわいを生みだす産業と観光のまち</a:t>
            </a: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６、共につくる地球にも人にもやさしいまち</a:t>
            </a: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</a:pP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７、誰もが居心地の良い歩きたくなる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まち</a:t>
            </a:r>
            <a:endParaRPr lang="en-US" altLang="ja-JP" dirty="0" smtClean="0">
              <a:solidFill>
                <a:srgbClr val="000000"/>
              </a:solidFill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</a:pP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  <a:spcAft>
                <a:spcPts val="0"/>
              </a:spcAft>
            </a:pP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●提案事業名は、提案書と一致するように記入してください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lang="en-US" altLang="ja-JP" dirty="0" smtClean="0">
              <a:solidFill>
                <a:srgbClr val="000000"/>
              </a:solidFill>
              <a:latin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  <a:spcAft>
                <a:spcPts val="0"/>
              </a:spcAft>
            </a:pPr>
            <a:endParaRPr lang="en-US" altLang="ja-JP" sz="16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r>
              <a:rPr lang="ja-JP" altLang="ja-JP" dirty="0"/>
              <a:t>●事業開始予定年月日と予定総額を記載してください。</a:t>
            </a:r>
          </a:p>
          <a:p>
            <a:r>
              <a:rPr lang="ja-JP" altLang="ja-JP" dirty="0"/>
              <a:t>本様式に記載する予定総額は、補助金申請年度の総事業費の合計額になります（最長３か年度分）。</a:t>
            </a:r>
          </a:p>
          <a:p>
            <a:r>
              <a:rPr lang="ja-JP" altLang="ja-JP" dirty="0"/>
              <a:t>（例）総事業費</a:t>
            </a:r>
            <a:r>
              <a:rPr lang="en-US" altLang="ja-JP" dirty="0"/>
              <a:t>800</a:t>
            </a:r>
            <a:r>
              <a:rPr lang="ja-JP" altLang="ja-JP" dirty="0"/>
              <a:t>万円</a:t>
            </a:r>
            <a:r>
              <a:rPr lang="en-US" altLang="ja-JP" dirty="0"/>
              <a:t>/</a:t>
            </a:r>
            <a:r>
              <a:rPr lang="ja-JP" altLang="ja-JP" dirty="0"/>
              <a:t>年度の場合は、３か年度分で</a:t>
            </a:r>
            <a:r>
              <a:rPr lang="en-US" altLang="ja-JP" dirty="0"/>
              <a:t>2,400</a:t>
            </a:r>
            <a:r>
              <a:rPr lang="ja-JP" altLang="ja-JP" dirty="0"/>
              <a:t>万円と記載</a:t>
            </a:r>
          </a:p>
          <a:p>
            <a:pPr>
              <a:lnSpc>
                <a:spcPts val="2500"/>
              </a:lnSpc>
            </a:pP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  <a:spcAft>
                <a:spcPts val="0"/>
              </a:spcAft>
            </a:pP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●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白紙の部分には、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提案</a:t>
            </a: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事業について自由に記載してください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。（</a:t>
            </a: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イラストや写真を入れていただいて構いません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）</a:t>
            </a:r>
            <a:r>
              <a:rPr lang="ja-JP" altLang="en-US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ただし、事業の目的や効果などをわかりやすく記載してください。</a:t>
            </a:r>
            <a:endParaRPr lang="en-US" altLang="ja-JP" sz="1600" dirty="0">
              <a:solidFill>
                <a:srgbClr val="00000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  <a:spcAft>
                <a:spcPts val="0"/>
              </a:spcAft>
            </a:pPr>
            <a:endParaRPr lang="ja-JP" altLang="ja-JP" sz="1600" dirty="0"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lnSpc>
                <a:spcPts val="2500"/>
              </a:lnSpc>
              <a:spcAft>
                <a:spcPts val="0"/>
              </a:spcAft>
            </a:pPr>
            <a:r>
              <a:rPr lang="ja-JP" altLang="ja-JP" dirty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●企業名等は入れないでください</a:t>
            </a:r>
            <a:r>
              <a:rPr lang="ja-JP" altLang="ja-JP" dirty="0" smtClean="0">
                <a:solidFill>
                  <a:srgbClr val="000000"/>
                </a:solidFill>
                <a:latin typeface="ＭＳ Ｐゴシック" panose="020B0600070205080204" pitchFamily="50" charset="-128"/>
                <a:cs typeface="Times New Roman" panose="02020603050405020304" pitchFamily="18" charset="0"/>
              </a:rPr>
              <a:t>。</a:t>
            </a:r>
            <a:endParaRPr lang="en-US" altLang="ja-JP" sz="1600" dirty="0">
              <a:solidFill>
                <a:srgbClr val="00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>
              <a:lnSpc>
                <a:spcPts val="2500"/>
              </a:lnSpc>
              <a:spcAft>
                <a:spcPts val="0"/>
              </a:spcAft>
            </a:pPr>
            <a:endParaRPr lang="ja-JP" altLang="ja-JP" sz="16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72108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黄緑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</TotalTime>
  <Words>293</Words>
  <Application>Microsoft Office PowerPoint</Application>
  <PresentationFormat>ユーザー設定</PresentationFormat>
  <Paragraphs>26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ＭＳ Ｐゴシック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  <vt:lpstr>PowerPoint プレゼンテーション</vt:lpstr>
    </vt:vector>
  </TitlesOfParts>
  <Company>city-toshima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久郷 裕美</dc:creator>
  <cp:lastModifiedBy>中丸 志織</cp:lastModifiedBy>
  <cp:revision>25</cp:revision>
  <cp:lastPrinted>2025-06-26T04:46:07Z</cp:lastPrinted>
  <dcterms:created xsi:type="dcterms:W3CDTF">2025-06-11T05:19:27Z</dcterms:created>
  <dcterms:modified xsi:type="dcterms:W3CDTF">2025-06-30T02:16:39Z</dcterms:modified>
</cp:coreProperties>
</file>